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60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BF83B7-7C7C-5145-832C-B33EB8401D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CA81EBE-1F41-10D2-D40A-F68682A8E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456FC4E-B868-F225-CC27-934ED147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83D2663-AEAD-A632-B502-12FEBBCC8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C9C40B-8CF4-1855-0E74-C5314928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9056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E3E88B-D83D-0A78-BC16-61C5AD5C1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BD11133-45BF-9421-3F4E-AB6A7A0384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A587AD-F541-9C66-BFB1-2DEECC142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38897E-A66B-BFEB-CF9F-AB38FF8A7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CEF51F-CA16-D4D3-4BBD-2B33A42ED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94648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F9081AA-BA26-4CEE-8A5E-B0FAD3D940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CDE7366-E4E6-3D7A-90A7-F5A93B500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03D0D5-8938-8667-2E42-27C797C7C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DD0079-9C4C-3DA1-B9E3-EDA14EC3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4CE51A-C925-99CB-50B7-1DC1092AC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6600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7EB685-D900-77B0-6B3C-C6E3FEF8D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EEB6BD6-CE97-2673-6ECC-DDD126F9A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1666EB-04C3-71BC-CB5C-F10FD98F7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AE55F3-CEB4-FC41-91FF-B41055E71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7D8EC9-764A-70FD-E42E-DC13F0015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5905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93AF34-F4F7-780A-15A8-2E9132D19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EFABC90-14AB-73E0-79E8-298021288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5CA2EC-8B1A-B708-C6FA-E6DE598A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E6F09D-EEEA-D988-22D6-021EAA368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BD083-DC59-904E-F55F-A8F9B6CE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4388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124FD3-CB11-C553-51DD-E925F3909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DD102A-EF02-DBC9-7B09-5CA788B535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3E84593-6471-17A9-5884-5CFC91002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AFBC923-D1A9-EF16-A567-E251E6D2A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063C3C-DA52-F20E-B853-97B34E6B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E8AF61-345B-5021-6E8A-0B216AB13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0192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EEE89C-4933-6DBB-6F2D-F29C927E4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A03E763-1033-6069-C63F-FC15C2FA1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E0B5B9F-208C-0012-AC17-45F412123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E87AAF9-4BD5-76CF-C09D-E78308925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716294D-FBF0-45B0-83BB-889AD317D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504F82C-E6DF-A0D6-324B-ADFDB6216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45ACC5E-FA1D-C224-CFD5-B7721EBF8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4DEA5A7-E3FA-4FEE-E636-266AC1C9D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90427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63E3B3-502B-579A-9916-1480ADBD7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2AAE7EB-E2E9-8D8A-CE2B-971D06B24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94ACCC9-E9E8-CDAA-7A3C-C3862222F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2772AB8-3B44-9907-A8CE-E85154F6D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789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61FA557-43D5-597D-6123-14B49D5BE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B8DDBED-5B9F-3C26-2065-12EAAAE7D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7E70C40-DF21-48B0-2BF6-025F7E1A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4530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BFF3D7-0AC9-4488-7DC5-51949C1BD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944BCC-1EAF-DCC9-582C-F7F393FC0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FA86C20-5E80-38F2-E88F-D5851AA3E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2924B5-D048-F21B-C47C-61EC305BA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7AB4943-C17C-1FBC-ECA7-5A22A4ADC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A9E27E9-B333-A8B3-BD3B-FD7C8DB71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6863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C6783A-1E2C-0CAC-EEBC-204E59CD6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99DFEAD-8351-3123-B968-0E2948CE0B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610D6D6-B02B-788F-9D1A-11C600696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941600D-00C3-8D90-8087-187B1AFA6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AD83F5-19AF-1556-50A8-5E8BFA44B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F66688C-080C-C26F-E256-5CC649C2A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188211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8D89C81-14EC-1C09-5D08-603528F3F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1CB830F-9406-D4F1-8BBD-708B8AEF5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B36EDD-E81A-1AFA-DD8E-264A0886C7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31FF28-FD4A-407E-AA18-3AC988AF3ECF}" type="datetimeFigureOut">
              <a:rPr lang="en-IN" smtClean="0"/>
              <a:pPr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AB699A-1866-4099-248F-A66B062D5C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3C48D0-3B11-5B17-2599-6AEA17E777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A80CF6-A8BF-467B-92A6-3FE8ED432E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45844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E1DCE34-F089-4251-8FA3-A40F37068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ircle of different colors&#10;&#10;Description automatically generated">
            <a:extLst>
              <a:ext uri="{FF2B5EF4-FFF2-40B4-BE49-F238E27FC236}">
                <a16:creationId xmlns:a16="http://schemas.microsoft.com/office/drawing/2014/main" xmlns="" id="{6D300093-B9A3-524A-D597-C46F19A209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lum bright="-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64102" y="0"/>
            <a:ext cx="8326861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08EB094A-3BEB-DF65-BBE2-6B54128CBB79}"/>
              </a:ext>
            </a:extLst>
          </p:cNvPr>
          <p:cNvSpPr txBox="1">
            <a:spLocks/>
          </p:cNvSpPr>
          <p:nvPr/>
        </p:nvSpPr>
        <p:spPr>
          <a:xfrm>
            <a:off x="941439" y="365125"/>
            <a:ext cx="10515600" cy="17193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b="1" kern="10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MARATHA MANDAL’S </a:t>
            </a:r>
            <a:r>
              <a:rPr lang="en-IN" sz="1800" b="1" kern="10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/>
            </a:r>
            <a:br>
              <a:rPr lang="en-IN" sz="1800" b="1" kern="10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</a:br>
            <a:r>
              <a:rPr lang="en-IN" sz="1800" b="1" kern="10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NATHAJIRAO G. HALGEKAR INSTITUTE OF DENTAL SCIENCES </a:t>
            </a:r>
            <a:r>
              <a:rPr lang="en-IN" sz="1800" kern="100">
                <a:latin typeface="Calibri" panose="020F0502020204030204" pitchFamily="34" charset="0"/>
                <a:ea typeface="Calibri" panose="020F0502020204030204" pitchFamily="34" charset="0"/>
                <a:cs typeface="Cordia New" panose="020B0502040204020203" pitchFamily="34" charset="-34"/>
              </a:rPr>
              <a:t/>
            </a:r>
            <a:br>
              <a:rPr lang="en-IN" sz="1800" kern="100">
                <a:latin typeface="Calibri" panose="020F0502020204030204" pitchFamily="34" charset="0"/>
                <a:ea typeface="Calibri" panose="020F0502020204030204" pitchFamily="34" charset="0"/>
                <a:cs typeface="Cordia New" panose="020B0502040204020203" pitchFamily="34" charset="-34"/>
              </a:rPr>
            </a:br>
            <a:r>
              <a:rPr lang="en-IN" sz="1800" b="1" kern="10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&amp; RESEARCH CENTRE, BELAGAVI</a:t>
            </a:r>
            <a:r>
              <a:rPr lang="en-IN" sz="1800" kern="10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.</a:t>
            </a:r>
            <a:r>
              <a:rPr lang="en-IN" sz="1800" kern="100">
                <a:latin typeface="Calibri" panose="020F0502020204030204" pitchFamily="34" charset="0"/>
                <a:ea typeface="Calibri" panose="020F0502020204030204" pitchFamily="34" charset="0"/>
                <a:cs typeface="Cordia New" panose="020B0502040204020203" pitchFamily="34" charset="-34"/>
              </a:rPr>
              <a:t/>
            </a:r>
            <a:br>
              <a:rPr lang="en-IN" sz="1800" kern="100">
                <a:latin typeface="Calibri" panose="020F0502020204030204" pitchFamily="34" charset="0"/>
                <a:ea typeface="Calibri" panose="020F0502020204030204" pitchFamily="34" charset="0"/>
                <a:cs typeface="Cordia New" panose="020B0502040204020203" pitchFamily="34" charset="-34"/>
              </a:rPr>
            </a:br>
            <a:r>
              <a:rPr lang="en-IN" sz="1800" b="1" kern="10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(ACCREDITED ‘A’ GRADE BY NAAC- FIRST CYCLE)</a:t>
            </a:r>
            <a:endParaRPr lang="en-IN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F757F08-4ED6-4950-068F-9603E6452F64}"/>
              </a:ext>
            </a:extLst>
          </p:cNvPr>
          <p:cNvSpPr txBox="1"/>
          <p:nvPr/>
        </p:nvSpPr>
        <p:spPr>
          <a:xfrm>
            <a:off x="2380703" y="2608705"/>
            <a:ext cx="7757651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b="1" kern="10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Ist</a:t>
            </a:r>
            <a:r>
              <a:rPr lang="en-IN" sz="2400" b="1" kern="10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MDS Dissertation</a:t>
            </a:r>
            <a:r>
              <a:rPr lang="en-IN" sz="2400" b="1" kern="1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Synopsis </a:t>
            </a:r>
            <a:r>
              <a:rPr lang="en-IN" sz="2400" b="1" kern="10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P</a:t>
            </a:r>
            <a:r>
              <a:rPr lang="en-IN" sz="2400" b="1" kern="1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resentation </a:t>
            </a:r>
          </a:p>
          <a:p>
            <a:pPr algn="ctr"/>
            <a:r>
              <a:rPr lang="en-IN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12</a:t>
            </a:r>
            <a:r>
              <a:rPr lang="en-IN" b="1" kern="100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th</a:t>
            </a:r>
            <a:r>
              <a:rPr lang="en-IN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</a:t>
            </a:r>
            <a:r>
              <a:rPr lang="en-IN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&amp; </a:t>
            </a:r>
            <a:r>
              <a:rPr lang="en-IN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13</a:t>
            </a:r>
            <a:r>
              <a:rPr lang="en-IN" b="1" kern="100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th</a:t>
            </a:r>
            <a:r>
              <a:rPr lang="en-IN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January 2026</a:t>
            </a:r>
            <a:endParaRPr lang="en-IN" sz="3200" b="0" i="0" u="none" strike="noStrike" baseline="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IN" sz="3200" b="0" i="0" u="none" strike="noStrike" baseline="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3200" kern="100" dirty="0">
                <a:solidFill>
                  <a:srgbClr val="C00000"/>
                </a:solidFill>
                <a:latin typeface="Algerian" panose="04020705040A02060702" pitchFamily="82" charset="0"/>
                <a:ea typeface="Calibri" panose="020F0502020204030204" pitchFamily="34" charset="0"/>
                <a:cs typeface="Cordia New" panose="020B0502040204020203" pitchFamily="34" charset="-34"/>
              </a:rPr>
              <a:t>Research and </a:t>
            </a:r>
            <a:r>
              <a:rPr lang="en-IN" sz="3200" kern="100" dirty="0">
                <a:solidFill>
                  <a:srgbClr val="C0000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  <a:cs typeface="Cordia New" panose="020B0502040204020203" pitchFamily="34" charset="-34"/>
              </a:rPr>
              <a:t>Ethical Committee</a:t>
            </a:r>
            <a:endParaRPr lang="en-IN" sz="2400" b="1" kern="1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Cordia New" panose="020B0502040204020203" pitchFamily="34" charset="-34"/>
            </a:endParaRPr>
          </a:p>
          <a:p>
            <a:pPr algn="ctr"/>
            <a:r>
              <a:rPr lang="en-IN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An IQAC Initiative</a:t>
            </a:r>
            <a:endParaRPr lang="en-IN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Cordia New" panose="020B05020402040202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BE3DF44-8BD5-D61D-A34C-D53B6F26862A}"/>
              </a:ext>
            </a:extLst>
          </p:cNvPr>
          <p:cNvSpPr txBox="1"/>
          <p:nvPr/>
        </p:nvSpPr>
        <p:spPr>
          <a:xfrm>
            <a:off x="2222093" y="4330589"/>
            <a:ext cx="7757651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  </a:t>
            </a:r>
            <a:r>
              <a:rPr lang="en-IN" sz="2000" b="1" u="sng" kern="10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Patrons</a:t>
            </a:r>
            <a:r>
              <a:rPr lang="en-IN" sz="20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</a:t>
            </a:r>
            <a:r>
              <a:rPr lang="en-IN" sz="2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                                   </a:t>
            </a:r>
          </a:p>
          <a:p>
            <a:r>
              <a:rPr lang="en-IN" sz="2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            </a:t>
            </a:r>
            <a:r>
              <a:rPr lang="en-IN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Dr.</a:t>
            </a:r>
            <a:r>
              <a:rPr lang="en-IN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</a:t>
            </a:r>
            <a:r>
              <a:rPr lang="en-IN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Rajashree</a:t>
            </a:r>
            <a:r>
              <a:rPr lang="en-IN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</a:t>
            </a:r>
            <a:r>
              <a:rPr lang="en-IN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Nagaraju</a:t>
            </a:r>
            <a:r>
              <a:rPr lang="en-IN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                     </a:t>
            </a:r>
            <a:r>
              <a:rPr lang="en-IN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Dr.Ramakant</a:t>
            </a:r>
            <a:r>
              <a:rPr lang="en-IN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Nayak</a:t>
            </a:r>
          </a:p>
          <a:p>
            <a:r>
              <a:rPr lang="en-IN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                                     President                                                                Principal</a:t>
            </a:r>
          </a:p>
          <a:p>
            <a:r>
              <a:rPr lang="en-IN" sz="1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                 </a:t>
            </a:r>
            <a:r>
              <a:rPr lang="en-IN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Maratha Mandal Group of Institutions,                          Maratha Mandal’s NGH I</a:t>
            </a:r>
            <a:r>
              <a:rPr lang="en-IN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nstitute of           </a:t>
            </a:r>
          </a:p>
          <a:p>
            <a:r>
              <a:rPr lang="en-IN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                                            Belagavi.                                                            D</a:t>
            </a:r>
            <a:r>
              <a:rPr lang="en-IN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ental Science</a:t>
            </a:r>
            <a:r>
              <a:rPr lang="en-IN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502040204020203" pitchFamily="34" charset="-34"/>
              </a:rPr>
              <a:t> </a:t>
            </a:r>
            <a:r>
              <a:rPr lang="en-IN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&amp; </a:t>
            </a:r>
            <a:r>
              <a:rPr lang="en-IN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RC B</a:t>
            </a:r>
            <a:r>
              <a:rPr lang="en-IN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elagavi</a:t>
            </a:r>
            <a:r>
              <a:rPr lang="en-IN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.</a:t>
            </a:r>
            <a:endParaRPr lang="en-IN" sz="1200" b="1" kern="100" dirty="0">
              <a:latin typeface="Times New Roman" panose="02020603050405020304" pitchFamily="18" charset="0"/>
              <a:ea typeface="Calibri" panose="020F0502020204030204" pitchFamily="34" charset="0"/>
              <a:cs typeface="Cordia New" panose="020B0502040204020203" pitchFamily="34" charset="-34"/>
            </a:endParaRPr>
          </a:p>
          <a:p>
            <a:pPr algn="ctr"/>
            <a:endParaRPr lang="en-IN" sz="2400" b="1" kern="100" dirty="0">
              <a:latin typeface="Times New Roman" panose="02020603050405020304" pitchFamily="18" charset="0"/>
              <a:ea typeface="Calibri" panose="020F0502020204030204" pitchFamily="34" charset="0"/>
              <a:cs typeface="Cordia New" panose="020B0502040204020203" pitchFamily="34" charset="-34"/>
            </a:endParaRPr>
          </a:p>
          <a:p>
            <a:pPr algn="ctr"/>
            <a:r>
              <a:rPr lang="en-IN" sz="1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Research &amp; </a:t>
            </a:r>
            <a:r>
              <a:rPr lang="en-IN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Ethical Committee </a:t>
            </a:r>
            <a:r>
              <a:rPr lang="en-IN" sz="14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Incharge</a:t>
            </a:r>
            <a:endParaRPr lang="en-IN" sz="1400" b="1" kern="100" dirty="0">
              <a:latin typeface="Times New Roman" panose="02020603050405020304" pitchFamily="18" charset="0"/>
              <a:ea typeface="Calibri" panose="020F0502020204030204" pitchFamily="34" charset="0"/>
              <a:cs typeface="Cordia New" panose="020B0502040204020203" pitchFamily="34" charset="-34"/>
            </a:endParaRPr>
          </a:p>
          <a:p>
            <a:pPr algn="ctr"/>
            <a:r>
              <a:rPr lang="en-IN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Dr.</a:t>
            </a:r>
            <a:r>
              <a:rPr lang="en-IN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Sheetal </a:t>
            </a:r>
            <a:r>
              <a:rPr lang="en-IN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Sanikop</a:t>
            </a:r>
            <a:r>
              <a:rPr lang="en-IN" b="1" kern="100" dirty="0">
                <a:latin typeface="Times New Roman" panose="02020603050405020304" pitchFamily="18" charset="0"/>
                <a:ea typeface="Calibri" panose="020F0502020204030204" pitchFamily="34" charset="0"/>
                <a:cs typeface="Cordia New" panose="020B0502040204020203" pitchFamily="34" charset="-34"/>
              </a:rPr>
              <a:t>               </a:t>
            </a: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669878D-9B7A-B8E5-D68E-4488CAB150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566" y="261216"/>
            <a:ext cx="1551550" cy="1719314"/>
          </a:xfrm>
          <a:prstGeom prst="rect">
            <a:avLst/>
          </a:prstGeom>
          <a:noFill/>
        </p:spPr>
      </p:pic>
      <p:pic>
        <p:nvPicPr>
          <p:cNvPr id="10" name="Picture 9" descr="A gold and red badge with a red ribbon&#10;&#10;Description automatically generated">
            <a:extLst>
              <a:ext uri="{FF2B5EF4-FFF2-40B4-BE49-F238E27FC236}">
                <a16:creationId xmlns:a16="http://schemas.microsoft.com/office/drawing/2014/main" xmlns="" id="{6F504FC9-69BB-634E-E533-6645B4F4F0C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03209" y="365125"/>
            <a:ext cx="2588791" cy="1719314"/>
          </a:xfrm>
          <a:prstGeom prst="rect">
            <a:avLst/>
          </a:prstGeom>
        </p:spPr>
      </p:pic>
      <p:pic>
        <p:nvPicPr>
          <p:cNvPr id="11" name="Picture 10" descr="A logo of a law firm&#10;&#10;Description automatically generated">
            <a:extLst>
              <a:ext uri="{FF2B5EF4-FFF2-40B4-BE49-F238E27FC236}">
                <a16:creationId xmlns:a16="http://schemas.microsoft.com/office/drawing/2014/main" xmlns="" id="{F04FD5BE-6690-5641-08E7-4139DB55F9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30912" y="3029115"/>
            <a:ext cx="980633" cy="980633"/>
          </a:xfrm>
          <a:prstGeom prst="rect">
            <a:avLst/>
          </a:prstGeom>
        </p:spPr>
      </p:pic>
      <p:pic>
        <p:nvPicPr>
          <p:cNvPr id="12" name="Picture 11" descr="A logo for a dental company&#10;&#10;Description automatically generated">
            <a:extLst>
              <a:ext uri="{FF2B5EF4-FFF2-40B4-BE49-F238E27FC236}">
                <a16:creationId xmlns:a16="http://schemas.microsoft.com/office/drawing/2014/main" xmlns="" id="{68D9C9DF-7EE0-2E8C-5C6C-BF7824092FB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437" t="-12861" r="25693" b="22580"/>
          <a:stretch/>
        </p:blipFill>
        <p:spPr>
          <a:xfrm>
            <a:off x="5922907" y="1981706"/>
            <a:ext cx="733530" cy="66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16857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Rachana angolkar</dc:creator>
  <cp:lastModifiedBy>ADMIN</cp:lastModifiedBy>
  <cp:revision>3</cp:revision>
  <dcterms:created xsi:type="dcterms:W3CDTF">2025-02-09T08:46:48Z</dcterms:created>
  <dcterms:modified xsi:type="dcterms:W3CDTF">2026-01-06T06:27:54Z</dcterms:modified>
</cp:coreProperties>
</file>