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bin" ContentType="application/vnd.openxmlformats-officedocument.oleObject"/>
  <Default Extension="vml" ContentType="application/vnd.openxmlformats-officedocument.vmlDrawing"/>
  <Default Extension="wmf" ContentType="image/x-wmf"/>
  <Default Extension="rels" ContentType="application/vnd.openxmlformats-package.relationships+xml"/>
  <Override PartName="/ppt/presentation.xml" ContentType="application/vnd.openxmlformats-officedocument.presentationml.presentation.main+xml"/>
  <Override PartName="/ppt/slides/slide2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theme/theme1.xml" ContentType="application/vnd.openxmlformats-officedocument.them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s/slide2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slides/slide83.xml" ContentType="application/vnd.openxmlformats-officedocument.presentationml.slide+xml"/>
  <Override PartName="/ppt/slides/slide88.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slides/slide1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73.xml" ContentType="application/vnd.openxmlformats-officedocument.presentationml.slide+xml"/>
  <Override PartName="/ppt/slides/slide78.xml" ContentType="application/vnd.openxmlformats-officedocument.presentationml.slide+xml"/>
  <Override PartName="/ppt/slides/slide101.xml" ContentType="application/vnd.openxmlformats-officedocument.presentationml.slide+xml"/>
  <Override PartName="/ppt/slides/slide4.xml" ContentType="application/vnd.openxmlformats-officedocument.presentationml.slide+xml"/>
  <Override PartName="/ppt/slides/slide89.xml" ContentType="application/vnd.openxmlformats-officedocument.presentationml.slide+xml"/>
  <Override PartName="/ppt/slides/slide9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58.xml" ContentType="application/vnd.openxmlformats-officedocument.presentationml.slide+xml"/>
  <Override PartName="/ppt/slides/slide102.xml" ContentType="application/vnd.openxmlformats-officedocument.presentationml.slide+xml"/>
  <Override PartName="/ppt/viewProps.xml" ContentType="application/vnd.openxmlformats-officedocument.presentationml.viewProps+xml"/>
  <Override PartName="/ppt/slides/slide53.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90.xml" ContentType="application/vnd.openxmlformats-officedocument.presentationml.slide+xml"/>
  <Override PartName="/ppt/slides/slide9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slides/slide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7.xml" ContentType="application/vnd.openxmlformats-officedocument.presentationml.slide+xml"/>
  <Override PartName="/ppt/slides/slide80.xml" ContentType="application/vnd.openxmlformats-officedocument.presentationml.slide+xml"/>
  <Override PartName="/ppt/slides/slide85.xml" ContentType="application/vnd.openxmlformats-officedocument.presentationml.slide+xml"/>
  <Override PartName="/ppt/slides/slide93.xml" ContentType="application/vnd.openxmlformats-officedocument.presentationml.slide+xml"/>
  <Override PartName="/ppt/slides/slide98.xml" ContentType="application/vnd.openxmlformats-officedocument.presentationml.slide+xml"/>
  <Override PartName="/ppt/slides/slide10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75.xml" ContentType="application/vnd.openxmlformats-officedocument.presentationml.slide+xml"/>
  <Override PartName="/ppt/slides/slide96.xml" ContentType="application/vnd.openxmlformats-officedocument.presentationml.slide+xml"/>
  <Override PartName="/ppt/slides/slide103.xml" ContentType="application/vnd.openxmlformats-officedocument.presentationml.slide+xml"/>
  <Override PartName="/ppt/slides/slide6.xml" ContentType="application/vnd.openxmlformats-officedocument.presentationml.slide+xml"/>
  <Override PartName="/ppt/slides/slide70.xml" ContentType="application/vnd.openxmlformats-officedocument.presentationml.slide+xml"/>
  <Override PartName="/ppt/slides/slide91.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65.xml" ContentType="application/vnd.openxmlformats-officedocument.presentationml.slide+xml"/>
  <Override PartName="/ppt/slides/slide86.xml" ContentType="application/vnd.openxmlformats-officedocument.presentationml.slide+xml"/>
  <Override PartName="/ppt/tableStyles.xml" ContentType="application/vnd.openxmlformats-officedocument.presentationml.tableStyles+xml"/>
  <Override PartName="/ppt/slides/slide60.xml" ContentType="application/vnd.openxmlformats-officedocument.presentationml.slide+xml"/>
  <Override PartName="/ppt/slides/slide81.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55.xml" ContentType="application/vnd.openxmlformats-officedocument.presentationml.slide+xml"/>
  <Override PartName="/ppt/slides/slide76.xml" ContentType="application/vnd.openxmlformats-officedocument.presentationml.slide+xml"/>
  <Override PartName="/ppt/slides/slide99.xml" ContentType="application/vnd.openxmlformats-officedocument.presentationml.slide+xml"/>
  <Override PartName="/ppt/slides/slide104.xml" ContentType="application/vnd.openxmlformats-officedocument.presentationml.slide+xml"/>
  <Override PartName="/ppt/slides/slide7.xml" ContentType="application/vnd.openxmlformats-officedocument.presentationml.slide+xml"/>
  <Override PartName="/ppt/slides/slide50.xml" ContentType="application/vnd.openxmlformats-officedocument.presentationml.slide+xml"/>
  <Override PartName="/ppt/slides/slide71.xml" ContentType="application/vnd.openxmlformats-officedocument.presentationml.slide+xml"/>
  <Override PartName="/ppt/slides/slide92.xml" ContentType="application/vnd.openxmlformats-officedocument.presentationml.slide+xml"/>
  <Override PartName="/ppt/slides/slide97.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45.xml" ContentType="application/vnd.openxmlformats-officedocument.presentationml.slide+xml"/>
  <Override PartName="/ppt/slides/slide66.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61.xml" ContentType="application/vnd.openxmlformats-officedocument.presentationml.slide+xml"/>
  <Override PartName="/ppt/slides/slide82.xml" ContentType="application/vnd.openxmlformats-officedocument.presentationml.slide+xml"/>
  <Override PartName="/ppt/notesSlides/notesSlide2.xml" ContentType="application/vnd.openxmlformats-officedocument.presentationml.notesSlide+xml"/>
  <Override PartName="/ppt/slides/slide87.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06"/>
  </p:notesMasterIdLst>
  <p:sldIdLst>
    <p:sldId id="387" r:id="rId2"/>
    <p:sldId id="256" r:id="rId3"/>
    <p:sldId id="260" r:id="rId4"/>
    <p:sldId id="258" r:id="rId5"/>
    <p:sldId id="262" r:id="rId6"/>
    <p:sldId id="261" r:id="rId7"/>
    <p:sldId id="388" r:id="rId8"/>
    <p:sldId id="263" r:id="rId9"/>
    <p:sldId id="264" r:id="rId10"/>
    <p:sldId id="265" r:id="rId11"/>
    <p:sldId id="332" r:id="rId12"/>
    <p:sldId id="266" r:id="rId13"/>
    <p:sldId id="267" r:id="rId14"/>
    <p:sldId id="268" r:id="rId15"/>
    <p:sldId id="269" r:id="rId16"/>
    <p:sldId id="270" r:id="rId17"/>
    <p:sldId id="271" r:id="rId18"/>
    <p:sldId id="392" r:id="rId19"/>
    <p:sldId id="272" r:id="rId20"/>
    <p:sldId id="317" r:id="rId21"/>
    <p:sldId id="298" r:id="rId22"/>
    <p:sldId id="299" r:id="rId23"/>
    <p:sldId id="300" r:id="rId24"/>
    <p:sldId id="302" r:id="rId25"/>
    <p:sldId id="303" r:id="rId26"/>
    <p:sldId id="304" r:id="rId27"/>
    <p:sldId id="335" r:id="rId28"/>
    <p:sldId id="305" r:id="rId29"/>
    <p:sldId id="319" r:id="rId30"/>
    <p:sldId id="307" r:id="rId31"/>
    <p:sldId id="308" r:id="rId32"/>
    <p:sldId id="310" r:id="rId33"/>
    <p:sldId id="312" r:id="rId34"/>
    <p:sldId id="313" r:id="rId35"/>
    <p:sldId id="315" r:id="rId36"/>
    <p:sldId id="309" r:id="rId37"/>
    <p:sldId id="320" r:id="rId38"/>
    <p:sldId id="321" r:id="rId39"/>
    <p:sldId id="322" r:id="rId40"/>
    <p:sldId id="325" r:id="rId41"/>
    <p:sldId id="326" r:id="rId42"/>
    <p:sldId id="327" r:id="rId43"/>
    <p:sldId id="328" r:id="rId44"/>
    <p:sldId id="323" r:id="rId45"/>
    <p:sldId id="324" r:id="rId46"/>
    <p:sldId id="311" r:id="rId47"/>
    <p:sldId id="329" r:id="rId48"/>
    <p:sldId id="331" r:id="rId49"/>
    <p:sldId id="330" r:id="rId50"/>
    <p:sldId id="318" r:id="rId51"/>
    <p:sldId id="274" r:id="rId52"/>
    <p:sldId id="275" r:id="rId53"/>
    <p:sldId id="276" r:id="rId54"/>
    <p:sldId id="277" r:id="rId55"/>
    <p:sldId id="343" r:id="rId56"/>
    <p:sldId id="341" r:id="rId57"/>
    <p:sldId id="349" r:id="rId58"/>
    <p:sldId id="350" r:id="rId59"/>
    <p:sldId id="351" r:id="rId60"/>
    <p:sldId id="282" r:id="rId61"/>
    <p:sldId id="283" r:id="rId62"/>
    <p:sldId id="342" r:id="rId63"/>
    <p:sldId id="352" r:id="rId64"/>
    <p:sldId id="353" r:id="rId65"/>
    <p:sldId id="354" r:id="rId66"/>
    <p:sldId id="285" r:id="rId67"/>
    <p:sldId id="286" r:id="rId68"/>
    <p:sldId id="393" r:id="rId69"/>
    <p:sldId id="355" r:id="rId70"/>
    <p:sldId id="357" r:id="rId71"/>
    <p:sldId id="289" r:id="rId72"/>
    <p:sldId id="290" r:id="rId73"/>
    <p:sldId id="346" r:id="rId74"/>
    <p:sldId id="291" r:id="rId75"/>
    <p:sldId id="292" r:id="rId76"/>
    <p:sldId id="347" r:id="rId77"/>
    <p:sldId id="348" r:id="rId78"/>
    <p:sldId id="385" r:id="rId79"/>
    <p:sldId id="284" r:id="rId80"/>
    <p:sldId id="397" r:id="rId81"/>
    <p:sldId id="358" r:id="rId82"/>
    <p:sldId id="359" r:id="rId83"/>
    <p:sldId id="360" r:id="rId84"/>
    <p:sldId id="361" r:id="rId85"/>
    <p:sldId id="362" r:id="rId86"/>
    <p:sldId id="363" r:id="rId87"/>
    <p:sldId id="293" r:id="rId88"/>
    <p:sldId id="364" r:id="rId89"/>
    <p:sldId id="365" r:id="rId90"/>
    <p:sldId id="366" r:id="rId91"/>
    <p:sldId id="368" r:id="rId92"/>
    <p:sldId id="369" r:id="rId93"/>
    <p:sldId id="370" r:id="rId94"/>
    <p:sldId id="371" r:id="rId95"/>
    <p:sldId id="373" r:id="rId96"/>
    <p:sldId id="374" r:id="rId97"/>
    <p:sldId id="376" r:id="rId98"/>
    <p:sldId id="377" r:id="rId99"/>
    <p:sldId id="378" r:id="rId100"/>
    <p:sldId id="379" r:id="rId101"/>
    <p:sldId id="382" r:id="rId102"/>
    <p:sldId id="396" r:id="rId103"/>
    <p:sldId id="384" r:id="rId104"/>
    <p:sldId id="394" r:id="rId1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p:cViewPr varScale="1">
        <p:scale>
          <a:sx n="51" d="100"/>
          <a:sy n="51" d="100"/>
        </p:scale>
        <p:origin x="-84"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25.xml" Id="rId26" /><Relationship Type="http://schemas.openxmlformats.org/officeDocument/2006/relationships/slide" Target="/ppt/slides/slide20.xml" Id="rId21" /><Relationship Type="http://schemas.openxmlformats.org/officeDocument/2006/relationships/slide" Target="/ppt/slides/slide41.xml" Id="rId42" /><Relationship Type="http://schemas.openxmlformats.org/officeDocument/2006/relationships/slide" Target="/ppt/slides/slide46.xml" Id="rId47" /><Relationship Type="http://schemas.openxmlformats.org/officeDocument/2006/relationships/slide" Target="/ppt/slides/slide62.xml" Id="rId63" /><Relationship Type="http://schemas.openxmlformats.org/officeDocument/2006/relationships/slide" Target="/ppt/slides/slide67.xml" Id="rId68" /><Relationship Type="http://schemas.openxmlformats.org/officeDocument/2006/relationships/slide" Target="/ppt/slides/slide83.xml" Id="rId84" /><Relationship Type="http://schemas.openxmlformats.org/officeDocument/2006/relationships/slide" Target="/ppt/slides/slide88.xml" Id="rId89" /><Relationship Type="http://schemas.openxmlformats.org/officeDocument/2006/relationships/slide" Target="/ppt/slides/slide15.xml" Id="rId16" /><Relationship Type="http://schemas.openxmlformats.org/officeDocument/2006/relationships/presProps" Target="/ppt/presProps.xml" Id="rId107" /><Relationship Type="http://schemas.openxmlformats.org/officeDocument/2006/relationships/slide" Target="/ppt/slides/slide10.xml" Id="rId11"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52.xml" Id="rId53" /><Relationship Type="http://schemas.openxmlformats.org/officeDocument/2006/relationships/slide" Target="/ppt/slides/slide57.xml" Id="rId58" /><Relationship Type="http://schemas.openxmlformats.org/officeDocument/2006/relationships/slide" Target="/ppt/slides/slide73.xml" Id="rId74" /><Relationship Type="http://schemas.openxmlformats.org/officeDocument/2006/relationships/slide" Target="/ppt/slides/slide78.xml" Id="rId79" /><Relationship Type="http://schemas.openxmlformats.org/officeDocument/2006/relationships/slide" Target="/ppt/slides/slide101.xml" Id="rId102" /><Relationship Type="http://schemas.openxmlformats.org/officeDocument/2006/relationships/slide" Target="/ppt/slides/slide4.xml" Id="rId5" /><Relationship Type="http://schemas.openxmlformats.org/officeDocument/2006/relationships/slide" Target="/ppt/slides/slide89.xml" Id="rId90" /><Relationship Type="http://schemas.openxmlformats.org/officeDocument/2006/relationships/slide" Target="/ppt/slides/slide94.xml" Id="rId95"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42.xml" Id="rId43" /><Relationship Type="http://schemas.openxmlformats.org/officeDocument/2006/relationships/slide" Target="/ppt/slides/slide47.xml" Id="rId48" /><Relationship Type="http://schemas.openxmlformats.org/officeDocument/2006/relationships/slide" Target="/ppt/slides/slide63.xml" Id="rId64" /><Relationship Type="http://schemas.openxmlformats.org/officeDocument/2006/relationships/slide" Target="/ppt/slides/slide68.xml" Id="rId69" /><Relationship Type="http://schemas.openxmlformats.org/officeDocument/2006/relationships/slide" Target="/ppt/slides/slide79.xml" Id="rId80" /><Relationship Type="http://schemas.openxmlformats.org/officeDocument/2006/relationships/slide" Target="/ppt/slides/slide84.xml" Id="rId85"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slide" Target="/ppt/slides/slide58.xml" Id="rId59" /><Relationship Type="http://schemas.openxmlformats.org/officeDocument/2006/relationships/slide" Target="/ppt/slides/slide102.xml" Id="rId103" /><Relationship Type="http://schemas.openxmlformats.org/officeDocument/2006/relationships/viewProps" Target="/ppt/viewProps.xml" Id="rId108" /><Relationship Type="http://schemas.openxmlformats.org/officeDocument/2006/relationships/slide" Target="/ppt/slides/slide53.xml" Id="rId54" /><Relationship Type="http://schemas.openxmlformats.org/officeDocument/2006/relationships/slide" Target="/ppt/slides/slide69.xml" Id="rId70" /><Relationship Type="http://schemas.openxmlformats.org/officeDocument/2006/relationships/slide" Target="/ppt/slides/slide74.xml" Id="rId75" /><Relationship Type="http://schemas.openxmlformats.org/officeDocument/2006/relationships/slide" Target="/ppt/slides/slide90.xml" Id="rId91" /><Relationship Type="http://schemas.openxmlformats.org/officeDocument/2006/relationships/slide" Target="/ppt/slides/slide95.xml" Id="rId96"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slide" Target="/ppt/slides/slide48.xml" Id="rId49" /><Relationship Type="http://schemas.openxmlformats.org/officeDocument/2006/relationships/slide" Target="/ppt/slides/slide56.xml" Id="rId57" /><Relationship Type="http://schemas.openxmlformats.org/officeDocument/2006/relationships/notesMaster" Target="/ppt/notesMasters/notesMaster1.xml" Id="rId106" /><Relationship Type="http://schemas.openxmlformats.org/officeDocument/2006/relationships/slide" Target="/ppt/slides/slide9.xml" Id="rId10" /><Relationship Type="http://schemas.openxmlformats.org/officeDocument/2006/relationships/slide" Target="/ppt/slides/slide30.xml" Id="rId31" /><Relationship Type="http://schemas.openxmlformats.org/officeDocument/2006/relationships/slide" Target="/ppt/slides/slide43.xml" Id="rId44" /><Relationship Type="http://schemas.openxmlformats.org/officeDocument/2006/relationships/slide" Target="/ppt/slides/slide51.xml" Id="rId52" /><Relationship Type="http://schemas.openxmlformats.org/officeDocument/2006/relationships/slide" Target="/ppt/slides/slide59.xml" Id="rId60" /><Relationship Type="http://schemas.openxmlformats.org/officeDocument/2006/relationships/slide" Target="/ppt/slides/slide64.xml" Id="rId65" /><Relationship Type="http://schemas.openxmlformats.org/officeDocument/2006/relationships/slide" Target="/ppt/slides/slide72.xml" Id="rId73" /><Relationship Type="http://schemas.openxmlformats.org/officeDocument/2006/relationships/slide" Target="/ppt/slides/slide77.xml" Id="rId78" /><Relationship Type="http://schemas.openxmlformats.org/officeDocument/2006/relationships/slide" Target="/ppt/slides/slide80.xml" Id="rId81" /><Relationship Type="http://schemas.openxmlformats.org/officeDocument/2006/relationships/slide" Target="/ppt/slides/slide85.xml" Id="rId86" /><Relationship Type="http://schemas.openxmlformats.org/officeDocument/2006/relationships/slide" Target="/ppt/slides/slide93.xml" Id="rId94" /><Relationship Type="http://schemas.openxmlformats.org/officeDocument/2006/relationships/slide" Target="/ppt/slides/slide98.xml" Id="rId99" /><Relationship Type="http://schemas.openxmlformats.org/officeDocument/2006/relationships/slide" Target="/ppt/slides/slide100.xml" Id="rId10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38.xml" Id="rId39" /><Relationship Type="http://schemas.openxmlformats.org/officeDocument/2006/relationships/theme" Target="/ppt/theme/theme1.xml" Id="rId109" /><Relationship Type="http://schemas.openxmlformats.org/officeDocument/2006/relationships/slide" Target="/ppt/slides/slide33.xml" Id="rId34" /><Relationship Type="http://schemas.openxmlformats.org/officeDocument/2006/relationships/slide" Target="/ppt/slides/slide49.xml" Id="rId50" /><Relationship Type="http://schemas.openxmlformats.org/officeDocument/2006/relationships/slide" Target="/ppt/slides/slide54.xml" Id="rId55" /><Relationship Type="http://schemas.openxmlformats.org/officeDocument/2006/relationships/slide" Target="/ppt/slides/slide75.xml" Id="rId76" /><Relationship Type="http://schemas.openxmlformats.org/officeDocument/2006/relationships/slide" Target="/ppt/slides/slide96.xml" Id="rId97" /><Relationship Type="http://schemas.openxmlformats.org/officeDocument/2006/relationships/slide" Target="/ppt/slides/slide103.xml" Id="rId104" /><Relationship Type="http://schemas.openxmlformats.org/officeDocument/2006/relationships/slide" Target="/ppt/slides/slide6.xml" Id="rId7" /><Relationship Type="http://schemas.openxmlformats.org/officeDocument/2006/relationships/slide" Target="/ppt/slides/slide70.xml" Id="rId71" /><Relationship Type="http://schemas.openxmlformats.org/officeDocument/2006/relationships/slide" Target="/ppt/slides/slide91.xml" Id="rId92" /><Relationship Type="http://schemas.openxmlformats.org/officeDocument/2006/relationships/slide" Target="/ppt/slides/slide1.xml" Id="rId2" /><Relationship Type="http://schemas.openxmlformats.org/officeDocument/2006/relationships/slide" Target="/ppt/slides/slide28.xml" Id="rId29" /><Relationship Type="http://schemas.openxmlformats.org/officeDocument/2006/relationships/slide" Target="/ppt/slides/slide23.xml" Id="rId24" /><Relationship Type="http://schemas.openxmlformats.org/officeDocument/2006/relationships/slide" Target="/ppt/slides/slide39.xml" Id="rId40" /><Relationship Type="http://schemas.openxmlformats.org/officeDocument/2006/relationships/slide" Target="/ppt/slides/slide44.xml" Id="rId45" /><Relationship Type="http://schemas.openxmlformats.org/officeDocument/2006/relationships/slide" Target="/ppt/slides/slide65.xml" Id="rId66" /><Relationship Type="http://schemas.openxmlformats.org/officeDocument/2006/relationships/slide" Target="/ppt/slides/slide86.xml" Id="rId87" /><Relationship Type="http://schemas.openxmlformats.org/officeDocument/2006/relationships/tableStyles" Target="/ppt/tableStyles.xml" Id="rId110" /><Relationship Type="http://schemas.openxmlformats.org/officeDocument/2006/relationships/slide" Target="/ppt/slides/slide60.xml" Id="rId61" /><Relationship Type="http://schemas.openxmlformats.org/officeDocument/2006/relationships/slide" Target="/ppt/slides/slide81.xml" Id="rId82" /><Relationship Type="http://schemas.openxmlformats.org/officeDocument/2006/relationships/slide" Target="/ppt/slides/slide18.xml" Id="rId19" /><Relationship Type="http://schemas.openxmlformats.org/officeDocument/2006/relationships/slide" Target="/ppt/slides/slide13.xml" Id="rId14"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slide" Target="/ppt/slides/slide55.xml" Id="rId56" /><Relationship Type="http://schemas.openxmlformats.org/officeDocument/2006/relationships/slide" Target="/ppt/slides/slide76.xml" Id="rId77" /><Relationship Type="http://schemas.openxmlformats.org/officeDocument/2006/relationships/slide" Target="/ppt/slides/slide99.xml" Id="rId100" /><Relationship Type="http://schemas.openxmlformats.org/officeDocument/2006/relationships/slide" Target="/ppt/slides/slide104.xml" Id="rId105" /><Relationship Type="http://schemas.openxmlformats.org/officeDocument/2006/relationships/slide" Target="/ppt/slides/slide7.xml" Id="rId8" /><Relationship Type="http://schemas.openxmlformats.org/officeDocument/2006/relationships/slide" Target="/ppt/slides/slide50.xml" Id="rId51" /><Relationship Type="http://schemas.openxmlformats.org/officeDocument/2006/relationships/slide" Target="/ppt/slides/slide71.xml" Id="rId72" /><Relationship Type="http://schemas.openxmlformats.org/officeDocument/2006/relationships/slide" Target="/ppt/slides/slide92.xml" Id="rId93" /><Relationship Type="http://schemas.openxmlformats.org/officeDocument/2006/relationships/slide" Target="/ppt/slides/slide97.xml" Id="rId98" /><Relationship Type="http://schemas.openxmlformats.org/officeDocument/2006/relationships/slide" Target="/ppt/slides/slide2.xml" Id="rId3" /><Relationship Type="http://schemas.openxmlformats.org/officeDocument/2006/relationships/slide" Target="/ppt/slides/slide24.xml" Id="rId25" /><Relationship Type="http://schemas.openxmlformats.org/officeDocument/2006/relationships/slide" Target="/ppt/slides/slide45.xml" Id="rId46" /><Relationship Type="http://schemas.openxmlformats.org/officeDocument/2006/relationships/slide" Target="/ppt/slides/slide66.xml" Id="rId67" /><Relationship Type="http://schemas.openxmlformats.org/officeDocument/2006/relationships/slide" Target="/ppt/slides/slide19.xml" Id="rId20" /><Relationship Type="http://schemas.openxmlformats.org/officeDocument/2006/relationships/slide" Target="/ppt/slides/slide40.xml" Id="rId41" /><Relationship Type="http://schemas.openxmlformats.org/officeDocument/2006/relationships/slide" Target="/ppt/slides/slide61.xml" Id="rId62" /><Relationship Type="http://schemas.openxmlformats.org/officeDocument/2006/relationships/slide" Target="/ppt/slides/slide82.xml" Id="rId83" /><Relationship Type="http://schemas.openxmlformats.org/officeDocument/2006/relationships/slide" Target="/ppt/slides/slide87.xml" Id="rId88" /></Relationships>
</file>

<file path=ppt/drawings/_rels/vmlDrawing1.vml.rels>&#65279;<?xml version="1.0" encoding="utf-8"?><Relationships xmlns="http://schemas.openxmlformats.org/package/2006/relationships"><Relationship Type="http://schemas.openxmlformats.org/officeDocument/2006/relationships/image" Target="/ppt/media/image15.wmf" Id="rId1"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98B178D-A2FD-478A-BB30-D9935F11A4C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8419" name="Rectangle 3">
            <a:extLst>
              <a:ext uri="{FF2B5EF4-FFF2-40B4-BE49-F238E27FC236}">
                <a16:creationId xmlns:a16="http://schemas.microsoft.com/office/drawing/2014/main" id="{BE268E45-49C9-45F5-BA92-C9BD3DB751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9572" name="Rectangle 4">
            <a:extLst>
              <a:ext uri="{FF2B5EF4-FFF2-40B4-BE49-F238E27FC236}">
                <a16:creationId xmlns:a16="http://schemas.microsoft.com/office/drawing/2014/main" id="{86497D4B-D5FE-4643-820C-1D6B1E8F4A9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21" name="Rectangle 5">
            <a:extLst>
              <a:ext uri="{FF2B5EF4-FFF2-40B4-BE49-F238E27FC236}">
                <a16:creationId xmlns:a16="http://schemas.microsoft.com/office/drawing/2014/main" id="{ECB1D64F-C0AB-47D2-A9B1-FA631269B77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8422" name="Rectangle 6">
            <a:extLst>
              <a:ext uri="{FF2B5EF4-FFF2-40B4-BE49-F238E27FC236}">
                <a16:creationId xmlns:a16="http://schemas.microsoft.com/office/drawing/2014/main" id="{CEA047E4-2AB0-499D-9ABA-CFD05E559F2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8423" name="Rectangle 7">
            <a:extLst>
              <a:ext uri="{FF2B5EF4-FFF2-40B4-BE49-F238E27FC236}">
                <a16:creationId xmlns:a16="http://schemas.microsoft.com/office/drawing/2014/main" id="{BB5A62A9-6E3D-49C6-B052-83E47E575DC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ACFEFDE-DD33-4140-AE61-A8BB44BF4F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81.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8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F2D2176-DE11-4AD0-9392-CE4BA98144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B7712-C86F-4E9A-8F69-C46EDEC084DF}" type="slidenum">
              <a:rPr lang="en-US" altLang="en-US"/>
              <a:pPr/>
              <a:t>81</a:t>
            </a:fld>
            <a:endParaRPr lang="en-US" altLang="en-US"/>
          </a:p>
        </p:txBody>
      </p:sp>
      <p:sp>
        <p:nvSpPr>
          <p:cNvPr id="110595" name="Rectangle 2">
            <a:extLst>
              <a:ext uri="{FF2B5EF4-FFF2-40B4-BE49-F238E27FC236}">
                <a16:creationId xmlns:a16="http://schemas.microsoft.com/office/drawing/2014/main" id="{64A833C7-6835-4638-8925-35FCBBA36455}"/>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FB78EADE-0064-43A2-87D0-9ED64452E9B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Clump of 16 cells.  Cytoskeleton not found in prokaryotes and archaea.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B7549597-59F0-4771-B095-A8882E216A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364E70-2CBA-4741-90C0-19EE379DBFCA}" type="slidenum">
              <a:rPr lang="en-US" altLang="en-US"/>
              <a:pPr/>
              <a:t>82</a:t>
            </a:fld>
            <a:endParaRPr lang="en-US" altLang="en-US"/>
          </a:p>
        </p:txBody>
      </p:sp>
      <p:sp>
        <p:nvSpPr>
          <p:cNvPr id="111619" name="Rectangle 2">
            <a:extLst>
              <a:ext uri="{FF2B5EF4-FFF2-40B4-BE49-F238E27FC236}">
                <a16:creationId xmlns:a16="http://schemas.microsoft.com/office/drawing/2014/main" id="{7B60C982-DBB4-428D-AC69-CF3C109F10F3}"/>
              </a:ext>
            </a:extLst>
          </p:cNvPr>
          <p:cNvSpPr>
            <a:spLocks noRot="1" noChangeArrowheads="1" noTextEdit="1"/>
          </p:cNvSpPr>
          <p:nvPr>
            <p:ph type="sldImg"/>
          </p:nvPr>
        </p:nvSpPr>
        <p:spPr>
          <a:ln/>
        </p:spPr>
      </p:sp>
      <p:sp>
        <p:nvSpPr>
          <p:cNvPr id="111620" name="Rectangle 3">
            <a:extLst>
              <a:ext uri="{FF2B5EF4-FFF2-40B4-BE49-F238E27FC236}">
                <a16:creationId xmlns:a16="http://schemas.microsoft.com/office/drawing/2014/main" id="{6D8AC051-4357-46D6-BEB3-748E35BE7C7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Cytoskeletal fibers are often difficult to visualize by traditional EM.  Special EM techniques enhance their detection.  Many EMs are of regions of cells in which cytoskeletal fibers are abundant, but their are not visible.  </a:t>
            </a: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7A264D-8B4D-4E89-8AC5-459753FCBFD0}"/>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9AE744B0-8E31-4858-8897-658B90FEBBD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145C0D26-DFFC-4065-919D-0F49D86C3D19}"/>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150AB911-A6C5-446F-BD09-B97FE39265E0}"/>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77AAC0B0-C2C7-4C09-9612-6F25E2C4BF7F}"/>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9" name="Oval 7">
              <a:extLst>
                <a:ext uri="{FF2B5EF4-FFF2-40B4-BE49-F238E27FC236}">
                  <a16:creationId xmlns:a16="http://schemas.microsoft.com/office/drawing/2014/main" id="{C928B8D9-4A0C-45E7-836D-A0D801FF4D4B}"/>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latin typeface="Arial" charset="0"/>
              </a:endParaRPr>
            </a:p>
          </p:txBody>
        </p:sp>
        <p:sp>
          <p:nvSpPr>
            <p:cNvPr id="10" name="Oval 8">
              <a:extLst>
                <a:ext uri="{FF2B5EF4-FFF2-40B4-BE49-F238E27FC236}">
                  <a16:creationId xmlns:a16="http://schemas.microsoft.com/office/drawing/2014/main" id="{05491019-08F8-4CC7-BA97-4177A3FB0CC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latin typeface="Arial" charset="0"/>
              </a:endParaRPr>
            </a:p>
          </p:txBody>
        </p:sp>
        <p:sp>
          <p:nvSpPr>
            <p:cNvPr id="11" name="Oval 9">
              <a:extLst>
                <a:ext uri="{FF2B5EF4-FFF2-40B4-BE49-F238E27FC236}">
                  <a16:creationId xmlns:a16="http://schemas.microsoft.com/office/drawing/2014/main" id="{181B5053-FCAA-42EF-B4B4-4721ACDB64A3}"/>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latin typeface="Arial" charset="0"/>
              </a:endParaRPr>
            </a:p>
          </p:txBody>
        </p:sp>
      </p:grpSp>
      <p:sp>
        <p:nvSpPr>
          <p:cNvPr id="19866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986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DE2E7D58-67AE-462A-9D27-4D448E256CAC}"/>
              </a:ext>
            </a:extLst>
          </p:cNvPr>
          <p:cNvSpPr>
            <a:spLocks noGrp="1" noChangeArrowheads="1"/>
          </p:cNvSpPr>
          <p:nvPr>
            <p:ph type="dt" sz="quarter" idx="10"/>
          </p:nvPr>
        </p:nvSpPr>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566789D6-7C11-4690-9A70-AD5ABE0FBFC3}"/>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9698CB53-1338-405B-9B64-A49A0398EF12}"/>
              </a:ext>
            </a:extLst>
          </p:cNvPr>
          <p:cNvSpPr>
            <a:spLocks noGrp="1" noChangeArrowheads="1"/>
          </p:cNvSpPr>
          <p:nvPr>
            <p:ph type="sldNum" sz="quarter" idx="12"/>
          </p:nvPr>
        </p:nvSpPr>
        <p:spPr/>
        <p:txBody>
          <a:bodyPr/>
          <a:lstStyle>
            <a:lvl1pPr>
              <a:defRPr/>
            </a:lvl1pPr>
          </a:lstStyle>
          <a:p>
            <a:fld id="{305E1C5E-775E-47F9-8C5F-18638895DF7B}" type="slidenum">
              <a:rPr lang="en-US" altLang="en-US"/>
              <a:pPr/>
              <a:t>‹#›</a:t>
            </a:fld>
            <a:endParaRPr lang="en-US" altLang="en-US"/>
          </a:p>
        </p:txBody>
      </p:sp>
    </p:spTree>
    <p:extLst>
      <p:ext uri="{BB962C8B-B14F-4D97-AF65-F5344CB8AC3E}">
        <p14:creationId xmlns:p14="http://schemas.microsoft.com/office/powerpoint/2010/main" val="333906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a:extLst>
              <a:ext uri="{FF2B5EF4-FFF2-40B4-BE49-F238E27FC236}">
                <a16:creationId xmlns:a16="http://schemas.microsoft.com/office/drawing/2014/main" id="{FAD61219-9765-44AB-A6BA-0B61A95F6E3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E7DF9095-F65F-4B2F-9FE8-AD3D22CA07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99556C4-AADF-420B-A27E-700D38356A0C}"/>
              </a:ext>
            </a:extLst>
          </p:cNvPr>
          <p:cNvSpPr>
            <a:spLocks noGrp="1" noChangeArrowheads="1"/>
          </p:cNvSpPr>
          <p:nvPr>
            <p:ph type="sldNum" sz="quarter" idx="12"/>
          </p:nvPr>
        </p:nvSpPr>
        <p:spPr>
          <a:ln/>
        </p:spPr>
        <p:txBody>
          <a:bodyPr/>
          <a:lstStyle>
            <a:lvl1pPr>
              <a:defRPr/>
            </a:lvl1pPr>
          </a:lstStyle>
          <a:p>
            <a:fld id="{9C4A3F2B-8F30-4601-B35A-ADA124823A11}" type="slidenum">
              <a:rPr lang="en-US" altLang="en-US"/>
              <a:pPr/>
              <a:t>‹#›</a:t>
            </a:fld>
            <a:endParaRPr lang="en-US" altLang="en-US"/>
          </a:p>
        </p:txBody>
      </p:sp>
    </p:spTree>
    <p:extLst>
      <p:ext uri="{BB962C8B-B14F-4D97-AF65-F5344CB8AC3E}">
        <p14:creationId xmlns:p14="http://schemas.microsoft.com/office/powerpoint/2010/main" val="279883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A0CE318E-275B-4869-93C3-F0F8F569D7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E17F74A-9A49-47EE-B16C-69FAF385BC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492584E9-E5AA-4D64-B442-677356F78C21}"/>
              </a:ext>
            </a:extLst>
          </p:cNvPr>
          <p:cNvSpPr>
            <a:spLocks noGrp="1" noChangeArrowheads="1"/>
          </p:cNvSpPr>
          <p:nvPr>
            <p:ph type="sldNum" sz="quarter" idx="12"/>
          </p:nvPr>
        </p:nvSpPr>
        <p:spPr>
          <a:ln/>
        </p:spPr>
        <p:txBody>
          <a:bodyPr/>
          <a:lstStyle>
            <a:lvl1pPr>
              <a:defRPr/>
            </a:lvl1pPr>
          </a:lstStyle>
          <a:p>
            <a:fld id="{425A3A28-B190-4151-AFA3-1878319C158C}" type="slidenum">
              <a:rPr lang="en-US" altLang="en-US"/>
              <a:pPr/>
              <a:t>‹#›</a:t>
            </a:fld>
            <a:endParaRPr lang="en-US" altLang="en-US"/>
          </a:p>
        </p:txBody>
      </p:sp>
    </p:spTree>
    <p:extLst>
      <p:ext uri="{BB962C8B-B14F-4D97-AF65-F5344CB8AC3E}">
        <p14:creationId xmlns:p14="http://schemas.microsoft.com/office/powerpoint/2010/main" val="249973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12">
            <a:extLst>
              <a:ext uri="{FF2B5EF4-FFF2-40B4-BE49-F238E27FC236}">
                <a16:creationId xmlns:a16="http://schemas.microsoft.com/office/drawing/2014/main" id="{DB3048EB-781A-4111-AC6C-838556159C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3BF255E-AD38-4A4A-91BB-1B6EFB98CB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F96CFD40-86D4-4A5C-8987-2B8BD926622C}"/>
              </a:ext>
            </a:extLst>
          </p:cNvPr>
          <p:cNvSpPr>
            <a:spLocks noGrp="1" noChangeArrowheads="1"/>
          </p:cNvSpPr>
          <p:nvPr>
            <p:ph type="sldNum" sz="quarter" idx="12"/>
          </p:nvPr>
        </p:nvSpPr>
        <p:spPr>
          <a:ln/>
        </p:spPr>
        <p:txBody>
          <a:bodyPr/>
          <a:lstStyle>
            <a:lvl1pPr>
              <a:defRPr/>
            </a:lvl1pPr>
          </a:lstStyle>
          <a:p>
            <a:fld id="{7D8FE979-993D-48FD-BAB8-88F94725A41D}" type="slidenum">
              <a:rPr lang="en-US" altLang="en-US"/>
              <a:pPr/>
              <a:t>‹#›</a:t>
            </a:fld>
            <a:endParaRPr lang="en-US" altLang="en-US"/>
          </a:p>
        </p:txBody>
      </p:sp>
    </p:spTree>
    <p:extLst>
      <p:ext uri="{BB962C8B-B14F-4D97-AF65-F5344CB8AC3E}">
        <p14:creationId xmlns:p14="http://schemas.microsoft.com/office/powerpoint/2010/main" val="2101180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290F2BD-A9AC-44F7-88D2-ACAECC0D2D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811E7CC-1E7C-44B4-9D37-6FFF42F7BA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0077F73F-D73B-40B4-99E6-10F82F1C5304}"/>
              </a:ext>
            </a:extLst>
          </p:cNvPr>
          <p:cNvSpPr>
            <a:spLocks noGrp="1" noChangeArrowheads="1"/>
          </p:cNvSpPr>
          <p:nvPr>
            <p:ph type="sldNum" sz="quarter" idx="12"/>
          </p:nvPr>
        </p:nvSpPr>
        <p:spPr>
          <a:ln/>
        </p:spPr>
        <p:txBody>
          <a:bodyPr/>
          <a:lstStyle>
            <a:lvl1pPr>
              <a:defRPr/>
            </a:lvl1pPr>
          </a:lstStyle>
          <a:p>
            <a:fld id="{A237167F-3F09-4E53-AEF7-31CA45E2C0D8}" type="slidenum">
              <a:rPr lang="en-US" altLang="en-US"/>
              <a:pPr/>
              <a:t>‹#›</a:t>
            </a:fld>
            <a:endParaRPr lang="en-US" altLang="en-US"/>
          </a:p>
        </p:txBody>
      </p:sp>
    </p:spTree>
    <p:extLst>
      <p:ext uri="{BB962C8B-B14F-4D97-AF65-F5344CB8AC3E}">
        <p14:creationId xmlns:p14="http://schemas.microsoft.com/office/powerpoint/2010/main" val="142645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7EA94307-8363-457F-ABE1-F86D8FBFEAD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E755A79-AAE8-4890-8A72-FAC7442A9D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ADC9A11D-5E06-4922-AD88-31145B1A11B0}"/>
              </a:ext>
            </a:extLst>
          </p:cNvPr>
          <p:cNvSpPr>
            <a:spLocks noGrp="1" noChangeArrowheads="1"/>
          </p:cNvSpPr>
          <p:nvPr>
            <p:ph type="sldNum" sz="quarter" idx="12"/>
          </p:nvPr>
        </p:nvSpPr>
        <p:spPr>
          <a:ln/>
        </p:spPr>
        <p:txBody>
          <a:bodyPr/>
          <a:lstStyle>
            <a:lvl1pPr>
              <a:defRPr/>
            </a:lvl1pPr>
          </a:lstStyle>
          <a:p>
            <a:fld id="{924D92DD-D4EA-4A0F-9FDA-8498611D48A8}" type="slidenum">
              <a:rPr lang="en-US" altLang="en-US"/>
              <a:pPr/>
              <a:t>‹#›</a:t>
            </a:fld>
            <a:endParaRPr lang="en-US" altLang="en-US"/>
          </a:p>
        </p:txBody>
      </p:sp>
    </p:spTree>
    <p:extLst>
      <p:ext uri="{BB962C8B-B14F-4D97-AF65-F5344CB8AC3E}">
        <p14:creationId xmlns:p14="http://schemas.microsoft.com/office/powerpoint/2010/main" val="271999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a:extLst>
              <a:ext uri="{FF2B5EF4-FFF2-40B4-BE49-F238E27FC236}">
                <a16:creationId xmlns:a16="http://schemas.microsoft.com/office/drawing/2014/main" id="{984BFE42-67D8-43F6-B51D-0661C9B560D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7920536-5367-4F2E-9771-AD3F264E12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07A4E620-BC9D-47EE-A741-616D6E4F2030}"/>
              </a:ext>
            </a:extLst>
          </p:cNvPr>
          <p:cNvSpPr>
            <a:spLocks noGrp="1" noChangeArrowheads="1"/>
          </p:cNvSpPr>
          <p:nvPr>
            <p:ph type="sldNum" sz="quarter" idx="12"/>
          </p:nvPr>
        </p:nvSpPr>
        <p:spPr>
          <a:ln/>
        </p:spPr>
        <p:txBody>
          <a:bodyPr/>
          <a:lstStyle>
            <a:lvl1pPr>
              <a:defRPr/>
            </a:lvl1pPr>
          </a:lstStyle>
          <a:p>
            <a:fld id="{57FAD9F1-F81B-4BB2-ABA3-1C023FBE1A76}" type="slidenum">
              <a:rPr lang="en-US" altLang="en-US"/>
              <a:pPr/>
              <a:t>‹#›</a:t>
            </a:fld>
            <a:endParaRPr lang="en-US" altLang="en-US"/>
          </a:p>
        </p:txBody>
      </p:sp>
    </p:spTree>
    <p:extLst>
      <p:ext uri="{BB962C8B-B14F-4D97-AF65-F5344CB8AC3E}">
        <p14:creationId xmlns:p14="http://schemas.microsoft.com/office/powerpoint/2010/main" val="106943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8E91CBC-EEAE-4342-B941-E077AF2877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BD174C8-2850-40F8-92D3-BE0CF8164C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5E11E5D-5A3B-41CB-AFDA-E56CE9E9D6FB}"/>
              </a:ext>
            </a:extLst>
          </p:cNvPr>
          <p:cNvSpPr>
            <a:spLocks noGrp="1" noChangeArrowheads="1"/>
          </p:cNvSpPr>
          <p:nvPr>
            <p:ph type="sldNum" sz="quarter" idx="12"/>
          </p:nvPr>
        </p:nvSpPr>
        <p:spPr>
          <a:ln/>
        </p:spPr>
        <p:txBody>
          <a:bodyPr/>
          <a:lstStyle>
            <a:lvl1pPr>
              <a:defRPr/>
            </a:lvl1pPr>
          </a:lstStyle>
          <a:p>
            <a:fld id="{26DCF722-85D2-49BC-A13B-BBD233569B1F}" type="slidenum">
              <a:rPr lang="en-US" altLang="en-US"/>
              <a:pPr/>
              <a:t>‹#›</a:t>
            </a:fld>
            <a:endParaRPr lang="en-US" altLang="en-US"/>
          </a:p>
        </p:txBody>
      </p:sp>
    </p:spTree>
    <p:extLst>
      <p:ext uri="{BB962C8B-B14F-4D97-AF65-F5344CB8AC3E}">
        <p14:creationId xmlns:p14="http://schemas.microsoft.com/office/powerpoint/2010/main" val="13600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7024E2D8-6CCD-418C-A83A-B01031F0E7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BA33736-8B50-47C8-8CE8-39BBFC4D9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5622B42C-2651-412B-85A5-84470C9B7F90}"/>
              </a:ext>
            </a:extLst>
          </p:cNvPr>
          <p:cNvSpPr>
            <a:spLocks noGrp="1" noChangeArrowheads="1"/>
          </p:cNvSpPr>
          <p:nvPr>
            <p:ph type="sldNum" sz="quarter" idx="12"/>
          </p:nvPr>
        </p:nvSpPr>
        <p:spPr>
          <a:ln/>
        </p:spPr>
        <p:txBody>
          <a:bodyPr/>
          <a:lstStyle>
            <a:lvl1pPr>
              <a:defRPr/>
            </a:lvl1pPr>
          </a:lstStyle>
          <a:p>
            <a:fld id="{D4649D41-DCBA-427F-A6D6-AA2846E9D790}" type="slidenum">
              <a:rPr lang="en-US" altLang="en-US"/>
              <a:pPr/>
              <a:t>‹#›</a:t>
            </a:fld>
            <a:endParaRPr lang="en-US" altLang="en-US"/>
          </a:p>
        </p:txBody>
      </p:sp>
    </p:spTree>
    <p:extLst>
      <p:ext uri="{BB962C8B-B14F-4D97-AF65-F5344CB8AC3E}">
        <p14:creationId xmlns:p14="http://schemas.microsoft.com/office/powerpoint/2010/main" val="166913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C064A8D0-1091-4210-8AE9-639E9141A70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BA24BD7C-D0FD-45CE-A7F6-23D6DCE5AF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29F3098F-F698-41CE-97FA-83A9C7C3EE4C}"/>
              </a:ext>
            </a:extLst>
          </p:cNvPr>
          <p:cNvSpPr>
            <a:spLocks noGrp="1" noChangeArrowheads="1"/>
          </p:cNvSpPr>
          <p:nvPr>
            <p:ph type="sldNum" sz="quarter" idx="12"/>
          </p:nvPr>
        </p:nvSpPr>
        <p:spPr>
          <a:ln/>
        </p:spPr>
        <p:txBody>
          <a:bodyPr/>
          <a:lstStyle>
            <a:lvl1pPr>
              <a:defRPr/>
            </a:lvl1pPr>
          </a:lstStyle>
          <a:p>
            <a:fld id="{1785146E-EF55-4F39-B567-7A4E0F025E1B}" type="slidenum">
              <a:rPr lang="en-US" altLang="en-US"/>
              <a:pPr/>
              <a:t>‹#›</a:t>
            </a:fld>
            <a:endParaRPr lang="en-US" altLang="en-US"/>
          </a:p>
        </p:txBody>
      </p:sp>
    </p:spTree>
    <p:extLst>
      <p:ext uri="{BB962C8B-B14F-4D97-AF65-F5344CB8AC3E}">
        <p14:creationId xmlns:p14="http://schemas.microsoft.com/office/powerpoint/2010/main" val="27528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58961E3-1774-419B-9A82-373B6DE2B6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0A319CC1-87AE-4E4D-A7CB-5A331E529B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49BC53FD-FD8A-4F19-A46C-8B65A7F6F2F1}"/>
              </a:ext>
            </a:extLst>
          </p:cNvPr>
          <p:cNvSpPr>
            <a:spLocks noGrp="1" noChangeArrowheads="1"/>
          </p:cNvSpPr>
          <p:nvPr>
            <p:ph type="sldNum" sz="quarter" idx="12"/>
          </p:nvPr>
        </p:nvSpPr>
        <p:spPr>
          <a:ln/>
        </p:spPr>
        <p:txBody>
          <a:bodyPr/>
          <a:lstStyle>
            <a:lvl1pPr>
              <a:defRPr/>
            </a:lvl1pPr>
          </a:lstStyle>
          <a:p>
            <a:fld id="{878C5AE4-C0D2-4057-A3EF-0C4787159FFE}" type="slidenum">
              <a:rPr lang="en-US" altLang="en-US"/>
              <a:pPr/>
              <a:t>‹#›</a:t>
            </a:fld>
            <a:endParaRPr lang="en-US" altLang="en-US"/>
          </a:p>
        </p:txBody>
      </p:sp>
    </p:spTree>
    <p:extLst>
      <p:ext uri="{BB962C8B-B14F-4D97-AF65-F5344CB8AC3E}">
        <p14:creationId xmlns:p14="http://schemas.microsoft.com/office/powerpoint/2010/main" val="4091576890"/>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3.xml" Id="rId13" /><Relationship Type="http://schemas.openxmlformats.org/officeDocument/2006/relationships/theme" Target="/ppt/theme/theme1.xml" Id="rId18" /><Relationship Type="http://schemas.openxmlformats.org/officeDocument/2006/relationships/slideLayout" Target="/ppt/slideLayouts/slideLayout7.xml" Id="rId7" /><Relationship Type="http://schemas.openxmlformats.org/officeDocument/2006/relationships/slideLayout" Target="/ppt/slideLayouts/slideLayout12.xml" Id="rId12" /><Relationship Type="http://schemas.openxmlformats.org/officeDocument/2006/relationships/slideLayout" Target="/ppt/slideLayouts/slideLayout17.xml" Id="rId17" /><Relationship Type="http://schemas.openxmlformats.org/officeDocument/2006/relationships/slideLayout" Target="/ppt/slideLayouts/slideLayout2.xml" Id="rId2" /><Relationship Type="http://schemas.openxmlformats.org/officeDocument/2006/relationships/slideLayout" Target="/ppt/slideLayouts/slideLayout16.xml" Id="rId16" /><Relationship Type="http://schemas.openxmlformats.org/officeDocument/2006/relationships/slideLayout" Target="/ppt/slideLayouts/slideLayout1.xml" Id="rId1" /><Relationship Type="http://schemas.openxmlformats.org/officeDocument/2006/relationships/slideLayout" Target="/ppt/slideLayouts/slideLayout6.xml" Id="rId6" /><Relationship Type="http://schemas.openxmlformats.org/officeDocument/2006/relationships/slideLayout" Target="/ppt/slideLayouts/slideLayout15.xml" Id="rId15" /><Relationship Type="http://schemas.openxmlformats.org/officeDocument/2006/relationships/slideLayout" Target="/ppt/slideLayouts/slideLayout4.xml" Id="rId4" /><Relationship Type="http://schemas.openxmlformats.org/officeDocument/2006/relationships/slideLayout" Target="/ppt/slideLayouts/slideLayout14.xml" Id="rId14" /></Relationships>
</file>

<file path=ppt/slideMasters/slideMaster1.xml><?xml version="1.0" encoding="utf-8"?>
<p:sldMaster xmlns:a16="http://schemas.microsoft.com/office/drawing/2014/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91D3622-19AB-4DB9-B08E-84AE67203698}"/>
              </a:ext>
            </a:extLst>
          </p:cNvPr>
          <p:cNvGrpSpPr>
            <a:grpSpLocks/>
          </p:cNvGrpSpPr>
          <p:nvPr/>
        </p:nvGrpSpPr>
        <p:grpSpPr bwMode="auto">
          <a:xfrm>
            <a:off x="0" y="3902075"/>
            <a:ext cx="3400425" cy="2949575"/>
            <a:chOff x="0" y="2458"/>
            <a:chExt cx="2142" cy="1858"/>
          </a:xfrm>
        </p:grpSpPr>
        <p:sp>
          <p:nvSpPr>
            <p:cNvPr id="197635" name="Freeform 3">
              <a:extLst>
                <a:ext uri="{FF2B5EF4-FFF2-40B4-BE49-F238E27FC236}">
                  <a16:creationId xmlns:a16="http://schemas.microsoft.com/office/drawing/2014/main" id="{0A17DC14-9423-4493-93C5-98A0D63C10B5}"/>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97636" name="Freeform 4">
              <a:extLst>
                <a:ext uri="{FF2B5EF4-FFF2-40B4-BE49-F238E27FC236}">
                  <a16:creationId xmlns:a16="http://schemas.microsoft.com/office/drawing/2014/main" id="{6C3F27A4-9A0D-4909-ABB5-DBC08AC8459F}"/>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97637" name="Freeform 5">
              <a:extLst>
                <a:ext uri="{FF2B5EF4-FFF2-40B4-BE49-F238E27FC236}">
                  <a16:creationId xmlns:a16="http://schemas.microsoft.com/office/drawing/2014/main" id="{C99219D9-FDF1-4B43-9390-E365A13B3087}"/>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97638" name="Freeform 6">
              <a:extLst>
                <a:ext uri="{FF2B5EF4-FFF2-40B4-BE49-F238E27FC236}">
                  <a16:creationId xmlns:a16="http://schemas.microsoft.com/office/drawing/2014/main" id="{54C50044-D4FA-4CD8-A17B-CDEAD2883415}"/>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97639" name="Oval 7">
              <a:extLst>
                <a:ext uri="{FF2B5EF4-FFF2-40B4-BE49-F238E27FC236}">
                  <a16:creationId xmlns:a16="http://schemas.microsoft.com/office/drawing/2014/main" id="{39DFD4BE-A47A-43A4-B4FD-D0FAC00AC2E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latin typeface="Arial" charset="0"/>
              </a:endParaRPr>
            </a:p>
          </p:txBody>
        </p:sp>
        <p:sp>
          <p:nvSpPr>
            <p:cNvPr id="197640" name="Oval 8">
              <a:extLst>
                <a:ext uri="{FF2B5EF4-FFF2-40B4-BE49-F238E27FC236}">
                  <a16:creationId xmlns:a16="http://schemas.microsoft.com/office/drawing/2014/main" id="{D6A4EC96-E212-45FE-A616-7D53F964C84B}"/>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latin typeface="Arial" charset="0"/>
              </a:endParaRPr>
            </a:p>
          </p:txBody>
        </p:sp>
        <p:sp>
          <p:nvSpPr>
            <p:cNvPr id="197641" name="Oval 9">
              <a:extLst>
                <a:ext uri="{FF2B5EF4-FFF2-40B4-BE49-F238E27FC236}">
                  <a16:creationId xmlns:a16="http://schemas.microsoft.com/office/drawing/2014/main" id="{078C4CED-700E-4C6F-9EFA-16A6342E854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latin typeface="Arial" charset="0"/>
              </a:endParaRPr>
            </a:p>
          </p:txBody>
        </p:sp>
      </p:grpSp>
      <p:sp>
        <p:nvSpPr>
          <p:cNvPr id="197642" name="Rectangle 10">
            <a:extLst>
              <a:ext uri="{FF2B5EF4-FFF2-40B4-BE49-F238E27FC236}">
                <a16:creationId xmlns:a16="http://schemas.microsoft.com/office/drawing/2014/main" id="{3CA03B06-2AC0-4A9B-B793-9E8614441E02}"/>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97643" name="Rectangle 11">
            <a:extLst>
              <a:ext uri="{FF2B5EF4-FFF2-40B4-BE49-F238E27FC236}">
                <a16:creationId xmlns:a16="http://schemas.microsoft.com/office/drawing/2014/main" id="{4B708C6E-68D0-431E-B309-6961E2C7755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644" name="Rectangle 12">
            <a:extLst>
              <a:ext uri="{FF2B5EF4-FFF2-40B4-BE49-F238E27FC236}">
                <a16:creationId xmlns:a16="http://schemas.microsoft.com/office/drawing/2014/main" id="{B1D95538-3976-488D-9208-084FF91643F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97645" name="Rectangle 13">
            <a:extLst>
              <a:ext uri="{FF2B5EF4-FFF2-40B4-BE49-F238E27FC236}">
                <a16:creationId xmlns:a16="http://schemas.microsoft.com/office/drawing/2014/main" id="{0187254E-B1DF-48BF-BA6F-A67951C93AF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97646" name="Rectangle 14">
            <a:extLst>
              <a:ext uri="{FF2B5EF4-FFF2-40B4-BE49-F238E27FC236}">
                <a16:creationId xmlns:a16="http://schemas.microsoft.com/office/drawing/2014/main" id="{71DC307A-7573-4301-8E96-ADBEA44C204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B204C7BD-E801-4B22-9543-1D90C572727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40" r:id="rId2"/>
    <p:sldLayoutId id="2147483742" r:id="rId4"/>
    <p:sldLayoutId id="2147483744" r:id="rId6"/>
    <p:sldLayoutId id="2147483745" r:id="rId7"/>
    <p:sldLayoutId id="2147483750" r:id="rId12"/>
    <p:sldLayoutId id="2147483751" r:id="rId13"/>
    <p:sldLayoutId id="2147483752" r:id="rId14"/>
    <p:sldLayoutId id="2147483753" r:id="rId15"/>
    <p:sldLayoutId id="2147483754" r:id="rId16"/>
    <p:sldLayoutId id="2147483755"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jpeg" Id="rId2" /><Relationship Type="http://schemas.openxmlformats.org/officeDocument/2006/relationships/slideLayout" Target="/ppt/slideLayouts/slideLayout12.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00.xml.rels>&#65279;<?xml version="1.0" encoding="utf-8"?><Relationships xmlns="http://schemas.openxmlformats.org/package/2006/relationships"><Relationship Type="http://schemas.openxmlformats.org/officeDocument/2006/relationships/image" Target="/ppt/media/image37.jpeg" Id="rId2" /><Relationship Type="http://schemas.openxmlformats.org/officeDocument/2006/relationships/slideLayout" Target="/ppt/slideLayouts/slideLayout12.xml" Id="rId1" /></Relationships>
</file>

<file path=ppt/slides/_rels/slide101.xml.rels>&#65279;<?xml version="1.0" encoding="utf-8"?><Relationships xmlns="http://schemas.openxmlformats.org/package/2006/relationships"><Relationship Type="http://schemas.openxmlformats.org/officeDocument/2006/relationships/image" Target="/ppt/media/image38.jpeg" Id="rId2" /><Relationship Type="http://schemas.openxmlformats.org/officeDocument/2006/relationships/slideLayout" Target="/ppt/slideLayouts/slideLayout13.xml" Id="rId1" /></Relationships>
</file>

<file path=ppt/slides/_rels/slide102.xml.rels>&#65279;<?xml version="1.0" encoding="utf-8"?><Relationships xmlns="http://schemas.openxmlformats.org/package/2006/relationships"><Relationship Type="http://schemas.openxmlformats.org/officeDocument/2006/relationships/image" Target="/ppt/media/image39.png" Id="rId2" /><Relationship Type="http://schemas.openxmlformats.org/officeDocument/2006/relationships/slideLayout" Target="/ppt/slideLayouts/slideLayout12.xml" Id="rId1" /></Relationships>
</file>

<file path=ppt/slides/_rels/slide103.xml.rels>&#65279;<?xml version="1.0" encoding="utf-8"?><Relationships xmlns="http://schemas.openxmlformats.org/package/2006/relationships"><Relationship Type="http://schemas.openxmlformats.org/officeDocument/2006/relationships/image" Target="/ppt/media/image40.jpeg" Id="rId2" /><Relationship Type="http://schemas.openxmlformats.org/officeDocument/2006/relationships/slideLayout" Target="/ppt/slideLayouts/slideLayout13.xml" Id="rId1" /></Relationships>
</file>

<file path=ppt/slides/_rels/slide104.xml.rels>&#65279;<?xml version="1.0" encoding="utf-8"?><Relationships xmlns="http://schemas.openxmlformats.org/package/2006/relationships"><Relationship Type="http://schemas.openxmlformats.org/officeDocument/2006/relationships/image" Target="/ppt/media/image41.jpeg" Id="rId2" /><Relationship Type="http://schemas.openxmlformats.org/officeDocument/2006/relationships/slideLayout" Target="/ppt/slideLayouts/slideLayout12.xml" Id="rId1" /></Relationships>
</file>

<file path=ppt/slides/_rels/slide11.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4.jpeg" Id="rId2" /><Relationship Type="http://schemas.openxmlformats.org/officeDocument/2006/relationships/slideLayout" Target="/ppt/slideLayouts/slideLayout13.xml" Id="rId1"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image" Target="/ppt/media/image5.jpeg" Id="rId2" /><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1.xml.rels>&#65279;<?xml version="1.0" encoding="utf-8"?><Relationships xmlns="http://schemas.openxmlformats.org/package/2006/relationships"><Relationship Type="http://schemas.openxmlformats.org/officeDocument/2006/relationships/image" Target="/ppt/media/image6.jpeg" Id="rId2" /><Relationship Type="http://schemas.openxmlformats.org/officeDocument/2006/relationships/slideLayout" Target="/ppt/slideLayouts/slideLayout1.xml" Id="rId1" /></Relationships>
</file>

<file path=ppt/slides/_rels/slide22.xml.rels>&#65279;<?xml version="1.0" encoding="utf-8"?><Relationships xmlns="http://schemas.openxmlformats.org/package/2006/relationships"><Relationship Type="http://schemas.openxmlformats.org/officeDocument/2006/relationships/image" Target="/ppt/media/image6.jpeg" Id="rId2" /><Relationship Type="http://schemas.openxmlformats.org/officeDocument/2006/relationships/slideLayout" Target="/ppt/slideLayouts/slideLayout1.xml" Id="rId1"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7.xml.rels>&#65279;<?xml version="1.0" encoding="utf-8"?><Relationships xmlns="http://schemas.openxmlformats.org/package/2006/relationships"><Relationship Type="http://schemas.openxmlformats.org/officeDocument/2006/relationships/image" Target="/ppt/media/image7.jpeg" Id="rId2" /><Relationship Type="http://schemas.openxmlformats.org/officeDocument/2006/relationships/slideLayout" Target="/ppt/slideLayouts/slideLayout12.xml" Id="rId1" /></Relationships>
</file>

<file path=ppt/slides/_rels/slide28.xml.rels>&#65279;<?xml version="1.0" encoding="utf-8"?><Relationships xmlns="http://schemas.openxmlformats.org/package/2006/relationships"><Relationship Type="http://schemas.openxmlformats.org/officeDocument/2006/relationships/image" Target="/ppt/media/image8.jpeg" Id="rId2" /><Relationship Type="http://schemas.openxmlformats.org/officeDocument/2006/relationships/slideLayout" Target="/ppt/slideLayouts/slideLayout1.xml" Id="rId1" /></Relationships>
</file>

<file path=ppt/slides/_rels/slide29.xml.rels>&#65279;<?xml version="1.0" encoding="utf-8"?><Relationships xmlns="http://schemas.openxmlformats.org/package/2006/relationships"><Relationship Type="http://schemas.openxmlformats.org/officeDocument/2006/relationships/image" Target="/ppt/media/image10.jpeg" Id="rId3" /><Relationship Type="http://schemas.openxmlformats.org/officeDocument/2006/relationships/image" Target="/ppt/media/image9.jpe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0.xml.rels>&#65279;<?xml version="1.0" encoding="utf-8"?><Relationships xmlns="http://schemas.openxmlformats.org/package/2006/relationships"><Relationship Type="http://schemas.openxmlformats.org/officeDocument/2006/relationships/image" Target="/ppt/media/image11.jpeg" Id="rId2" /><Relationship Type="http://schemas.openxmlformats.org/officeDocument/2006/relationships/slideLayout" Target="/ppt/slideLayouts/slideLayout1.xml" Id="rId1" /></Relationships>
</file>

<file path=ppt/slides/_rels/slide31.xml.rels>&#65279;<?xml version="1.0" encoding="utf-8"?><Relationships xmlns="http://schemas.openxmlformats.org/package/2006/relationships"><Relationship Type="http://schemas.openxmlformats.org/officeDocument/2006/relationships/image" Target="/ppt/media/image11.jpeg" Id="rId2" /><Relationship Type="http://schemas.openxmlformats.org/officeDocument/2006/relationships/slideLayout" Target="/ppt/slideLayouts/slideLayout1.xml" Id="rId1" /></Relationships>
</file>

<file path=ppt/slides/_rels/slide32.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Layout" Target="/ppt/slideLayouts/slideLayout2.xml" Id="rId1"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6.xml.rels>&#65279;<?xml version="1.0" encoding="utf-8"?><Relationships xmlns="http://schemas.openxmlformats.org/package/2006/relationships"><Relationship Type="http://schemas.openxmlformats.org/officeDocument/2006/relationships/image" Target="/ppt/media/image13.jpeg" Id="rId2" /><Relationship Type="http://schemas.openxmlformats.org/officeDocument/2006/relationships/slideLayout" Target="/ppt/slideLayouts/slideLayout1.xml" Id="rId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4.xml.rels>&#65279;<?xml version="1.0" encoding="utf-8"?><Relationships xmlns="http://schemas.openxmlformats.org/package/2006/relationships"><Relationship Type="http://schemas.openxmlformats.org/officeDocument/2006/relationships/image" Target="/ppt/media/image14.png" Id="rId2" /><Relationship Type="http://schemas.openxmlformats.org/officeDocument/2006/relationships/slideLayout" Target="/ppt/slideLayouts/slideLayout2.xml" Id="rId1" /></Relationships>
</file>

<file path=ppt/slides/_rels/slide45.xml.rels>&#65279;<?xml version="1.0" encoding="utf-8"?><Relationships xmlns="http://schemas.openxmlformats.org/package/2006/relationships"><Relationship Type="http://schemas.openxmlformats.org/officeDocument/2006/relationships/oleObject" Target="/ppt/embeddings/oleObject1.bin" Id="rId3" /><Relationship Type="http://schemas.openxmlformats.org/officeDocument/2006/relationships/slideLayout" Target="/ppt/slideLayouts/slideLayout14.xml" Id="rId2" /><Relationship Type="http://schemas.openxmlformats.org/officeDocument/2006/relationships/vmlDrawing" Target="/ppt/drawings/vmlDrawing1.vml" Id="rId1" /><Relationship Type="http://schemas.openxmlformats.org/officeDocument/2006/relationships/image" Target="/ppt/media/image15.wmf" Id="rId4"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8.xml.rels>&#65279;<?xml version="1.0" encoding="utf-8"?><Relationships xmlns="http://schemas.openxmlformats.org/package/2006/relationships"><Relationship Type="http://schemas.openxmlformats.org/officeDocument/2006/relationships/image" Target="/ppt/media/image16.jpeg" Id="rId2" /><Relationship Type="http://schemas.openxmlformats.org/officeDocument/2006/relationships/slideLayout" Target="/ppt/slideLayouts/slideLayout2.xml" Id="rId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5.xml.rels>&#65279;<?xml version="1.0" encoding="utf-8"?><Relationships xmlns="http://schemas.openxmlformats.org/package/2006/relationships"><Relationship Type="http://schemas.openxmlformats.org/officeDocument/2006/relationships/slideLayout" Target="/ppt/slideLayouts/slideLayout6.xml" Id="rId1" /></Relationships>
</file>

<file path=ppt/slides/_rels/slide56.xml.rels>&#65279;<?xml version="1.0" encoding="utf-8"?><Relationships xmlns="http://schemas.openxmlformats.org/package/2006/relationships"><Relationship Type="http://schemas.openxmlformats.org/officeDocument/2006/relationships/image" Target="/ppt/media/image17.jpeg" Id="rId2" /><Relationship Type="http://schemas.openxmlformats.org/officeDocument/2006/relationships/slideLayout" Target="/ppt/slideLayouts/slideLayout15.xml" Id="rId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2.xml.rels>&#65279;<?xml version="1.0" encoding="utf-8"?><Relationships xmlns="http://schemas.openxmlformats.org/package/2006/relationships"><Relationship Type="http://schemas.openxmlformats.org/officeDocument/2006/relationships/image" Target="/ppt/media/image18.jpeg" Id="rId2" /><Relationship Type="http://schemas.openxmlformats.org/officeDocument/2006/relationships/slideLayout" Target="/ppt/slideLayouts/slideLayout2.xml" Id="rId1" /></Relationships>
</file>

<file path=ppt/slides/_rels/slide63.xml.rels>&#65279;<?xml version="1.0" encoding="utf-8"?><Relationships xmlns="http://schemas.openxmlformats.org/package/2006/relationships"><Relationship Type="http://schemas.openxmlformats.org/officeDocument/2006/relationships/image" Target="/ppt/media/image19.jpeg" Id="rId3" /><Relationship Type="http://schemas.openxmlformats.org/officeDocument/2006/relationships/slideLayout" Target="/ppt/slideLayouts/slideLayout16.xml" Id="rId1" /><Relationship Type="http://schemas.openxmlformats.org/officeDocument/2006/relationships/image" Target="/ppt/media/image20.jpeg" Id="rId4" /><Relationship Type="http://schemas.openxmlformats.org/officeDocument/2006/relationships/hyperlink" Target="http://cellbio.utmb.edu/cellbio/cit1.htm" TargetMode="External" Id="rId2" /></Relationships>
</file>

<file path=ppt/slides/_rels/slide64.xml.rels>&#65279;<?xml version="1.0" encoding="utf-8"?><Relationships xmlns="http://schemas.openxmlformats.org/package/2006/relationships"><Relationship Type="http://schemas.openxmlformats.org/officeDocument/2006/relationships/image" Target="/ppt/media/image21.jpeg" Id="rId3" /><Relationship Type="http://schemas.openxmlformats.org/officeDocument/2006/relationships/slideLayout" Target="/ppt/slideLayouts/slideLayout2.xml" Id="rId1" /><Relationship Type="http://schemas.openxmlformats.org/officeDocument/2006/relationships/hyperlink" Target="http://cellbio.utmb.edu/cellbio/cit1.htm" TargetMode="External" Id="rId2" /></Relationships>
</file>

<file path=ppt/slides/_rels/slide65.xml.rels>&#65279;<?xml version="1.0" encoding="utf-8"?><Relationships xmlns="http://schemas.openxmlformats.org/package/2006/relationships"><Relationship Type="http://schemas.openxmlformats.org/officeDocument/2006/relationships/image" Target="/ppt/media/image22.jpeg" Id="rId3" /><Relationship Type="http://schemas.openxmlformats.org/officeDocument/2006/relationships/slideLayout" Target="/ppt/slideLayouts/slideLayout2.xml" Id="rId1" /><Relationship Type="http://schemas.openxmlformats.org/officeDocument/2006/relationships/hyperlink" Target="http://cellbio.utmb.edu/cellbio/cit3.htm" TargetMode="External"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8.xml.rels>&#65279;<?xml version="1.0" encoding="utf-8"?><Relationships xmlns="http://schemas.openxmlformats.org/package/2006/relationships"><Relationship Type="http://schemas.openxmlformats.org/officeDocument/2006/relationships/image" Target="/ppt/media/image23.jpeg" Id="rId2" /><Relationship Type="http://schemas.openxmlformats.org/officeDocument/2006/relationships/slideLayout" Target="/ppt/slideLayouts/slideLayout13.xml" Id="rId1"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7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1.xml.rels>&#65279;<?xml version="1.0" encoding="utf-8"?><Relationships xmlns="http://schemas.openxmlformats.org/package/2006/relationships"><Relationship Type="http://schemas.openxmlformats.org/officeDocument/2006/relationships/image" Target="/ppt/media/image24.jpeg" Id="rId2" /><Relationship Type="http://schemas.openxmlformats.org/officeDocument/2006/relationships/slideLayout" Target="/ppt/slideLayouts/slideLayout4.xml" Id="rId1"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3.xml.rels>&#65279;<?xml version="1.0" encoding="utf-8"?><Relationships xmlns="http://schemas.openxmlformats.org/package/2006/relationships"><Relationship Type="http://schemas.openxmlformats.org/officeDocument/2006/relationships/image" Target="/ppt/media/image25.jpeg" Id="rId2" /><Relationship Type="http://schemas.openxmlformats.org/officeDocument/2006/relationships/slideLayout" Target="/ppt/slideLayouts/slideLayout12.xml" Id="rId1"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6.xml.rels>&#65279;<?xml version="1.0" encoding="utf-8"?><Relationships xmlns="http://schemas.openxmlformats.org/package/2006/relationships"><Relationship Type="http://schemas.openxmlformats.org/officeDocument/2006/relationships/image" Target="/ppt/media/image27.jpeg" Id="rId3" /><Relationship Type="http://schemas.openxmlformats.org/officeDocument/2006/relationships/image" Target="/ppt/media/image26.jpeg" Id="rId2" /><Relationship Type="http://schemas.openxmlformats.org/officeDocument/2006/relationships/slideLayout" Target="/ppt/slideLayouts/slideLayout17.xml" Id="rId1"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Id1"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0.xml.rels>&#65279;<?xml version="1.0" encoding="utf-8"?><Relationships xmlns="http://schemas.openxmlformats.org/package/2006/relationships"><Relationship Type="http://schemas.openxmlformats.org/officeDocument/2006/relationships/image" Target="/ppt/media/image28.jpeg" Id="rId2" /><Relationship Type="http://schemas.openxmlformats.org/officeDocument/2006/relationships/slideLayout" Target="/ppt/slideLayouts/slideLayout2.xml" Id="rId1" /></Relationships>
</file>

<file path=ppt/slides/_rels/slide81.xml.rels>&#65279;<?xml version="1.0" encoding="utf-8"?><Relationships xmlns="http://schemas.openxmlformats.org/package/2006/relationships"><Relationship Type="http://schemas.openxmlformats.org/officeDocument/2006/relationships/image" Target="/ppt/media/image29.jpeg" Id="rId3" /><Relationship Type="http://schemas.openxmlformats.org/officeDocument/2006/relationships/notesSlide" Target="/ppt/notesSlides/notesSlide1.xml" Id="rId2" /><Relationship Type="http://schemas.openxmlformats.org/officeDocument/2006/relationships/slideLayout" Target="/ppt/slideLayouts/slideLayout7.xml" Id="rId1" /></Relationships>
</file>

<file path=ppt/slides/_rels/slide82.xml.rels>&#65279;<?xml version="1.0" encoding="utf-8"?><Relationships xmlns="http://schemas.openxmlformats.org/package/2006/relationships"><Relationship Type="http://schemas.openxmlformats.org/officeDocument/2006/relationships/image" Target="/ppt/media/image30.jpe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83.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Id1" /></Relationships>
</file>

<file path=ppt/slides/_rels/slide8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7.xml.rels>&#65279;<?xml version="1.0" encoding="utf-8"?><Relationships xmlns="http://schemas.openxmlformats.org/package/2006/relationships"><Relationship Type="http://schemas.openxmlformats.org/officeDocument/2006/relationships/image" Target="/ppt/media/image31.jpeg" Id="rId3" /><Relationship Type="http://schemas.openxmlformats.org/officeDocument/2006/relationships/slideLayout" Target="/ppt/slideLayouts/slideLayout13.xml" Id="rId1" /><Relationship Type="http://schemas.openxmlformats.org/officeDocument/2006/relationships/hyperlink" Target="http://en.wikipedia.org/wiki/Image:Keratinfl.jpg" TargetMode="External" Id="rId2" /></Relationships>
</file>

<file path=ppt/slides/_rels/slide8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0.xml.rels>&#65279;<?xml version="1.0" encoding="utf-8"?><Relationships xmlns="http://schemas.openxmlformats.org/package/2006/relationships"><Relationship Type="http://schemas.openxmlformats.org/officeDocument/2006/relationships/image" Target="/ppt/media/image32.jpeg" Id="rId2" /><Relationship Type="http://schemas.openxmlformats.org/officeDocument/2006/relationships/slideLayout" Target="/ppt/slideLayouts/slideLayout2.xml" Id="rId1" /></Relationships>
</file>

<file path=ppt/slides/_rels/slide9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3.xml.rels>&#65279;<?xml version="1.0" encoding="utf-8"?><Relationships xmlns="http://schemas.openxmlformats.org/package/2006/relationships"><Relationship Type="http://schemas.openxmlformats.org/officeDocument/2006/relationships/image" Target="/ppt/media/image34.jpeg" Id="rId3" /><Relationship Type="http://schemas.openxmlformats.org/officeDocument/2006/relationships/image" Target="/ppt/media/image33.jpeg" Id="rId2" /><Relationship Type="http://schemas.openxmlformats.org/officeDocument/2006/relationships/slideLayout" Target="/ppt/slideLayouts/slideLayout4.xml" Id="rId1" /></Relationships>
</file>

<file path=ppt/slides/_rels/slide9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5.xml.rels>&#65279;<?xml version="1.0" encoding="utf-8"?><Relationships xmlns="http://schemas.openxmlformats.org/package/2006/relationships"><Relationship Type="http://schemas.openxmlformats.org/officeDocument/2006/relationships/image" Target="/ppt/media/image35.jpeg" Id="rId2" /><Relationship Type="http://schemas.openxmlformats.org/officeDocument/2006/relationships/slideLayout" Target="/ppt/slideLayouts/slideLayout13.xml" Id="rId1" /></Relationships>
</file>

<file path=ppt/slides/_rels/slide9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97.xml.rels>&#65279;<?xml version="1.0" encoding="utf-8"?><Relationships xmlns="http://schemas.openxmlformats.org/package/2006/relationships"><Relationship Type="http://schemas.openxmlformats.org/officeDocument/2006/relationships/image" Target="/ppt/media/image36.jpeg" Id="rId2" /><Relationship Type="http://schemas.openxmlformats.org/officeDocument/2006/relationships/slideLayout" Target="/ppt/slideLayouts/slideLayout13.xml" Id="rId1"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99.xml.rels>&#65279;<?xml version="1.0" encoding="utf-8"?><Relationships xmlns="http://schemas.openxmlformats.org/package/2006/relationships"><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4">
            <a:extLst>
              <a:ext uri="{FF2B5EF4-FFF2-40B4-BE49-F238E27FC236}">
                <a16:creationId xmlns:a16="http://schemas.microsoft.com/office/drawing/2014/main" id="{6460E07B-D933-4D4F-8119-D3F0A7F73675}"/>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0"/>
            <a:ext cx="8991600" cy="6858000"/>
          </a:xfrm>
          <a:noFill/>
          <a:extLst>
            <a:ext uri="{909E8E84-426E-40DD-AFC4-6F175D3DCCD1}">
              <a14:hiddenFill xmlns:a14="http://schemas.microsoft.com/office/drawing/2010/main">
                <a:solidFill>
                  <a:srgbClr val="FFFFFF"/>
                </a:solidFill>
              </a14:hiddenFill>
            </a:ext>
          </a:extLst>
        </p:spPr>
      </p:pic>
      <p:sp>
        <p:nvSpPr>
          <p:cNvPr id="4099" name="WordArt 6">
            <a:extLst>
              <a:ext uri="{FF2B5EF4-FFF2-40B4-BE49-F238E27FC236}">
                <a16:creationId xmlns:a16="http://schemas.microsoft.com/office/drawing/2014/main" id="{D057CEF4-F577-43E0-A467-771DF91723C7}"/>
              </a:ext>
            </a:extLst>
          </p:cNvPr>
          <p:cNvSpPr>
            <a:spLocks noChangeArrowheads="1" noChangeShapeType="1" noTextEdit="1"/>
          </p:cNvSpPr>
          <p:nvPr/>
        </p:nvSpPr>
        <p:spPr bwMode="auto">
          <a:xfrm>
            <a:off x="2438400" y="381000"/>
            <a:ext cx="41338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GOOD MORNING</a:t>
            </a:r>
          </a:p>
        </p:txBody>
      </p:sp>
      <p:sp>
        <p:nvSpPr>
          <p:cNvPr id="4100" name="TextBox 3">
            <a:extLst>
              <a:ext uri="{FF2B5EF4-FFF2-40B4-BE49-F238E27FC236}">
                <a16:creationId xmlns:a16="http://schemas.microsoft.com/office/drawing/2014/main" id="{7486059A-DC0E-4BE1-9CD4-FB8B52697DE5}"/>
              </a:ext>
            </a:extLst>
          </p:cNvPr>
          <p:cNvSpPr txBox="1">
            <a:spLocks noChangeArrowheads="1"/>
          </p:cNvSpPr>
          <p:nvPr/>
        </p:nvSpPr>
        <p:spPr bwMode="auto">
          <a:xfrm>
            <a:off x="3200400" y="56388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chemeClr val="bg1"/>
                </a:solidFill>
              </a:rPr>
              <a:t>Dr.Deepa.katgalkar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ACA65CD-BD5A-4D9D-BF8D-3E430C220936}"/>
              </a:ext>
            </a:extLst>
          </p:cNvPr>
          <p:cNvSpPr>
            <a:spLocks noGrp="1" noChangeArrowheads="1"/>
          </p:cNvSpPr>
          <p:nvPr>
            <p:ph type="title"/>
          </p:nvPr>
        </p:nvSpPr>
        <p:spPr/>
        <p:txBody>
          <a:bodyPr/>
          <a:lstStyle/>
          <a:p>
            <a:pPr eaLnBrk="1" hangingPunct="1">
              <a:defRPr/>
            </a:pPr>
            <a:endParaRPr lang="en-US"/>
          </a:p>
        </p:txBody>
      </p:sp>
      <p:sp>
        <p:nvSpPr>
          <p:cNvPr id="67587" name="Rectangle 3">
            <a:extLst>
              <a:ext uri="{FF2B5EF4-FFF2-40B4-BE49-F238E27FC236}">
                <a16:creationId xmlns:a16="http://schemas.microsoft.com/office/drawing/2014/main" id="{47C55828-5606-4D7D-920E-7CE96F601E73}"/>
              </a:ext>
            </a:extLst>
          </p:cNvPr>
          <p:cNvSpPr>
            <a:spLocks noGrp="1" noChangeArrowheads="1"/>
          </p:cNvSpPr>
          <p:nvPr>
            <p:ph type="body" idx="1"/>
          </p:nvPr>
        </p:nvSpPr>
        <p:spPr>
          <a:xfrm>
            <a:off x="457200" y="1524000"/>
            <a:ext cx="8229600" cy="4456113"/>
          </a:xfrm>
        </p:spPr>
        <p:txBody>
          <a:bodyPr/>
          <a:lstStyle/>
          <a:p>
            <a:pPr eaLnBrk="1" hangingPunct="1">
              <a:buClr>
                <a:schemeClr val="tx1"/>
              </a:buClr>
              <a:buFont typeface="Wingdings" panose="05000000000000000000" pitchFamily="2" charset="2"/>
              <a:buChar char="Ø"/>
              <a:defRPr/>
            </a:pPr>
            <a:r>
              <a:rPr lang="en-US" u="sng">
                <a:solidFill>
                  <a:srgbClr val="FF0066"/>
                </a:solidFill>
                <a:effectLst>
                  <a:outerShdw blurRad="38100" dist="38100" dir="2700000" algn="tl">
                    <a:srgbClr val="FFFFFF"/>
                  </a:outerShdw>
                </a:effectLst>
              </a:rPr>
              <a:t>Fluid Mosaic Model</a:t>
            </a:r>
          </a:p>
          <a:p>
            <a:pPr eaLnBrk="1" hangingPunct="1">
              <a:buClr>
                <a:schemeClr val="tx1"/>
              </a:buClr>
              <a:buFontTx/>
              <a:buChar char="•"/>
              <a:defRPr/>
            </a:pPr>
            <a:r>
              <a:rPr lang="en-US" sz="2800"/>
              <a:t>Proposed by SJ Singer and GL Nicholson</a:t>
            </a:r>
          </a:p>
          <a:p>
            <a:pPr eaLnBrk="1" hangingPunct="1">
              <a:buClr>
                <a:schemeClr val="tx1"/>
              </a:buClr>
              <a:buFontTx/>
              <a:buChar char="•"/>
              <a:defRPr/>
            </a:pPr>
            <a:r>
              <a:rPr lang="en-US" sz="2800"/>
              <a:t>According to them membrane is a fluid with mosaic of proteins</a:t>
            </a:r>
          </a:p>
          <a:p>
            <a:pPr eaLnBrk="1" hangingPunct="1">
              <a:buClr>
                <a:schemeClr val="tx1"/>
              </a:buClr>
              <a:buFontTx/>
              <a:buChar char="•"/>
              <a:defRPr/>
            </a:pPr>
            <a:r>
              <a:rPr lang="en-US" sz="2800"/>
              <a:t>In this Model the proteins are thought to float within bi-layered lipid. Instead of forming the layers of sand witch type.</a:t>
            </a:r>
          </a:p>
          <a:p>
            <a:pPr eaLnBrk="1" hangingPunct="1">
              <a:buClr>
                <a:schemeClr val="tx1"/>
              </a:buClr>
              <a:buFontTx/>
              <a:buChar char="•"/>
              <a:defRPr/>
            </a:pPr>
            <a:r>
              <a:rPr lang="en-US" sz="2800"/>
              <a:t>The model is widely accepted till now.</a:t>
            </a:r>
          </a:p>
          <a:p>
            <a:pPr eaLnBrk="1" hangingPunct="1">
              <a:buClr>
                <a:schemeClr val="tx1"/>
              </a:buClr>
              <a:buFontTx/>
              <a:buChar char="•"/>
              <a:defRPr/>
            </a:pPr>
            <a:endParaRPr lang="en-US" sz="28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0" name="Rectangle 10">
            <a:extLst>
              <a:ext uri="{FF2B5EF4-FFF2-40B4-BE49-F238E27FC236}">
                <a16:creationId xmlns:a16="http://schemas.microsoft.com/office/drawing/2014/main" id="{0364574B-9CD0-4017-B15E-FDC4D0E18F34}"/>
              </a:ext>
            </a:extLst>
          </p:cNvPr>
          <p:cNvSpPr>
            <a:spLocks noGrp="1" noChangeArrowheads="1"/>
          </p:cNvSpPr>
          <p:nvPr>
            <p:ph/>
          </p:nvPr>
        </p:nvSpPr>
        <p:spPr/>
        <p:txBody>
          <a:bodyPr/>
          <a:lstStyle/>
          <a:p>
            <a:pPr eaLnBrk="1" hangingPunct="1">
              <a:defRPr/>
            </a:pPr>
            <a:r>
              <a:rPr lang="en-US"/>
              <a:t>Nucleus</a:t>
            </a:r>
          </a:p>
          <a:p>
            <a:pPr eaLnBrk="1" hangingPunct="1">
              <a:defRPr/>
            </a:pPr>
            <a:endParaRPr lang="en-US"/>
          </a:p>
        </p:txBody>
      </p:sp>
      <p:pic>
        <p:nvPicPr>
          <p:cNvPr id="104451" name="Picture 11">
            <a:extLst>
              <a:ext uri="{FF2B5EF4-FFF2-40B4-BE49-F238E27FC236}">
                <a16:creationId xmlns:a16="http://schemas.microsoft.com/office/drawing/2014/main" id="{7DE24506-C9CF-45BF-865C-194845A1B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99" b="4987"/>
          <a:stretch>
            <a:fillRect/>
          </a:stretch>
        </p:blipFill>
        <p:spPr bwMode="auto">
          <a:xfrm>
            <a:off x="744538" y="1004888"/>
            <a:ext cx="77914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a:extLst>
              <a:ext uri="{FF2B5EF4-FFF2-40B4-BE49-F238E27FC236}">
                <a16:creationId xmlns:a16="http://schemas.microsoft.com/office/drawing/2014/main" id="{6993D6B3-39DD-43F1-8117-DD7258D9C698}"/>
              </a:ext>
            </a:extLst>
          </p:cNvPr>
          <p:cNvSpPr>
            <a:spLocks noGrp="1" noChangeArrowheads="1"/>
          </p:cNvSpPr>
          <p:nvPr>
            <p:ph type="title"/>
          </p:nvPr>
        </p:nvSpPr>
        <p:spPr/>
        <p:txBody>
          <a:bodyPr/>
          <a:lstStyle/>
          <a:p>
            <a:pPr eaLnBrk="1" hangingPunct="1">
              <a:defRPr/>
            </a:pPr>
            <a:r>
              <a:rPr lang="en-US">
                <a:solidFill>
                  <a:srgbClr val="FF9900"/>
                </a:solidFill>
              </a:rPr>
              <a:t>chromatin</a:t>
            </a:r>
          </a:p>
        </p:txBody>
      </p:sp>
      <p:sp>
        <p:nvSpPr>
          <p:cNvPr id="241669" name="Rectangle 5">
            <a:extLst>
              <a:ext uri="{FF2B5EF4-FFF2-40B4-BE49-F238E27FC236}">
                <a16:creationId xmlns:a16="http://schemas.microsoft.com/office/drawing/2014/main" id="{D07EF2F9-DF2E-4F62-9C31-D1F0F4EDF726}"/>
              </a:ext>
            </a:extLst>
          </p:cNvPr>
          <p:cNvSpPr>
            <a:spLocks noGrp="1" noChangeArrowheads="1"/>
          </p:cNvSpPr>
          <p:nvPr>
            <p:ph type="body" sz="half" idx="1"/>
          </p:nvPr>
        </p:nvSpPr>
        <p:spPr>
          <a:xfrm>
            <a:off x="457200" y="1524000"/>
            <a:ext cx="4038600" cy="4606925"/>
          </a:xfrm>
        </p:spPr>
        <p:txBody>
          <a:bodyPr/>
          <a:lstStyle/>
          <a:p>
            <a:pPr eaLnBrk="1" hangingPunct="1">
              <a:lnSpc>
                <a:spcPct val="90000"/>
              </a:lnSpc>
              <a:defRPr/>
            </a:pPr>
            <a:r>
              <a:rPr lang="en-US" sz="2000">
                <a:effectLst/>
              </a:rPr>
              <a:t>Chromatin - DNA and DNA-binding proteins</a:t>
            </a:r>
          </a:p>
          <a:p>
            <a:pPr eaLnBrk="1" hangingPunct="1">
              <a:lnSpc>
                <a:spcPct val="90000"/>
              </a:lnSpc>
              <a:defRPr/>
            </a:pPr>
            <a:r>
              <a:rPr lang="en-US" sz="2000">
                <a:effectLst/>
              </a:rPr>
              <a:t>Histones - most common DNA-binding proteins</a:t>
            </a:r>
          </a:p>
          <a:p>
            <a:pPr eaLnBrk="1" hangingPunct="1">
              <a:lnSpc>
                <a:spcPct val="90000"/>
              </a:lnSpc>
              <a:defRPr/>
            </a:pPr>
            <a:r>
              <a:rPr lang="en-US" sz="2000">
                <a:effectLst/>
              </a:rPr>
              <a:t>Nucleosome - short cylinder of histones and DNA</a:t>
            </a:r>
          </a:p>
          <a:p>
            <a:pPr eaLnBrk="1" hangingPunct="1">
              <a:lnSpc>
                <a:spcPct val="90000"/>
              </a:lnSpc>
              <a:defRPr/>
            </a:pPr>
            <a:r>
              <a:rPr lang="en-US" sz="2000">
                <a:effectLst/>
              </a:rPr>
              <a:t>Chromatin (30 nm) fiber - packages DNA in nuclei</a:t>
            </a:r>
          </a:p>
          <a:p>
            <a:pPr eaLnBrk="1" hangingPunct="1">
              <a:lnSpc>
                <a:spcPct val="90000"/>
              </a:lnSpc>
              <a:defRPr/>
            </a:pPr>
            <a:r>
              <a:rPr lang="en-US" sz="2000">
                <a:effectLst/>
              </a:rPr>
              <a:t>Compaction - DNA is highly compacted (&gt;1000-fold)</a:t>
            </a:r>
          </a:p>
          <a:p>
            <a:pPr eaLnBrk="1" hangingPunct="1">
              <a:lnSpc>
                <a:spcPct val="90000"/>
              </a:lnSpc>
              <a:defRPr/>
            </a:pPr>
            <a:r>
              <a:rPr lang="en-US" sz="2000">
                <a:effectLst/>
              </a:rPr>
              <a:t>Sequence-specific DNA-binding proteins - regulate structure and function of chromatin fiber</a:t>
            </a:r>
            <a:endParaRPr lang="en-US" sz="2000"/>
          </a:p>
        </p:txBody>
      </p:sp>
      <p:pic>
        <p:nvPicPr>
          <p:cNvPr id="105476" name="Picture 17" descr="npo000009">
            <a:extLst>
              <a:ext uri="{FF2B5EF4-FFF2-40B4-BE49-F238E27FC236}">
                <a16:creationId xmlns:a16="http://schemas.microsoft.com/office/drawing/2014/main" id="{DA07441B-A8D3-4ACB-B40A-39FD549A2C3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05000"/>
            <a:ext cx="4038600" cy="3962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chromosome-blow-up">
            <a:extLst>
              <a:ext uri="{FF2B5EF4-FFF2-40B4-BE49-F238E27FC236}">
                <a16:creationId xmlns:a16="http://schemas.microsoft.com/office/drawing/2014/main" id="{D940E117-4160-47CA-A28D-E260DB261DFC}"/>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457200"/>
            <a:ext cx="8001000" cy="6019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a:extLst>
              <a:ext uri="{FF2B5EF4-FFF2-40B4-BE49-F238E27FC236}">
                <a16:creationId xmlns:a16="http://schemas.microsoft.com/office/drawing/2014/main" id="{AE6E2325-1F4F-4A73-9D42-217EB3C5A366}"/>
              </a:ext>
            </a:extLst>
          </p:cNvPr>
          <p:cNvSpPr>
            <a:spLocks noGrp="1" noChangeArrowheads="1"/>
          </p:cNvSpPr>
          <p:nvPr>
            <p:ph type="title"/>
          </p:nvPr>
        </p:nvSpPr>
        <p:spPr/>
        <p:txBody>
          <a:bodyPr/>
          <a:lstStyle/>
          <a:p>
            <a:pPr eaLnBrk="1" hangingPunct="1">
              <a:defRPr/>
            </a:pPr>
            <a:r>
              <a:rPr lang="en-US">
                <a:solidFill>
                  <a:srgbClr val="FF9900"/>
                </a:solidFill>
              </a:rPr>
              <a:t>Nucleolus</a:t>
            </a:r>
            <a:r>
              <a:rPr lang="en-US"/>
              <a:t> </a:t>
            </a:r>
          </a:p>
        </p:txBody>
      </p:sp>
      <p:sp>
        <p:nvSpPr>
          <p:cNvPr id="246789" name="Rectangle 5">
            <a:extLst>
              <a:ext uri="{FF2B5EF4-FFF2-40B4-BE49-F238E27FC236}">
                <a16:creationId xmlns:a16="http://schemas.microsoft.com/office/drawing/2014/main" id="{DE2E1137-769A-4FC1-9A85-1F242488CEC0}"/>
              </a:ext>
            </a:extLst>
          </p:cNvPr>
          <p:cNvSpPr>
            <a:spLocks noGrp="1" noChangeArrowheads="1"/>
          </p:cNvSpPr>
          <p:nvPr>
            <p:ph type="body" sz="half" idx="1"/>
          </p:nvPr>
        </p:nvSpPr>
        <p:spPr/>
        <p:txBody>
          <a:bodyPr/>
          <a:lstStyle/>
          <a:p>
            <a:pPr eaLnBrk="1" hangingPunct="1">
              <a:lnSpc>
                <a:spcPct val="90000"/>
              </a:lnSpc>
              <a:defRPr/>
            </a:pPr>
            <a:r>
              <a:rPr lang="en-US" sz="2400">
                <a:effectLst/>
              </a:rPr>
              <a:t>Synthesis of ribosomal RNAs and ribosomal subunits</a:t>
            </a:r>
          </a:p>
          <a:p>
            <a:pPr eaLnBrk="1" hangingPunct="1">
              <a:lnSpc>
                <a:spcPct val="90000"/>
              </a:lnSpc>
              <a:defRPr/>
            </a:pPr>
            <a:r>
              <a:rPr lang="en-US" sz="2400">
                <a:effectLst/>
              </a:rPr>
              <a:t>Different regions carry out transcription, processing, and assembly of pre-ribosomal RNA into subunits</a:t>
            </a:r>
          </a:p>
          <a:p>
            <a:pPr eaLnBrk="1" hangingPunct="1">
              <a:lnSpc>
                <a:spcPct val="90000"/>
              </a:lnSpc>
              <a:defRPr/>
            </a:pPr>
            <a:r>
              <a:rPr lang="en-US" sz="2400">
                <a:effectLst/>
              </a:rPr>
              <a:t>Large and small subunits are exported to cytoplasm, where they bind an mRNA to form functional ribosome</a:t>
            </a:r>
          </a:p>
          <a:p>
            <a:pPr eaLnBrk="1" hangingPunct="1">
              <a:lnSpc>
                <a:spcPct val="90000"/>
              </a:lnSpc>
              <a:defRPr/>
            </a:pPr>
            <a:endParaRPr lang="en-US" sz="2400"/>
          </a:p>
        </p:txBody>
      </p:sp>
      <p:pic>
        <p:nvPicPr>
          <p:cNvPr id="107524" name="Picture 7" descr="npo00000b">
            <a:extLst>
              <a:ext uri="{FF2B5EF4-FFF2-40B4-BE49-F238E27FC236}">
                <a16:creationId xmlns:a16="http://schemas.microsoft.com/office/drawing/2014/main" id="{E759CDB7-CAAA-4643-94C7-CEF7AE9D4A48}"/>
              </a:ext>
            </a:extLst>
          </p:cNvPr>
          <p:cNvPicPr>
            <a:picLocks noChangeAspect="1" noChangeArrowheads="1"/>
          </p:cNvPicPr>
          <p:nvPr>
            <p:ph sz="half" idx="2"/>
          </p:nvPr>
        </p:nvPicPr>
        <p:blipFill>
          <a:blip r:embed="rId2">
            <a:lum bright="10000"/>
            <a:grayscl/>
            <a:extLst>
              <a:ext uri="{28A0092B-C50C-407E-A947-70E740481C1C}">
                <a14:useLocalDpi xmlns:a14="http://schemas.microsoft.com/office/drawing/2010/main" val="0"/>
              </a:ext>
            </a:extLst>
          </a:blip>
          <a:srcRect/>
          <a:stretch>
            <a:fillRect/>
          </a:stretch>
        </p:blipFill>
        <p:spPr>
          <a:xfrm>
            <a:off x="4872038" y="1600200"/>
            <a:ext cx="4043362" cy="3708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9" descr="9PEOPLE">
            <a:extLst>
              <a:ext uri="{FF2B5EF4-FFF2-40B4-BE49-F238E27FC236}">
                <a16:creationId xmlns:a16="http://schemas.microsoft.com/office/drawing/2014/main" id="{50276515-B299-49E4-A69C-7B57E1FDBB80}"/>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8458200" cy="6858000"/>
          </a:xfrm>
          <a:noFill/>
          <a:extLst>
            <a:ext uri="{909E8E84-426E-40DD-AFC4-6F175D3DCCD1}">
              <a14:hiddenFill xmlns:a14="http://schemas.microsoft.com/office/drawing/2010/main">
                <a:solidFill>
                  <a:srgbClr val="FFFFFF"/>
                </a:solidFill>
              </a14:hiddenFill>
            </a:ext>
          </a:extLst>
        </p:spPr>
      </p:pic>
      <p:sp>
        <p:nvSpPr>
          <p:cNvPr id="108547" name="Text Box 11">
            <a:extLst>
              <a:ext uri="{FF2B5EF4-FFF2-40B4-BE49-F238E27FC236}">
                <a16:creationId xmlns:a16="http://schemas.microsoft.com/office/drawing/2014/main" id="{B1A24702-1C68-490F-995A-9B3002EC6E64}"/>
              </a:ext>
            </a:extLst>
          </p:cNvPr>
          <p:cNvSpPr txBox="1">
            <a:spLocks noChangeArrowheads="1"/>
          </p:cNvSpPr>
          <p:nvPr/>
        </p:nvSpPr>
        <p:spPr bwMode="auto">
          <a:xfrm>
            <a:off x="746125" y="6056313"/>
            <a:ext cx="6950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8548" name="Text Box 12">
            <a:extLst>
              <a:ext uri="{FF2B5EF4-FFF2-40B4-BE49-F238E27FC236}">
                <a16:creationId xmlns:a16="http://schemas.microsoft.com/office/drawing/2014/main" id="{A796C2C3-CF31-4512-85ED-0EFFB8785CC6}"/>
              </a:ext>
            </a:extLst>
          </p:cNvPr>
          <p:cNvSpPr txBox="1">
            <a:spLocks noChangeArrowheads="1"/>
          </p:cNvSpPr>
          <p:nvPr/>
        </p:nvSpPr>
        <p:spPr bwMode="auto">
          <a:xfrm>
            <a:off x="3352800" y="61722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Thank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FCC6E0BB-A52B-4C40-B4A1-AD6A5D17DCAB}"/>
              </a:ext>
            </a:extLst>
          </p:cNvPr>
          <p:cNvSpPr>
            <a:spLocks noGrp="1" noChangeArrowheads="1"/>
          </p:cNvSpPr>
          <p:nvPr>
            <p:ph type="title"/>
          </p:nvPr>
        </p:nvSpPr>
        <p:spPr/>
        <p:txBody>
          <a:bodyPr/>
          <a:lstStyle/>
          <a:p>
            <a:pPr eaLnBrk="1" hangingPunct="1">
              <a:defRPr/>
            </a:pPr>
            <a:r>
              <a:rPr lang="en-US"/>
              <a:t>PLASMA MEMBRANE</a:t>
            </a:r>
          </a:p>
        </p:txBody>
      </p:sp>
      <p:sp>
        <p:nvSpPr>
          <p:cNvPr id="140291" name="Rectangle 3">
            <a:extLst>
              <a:ext uri="{FF2B5EF4-FFF2-40B4-BE49-F238E27FC236}">
                <a16:creationId xmlns:a16="http://schemas.microsoft.com/office/drawing/2014/main" id="{01E99739-1906-4244-BB44-8AC2DCC9ED49}"/>
              </a:ext>
            </a:extLst>
          </p:cNvPr>
          <p:cNvSpPr>
            <a:spLocks noGrp="1" noChangeArrowheads="1"/>
          </p:cNvSpPr>
          <p:nvPr>
            <p:ph type="body" idx="1"/>
          </p:nvPr>
        </p:nvSpPr>
        <p:spPr>
          <a:xfrm>
            <a:off x="457200" y="1600200"/>
            <a:ext cx="8229600" cy="4953000"/>
          </a:xfrm>
        </p:spPr>
        <p:txBody>
          <a:bodyPr/>
          <a:lstStyle/>
          <a:p>
            <a:pPr eaLnBrk="1" hangingPunct="1">
              <a:defRPr/>
            </a:pPr>
            <a:endParaRPr lang="en-US"/>
          </a:p>
        </p:txBody>
      </p:sp>
      <p:pic>
        <p:nvPicPr>
          <p:cNvPr id="14340" name="Picture 4" descr="fi10p10">
            <a:extLst>
              <a:ext uri="{FF2B5EF4-FFF2-40B4-BE49-F238E27FC236}">
                <a16:creationId xmlns:a16="http://schemas.microsoft.com/office/drawing/2014/main" id="{AF133CDB-221A-421B-8B85-548A69745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23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ADF38F6-E6AB-40B5-BFE9-BBFDF6DD5584}"/>
              </a:ext>
            </a:extLst>
          </p:cNvPr>
          <p:cNvSpPr>
            <a:spLocks noGrp="1" noChangeArrowheads="1"/>
          </p:cNvSpPr>
          <p:nvPr>
            <p:ph type="title"/>
          </p:nvPr>
        </p:nvSpPr>
        <p:spPr/>
        <p:txBody>
          <a:bodyPr/>
          <a:lstStyle/>
          <a:p>
            <a:pPr eaLnBrk="1" hangingPunct="1">
              <a:defRPr/>
            </a:pPr>
            <a:r>
              <a:rPr lang="en-US" sz="3200">
                <a:solidFill>
                  <a:srgbClr val="FF9900"/>
                </a:solidFill>
              </a:rPr>
              <a:t>STRUCTURE OF LIPID </a:t>
            </a:r>
            <a:br>
              <a:rPr lang="en-US" sz="3200">
                <a:solidFill>
                  <a:srgbClr val="FF9900"/>
                </a:solidFill>
              </a:rPr>
            </a:br>
            <a:r>
              <a:rPr lang="en-US" sz="3200">
                <a:solidFill>
                  <a:srgbClr val="FF9900"/>
                </a:solidFill>
              </a:rPr>
              <a:t>BI-LAYER</a:t>
            </a:r>
          </a:p>
        </p:txBody>
      </p:sp>
      <p:sp>
        <p:nvSpPr>
          <p:cNvPr id="68612" name="Rectangle 4">
            <a:extLst>
              <a:ext uri="{FF2B5EF4-FFF2-40B4-BE49-F238E27FC236}">
                <a16:creationId xmlns:a16="http://schemas.microsoft.com/office/drawing/2014/main" id="{F9E8E8A6-BFC0-432F-82B5-F8C470DAAE30}"/>
              </a:ext>
            </a:extLst>
          </p:cNvPr>
          <p:cNvSpPr>
            <a:spLocks noGrp="1" noChangeArrowheads="1"/>
          </p:cNvSpPr>
          <p:nvPr>
            <p:ph type="body" sz="half" idx="1"/>
          </p:nvPr>
        </p:nvSpPr>
        <p:spPr>
          <a:xfrm>
            <a:off x="0" y="1600200"/>
            <a:ext cx="4648200" cy="4530725"/>
          </a:xfrm>
        </p:spPr>
        <p:txBody>
          <a:bodyPr/>
          <a:lstStyle/>
          <a:p>
            <a:pPr eaLnBrk="1" hangingPunct="1">
              <a:lnSpc>
                <a:spcPct val="90000"/>
              </a:lnSpc>
              <a:buFont typeface="Wingdings" panose="05000000000000000000" pitchFamily="2" charset="2"/>
              <a:buNone/>
              <a:defRPr/>
            </a:pPr>
            <a:r>
              <a:rPr lang="en-US" sz="2800"/>
              <a:t>	Each phospholipid molecule consist of enlarged polar head end In which </a:t>
            </a:r>
            <a:r>
              <a:rPr lang="en-US" sz="2800">
                <a:solidFill>
                  <a:srgbClr val="FF0066"/>
                </a:solidFill>
                <a:effectLst>
                  <a:outerShdw blurRad="38100" dist="38100" dir="2700000" algn="tl">
                    <a:srgbClr val="FFFFFF"/>
                  </a:outerShdw>
                </a:effectLst>
              </a:rPr>
              <a:t>phosphate </a:t>
            </a:r>
            <a:r>
              <a:rPr lang="en-US" sz="2800"/>
              <a:t>is located &amp; 2 nonpolar thin tail end having </a:t>
            </a:r>
            <a:r>
              <a:rPr lang="en-US" sz="2800">
                <a:solidFill>
                  <a:srgbClr val="FF0066"/>
                </a:solidFill>
                <a:effectLst>
                  <a:outerShdw blurRad="38100" dist="38100" dir="2700000" algn="tl">
                    <a:srgbClr val="FFFFFF"/>
                  </a:outerShdw>
                </a:effectLst>
              </a:rPr>
              <a:t>fatty acid</a:t>
            </a:r>
            <a:r>
              <a:rPr lang="en-US" sz="2800"/>
              <a:t> group. The head end is hydrophilic &amp; tail end is hydrophobic.</a:t>
            </a:r>
          </a:p>
        </p:txBody>
      </p:sp>
      <p:pic>
        <p:nvPicPr>
          <p:cNvPr id="15364" name="Picture 10" descr="cell structure 351">
            <a:extLst>
              <a:ext uri="{FF2B5EF4-FFF2-40B4-BE49-F238E27FC236}">
                <a16:creationId xmlns:a16="http://schemas.microsoft.com/office/drawing/2014/main" id="{B23D2D46-CD6B-4476-8237-4287107502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320" t="366" r="7547"/>
          <a:stretch>
            <a:fillRect/>
          </a:stretch>
        </p:blipFill>
        <p:spPr>
          <a:xfrm>
            <a:off x="5105400" y="2362200"/>
            <a:ext cx="3276600" cy="3017838"/>
          </a:xfrm>
          <a:ln>
            <a:solidFill>
              <a:srgbClr val="FF0066"/>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05A66BE9-2953-47AA-B3FD-8BF6089F672E}"/>
              </a:ext>
            </a:extLst>
          </p:cNvPr>
          <p:cNvSpPr>
            <a:spLocks noGrp="1" noChangeArrowheads="1"/>
          </p:cNvSpPr>
          <p:nvPr>
            <p:ph type="body" idx="1"/>
          </p:nvPr>
        </p:nvSpPr>
        <p:spPr>
          <a:xfrm>
            <a:off x="914400" y="533400"/>
            <a:ext cx="8229600" cy="6324600"/>
          </a:xfrm>
        </p:spPr>
        <p:txBody>
          <a:bodyPr/>
          <a:lstStyle/>
          <a:p>
            <a:pPr eaLnBrk="1" hangingPunct="1">
              <a:defRPr/>
            </a:pPr>
            <a:r>
              <a:rPr lang="en-US"/>
              <a:t>In an aqueous medium ,they arrange themselves as bilayer with polar head toward the outside and nonpolar tail toward the inside facing each other.</a:t>
            </a:r>
          </a:p>
          <a:p>
            <a:pPr eaLnBrk="1" hangingPunct="1">
              <a:defRPr/>
            </a:pPr>
            <a:r>
              <a:rPr lang="en-US"/>
              <a:t>Major lipids are :-</a:t>
            </a:r>
          </a:p>
          <a:p>
            <a:pPr eaLnBrk="1" hangingPunct="1">
              <a:buFont typeface="Wingdings" panose="05000000000000000000" pitchFamily="2" charset="2"/>
              <a:buNone/>
              <a:defRPr/>
            </a:pPr>
            <a:r>
              <a:rPr lang="en-US" sz="2800"/>
              <a:t> a) Phospholipids</a:t>
            </a:r>
          </a:p>
          <a:p>
            <a:pPr eaLnBrk="1" hangingPunct="1">
              <a:buFont typeface="Wingdings" panose="05000000000000000000" pitchFamily="2" charset="2"/>
              <a:buNone/>
              <a:defRPr/>
            </a:pPr>
            <a:r>
              <a:rPr lang="en-US" sz="2800"/>
              <a:t> b) Cholesterol </a:t>
            </a:r>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r>
              <a:rPr lang="en-US" sz="2800">
                <a:solidFill>
                  <a:srgbClr val="FF0066"/>
                </a:solidFill>
                <a:effectLst>
                  <a:outerShdw blurRad="38100" dist="38100" dir="2700000" algn="tl">
                    <a:srgbClr val="FFFFFF"/>
                  </a:outerShdw>
                </a:effectLst>
              </a:rPr>
              <a:t>Phospholipids</a:t>
            </a:r>
            <a:r>
              <a:rPr lang="en-US" sz="2800">
                <a:sym typeface="Wingdings" pitchFamily="2" charset="2"/>
              </a:rPr>
              <a:t> </a:t>
            </a:r>
            <a:r>
              <a:rPr lang="en-US" sz="2400">
                <a:sym typeface="Wingdings" pitchFamily="2" charset="2"/>
              </a:rPr>
              <a:t>These are amino phospholipids, Sphingomyelins,phosphatidyl choline, phosphatidyl etholamine,glycerol,serine,inositol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DC7679D5-2B3E-4D04-BEE5-F039A25DF747}"/>
              </a:ext>
            </a:extLst>
          </p:cNvPr>
          <p:cNvSpPr>
            <a:spLocks noGrp="1" noChangeArrowheads="1"/>
          </p:cNvSpPr>
          <p:nvPr>
            <p:ph type="body" idx="1"/>
          </p:nvPr>
        </p:nvSpPr>
        <p:spPr>
          <a:xfrm>
            <a:off x="228600" y="228600"/>
            <a:ext cx="8229600" cy="6324600"/>
          </a:xfrm>
        </p:spPr>
        <p:txBody>
          <a:bodyPr/>
          <a:lstStyle/>
          <a:p>
            <a:pPr eaLnBrk="1" hangingPunct="1">
              <a:defRPr/>
            </a:pPr>
            <a:r>
              <a:rPr lang="en-US">
                <a:solidFill>
                  <a:srgbClr val="FF0066"/>
                </a:solidFill>
                <a:effectLst>
                  <a:outerShdw blurRad="38100" dist="38100" dir="2700000" algn="tl">
                    <a:srgbClr val="FFFFFF"/>
                  </a:outerShdw>
                </a:effectLst>
              </a:rPr>
              <a:t>Cholesterol</a:t>
            </a:r>
            <a:r>
              <a:rPr lang="en-US">
                <a:sym typeface="Wingdings" pitchFamily="2" charset="2"/>
              </a:rPr>
              <a:t> They are arranged in Between the phospholipids and help to pack them. Hence they maintain structural integrity of membrane.</a:t>
            </a:r>
          </a:p>
          <a:p>
            <a:pPr eaLnBrk="1" hangingPunct="1">
              <a:defRPr/>
            </a:pPr>
            <a:endParaRPr lang="en-US">
              <a:sym typeface="Wingdings" pitchFamily="2" charset="2"/>
            </a:endParaRPr>
          </a:p>
          <a:p>
            <a:pPr eaLnBrk="1" hangingPunct="1">
              <a:defRPr/>
            </a:pPr>
            <a:r>
              <a:rPr lang="en-US">
                <a:sym typeface="Wingdings" pitchFamily="2" charset="2"/>
              </a:rPr>
              <a:t>Glycolipid such as galactocerebroside (Myelin) are present only over the outer surface of cell membrane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0AE0271-868F-4A86-9E9C-A48E015302CD}"/>
              </a:ext>
            </a:extLst>
          </p:cNvPr>
          <p:cNvSpPr>
            <a:spLocks noGrp="1" noChangeArrowheads="1"/>
          </p:cNvSpPr>
          <p:nvPr>
            <p:ph type="title"/>
          </p:nvPr>
        </p:nvSpPr>
        <p:spPr/>
        <p:txBody>
          <a:bodyPr/>
          <a:lstStyle/>
          <a:p>
            <a:pPr eaLnBrk="1" hangingPunct="1">
              <a:defRPr/>
            </a:pPr>
            <a:r>
              <a:rPr lang="en-US" sz="3600">
                <a:solidFill>
                  <a:srgbClr val="FF9900"/>
                </a:solidFill>
              </a:rPr>
              <a:t>PROTEINS IN CELL MEMBRANE	</a:t>
            </a:r>
            <a:r>
              <a:rPr lang="en-US" sz="3600"/>
              <a:t> </a:t>
            </a:r>
          </a:p>
        </p:txBody>
      </p:sp>
      <p:sp>
        <p:nvSpPr>
          <p:cNvPr id="72707" name="Rectangle 3">
            <a:extLst>
              <a:ext uri="{FF2B5EF4-FFF2-40B4-BE49-F238E27FC236}">
                <a16:creationId xmlns:a16="http://schemas.microsoft.com/office/drawing/2014/main" id="{D4F65BF4-53D8-4B47-9973-F4EFC4E42474}"/>
              </a:ext>
            </a:extLst>
          </p:cNvPr>
          <p:cNvSpPr>
            <a:spLocks noGrp="1" noChangeArrowheads="1"/>
          </p:cNvSpPr>
          <p:nvPr>
            <p:ph type="body" idx="1"/>
          </p:nvPr>
        </p:nvSpPr>
        <p:spPr>
          <a:xfrm>
            <a:off x="0" y="1600200"/>
            <a:ext cx="9144000" cy="5257800"/>
          </a:xfrm>
        </p:spPr>
        <p:txBody>
          <a:bodyPr/>
          <a:lstStyle/>
          <a:p>
            <a:pPr marL="609600" indent="-609600" eaLnBrk="1" hangingPunct="1">
              <a:buFont typeface="Wingdings" panose="05000000000000000000" pitchFamily="2" charset="2"/>
              <a:buNone/>
              <a:defRPr/>
            </a:pPr>
            <a:r>
              <a:rPr lang="en-US"/>
              <a:t>These are glycoproteins  &amp; cover two surface of central lipid layer. They are mainly 2 types:-</a:t>
            </a:r>
          </a:p>
          <a:p>
            <a:pPr marL="609600" indent="-609600" eaLnBrk="1" hangingPunct="1">
              <a:buClr>
                <a:schemeClr val="tx1"/>
              </a:buClr>
              <a:buFontTx/>
              <a:buAutoNum type="arabicPeriod"/>
              <a:defRPr/>
            </a:pPr>
            <a:r>
              <a:rPr lang="en-US" sz="2800">
                <a:solidFill>
                  <a:srgbClr val="FF0066"/>
                </a:solidFill>
                <a:effectLst>
                  <a:outerShdw blurRad="38100" dist="38100" dir="2700000" algn="tl">
                    <a:srgbClr val="FFFFFF"/>
                  </a:outerShdw>
                </a:effectLst>
              </a:rPr>
              <a:t>Integral proteins/ Transmembrane proteins.</a:t>
            </a:r>
          </a:p>
          <a:p>
            <a:pPr marL="609600" indent="-609600" eaLnBrk="1" hangingPunct="1">
              <a:buClr>
                <a:schemeClr val="tx1"/>
              </a:buClr>
              <a:buFontTx/>
              <a:buNone/>
              <a:defRPr/>
            </a:pPr>
            <a:r>
              <a:rPr lang="en-US" sz="2800"/>
              <a:t>	a) Pass through the entire thickness of the cell membrane and are tightly bound to the cell membrane.</a:t>
            </a:r>
          </a:p>
          <a:p>
            <a:pPr marL="609600" indent="-609600" eaLnBrk="1" hangingPunct="1">
              <a:buClr>
                <a:schemeClr val="tx1"/>
              </a:buClr>
              <a:buFontTx/>
              <a:buNone/>
              <a:defRPr/>
            </a:pPr>
            <a:r>
              <a:rPr lang="en-US" sz="2800"/>
              <a:t>	b) provide structural channels through which water molecules, ions diffuse between ECF &amp; ICF.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1B1CFEE8-C679-43BE-85C5-30AD617E3798}"/>
              </a:ext>
            </a:extLst>
          </p:cNvPr>
          <p:cNvSpPr>
            <a:spLocks noGrp="1" noChangeArrowheads="1"/>
          </p:cNvSpPr>
          <p:nvPr>
            <p:ph type="body" idx="1"/>
          </p:nvPr>
        </p:nvSpPr>
        <p:spPr>
          <a:xfrm>
            <a:off x="152400" y="0"/>
            <a:ext cx="8229600" cy="6629400"/>
          </a:xfrm>
        </p:spPr>
        <p:txBody>
          <a:bodyPr/>
          <a:lstStyle/>
          <a:p>
            <a:pPr marL="609600" indent="-609600" eaLnBrk="1" hangingPunct="1">
              <a:lnSpc>
                <a:spcPct val="90000"/>
              </a:lnSpc>
              <a:buFont typeface="Wingdings" panose="05000000000000000000" pitchFamily="2" charset="2"/>
              <a:buNone/>
              <a:defRPr/>
            </a:pPr>
            <a:r>
              <a:rPr lang="en-US"/>
              <a:t>	c) Act as enzyme </a:t>
            </a:r>
          </a:p>
          <a:p>
            <a:pPr marL="609600" indent="-609600" eaLnBrk="1" hangingPunct="1">
              <a:lnSpc>
                <a:spcPct val="90000"/>
              </a:lnSpc>
              <a:buFont typeface="Wingdings" panose="05000000000000000000" pitchFamily="2" charset="2"/>
              <a:buNone/>
              <a:defRPr/>
            </a:pPr>
            <a:r>
              <a:rPr lang="en-US"/>
              <a:t>	d) Provide structural integrity </a:t>
            </a:r>
          </a:p>
          <a:p>
            <a:pPr marL="609600" indent="-609600" eaLnBrk="1" hangingPunct="1">
              <a:lnSpc>
                <a:spcPct val="90000"/>
              </a:lnSpc>
              <a:buFont typeface="Wingdings" panose="05000000000000000000" pitchFamily="2" charset="2"/>
              <a:buNone/>
              <a:defRPr/>
            </a:pPr>
            <a:r>
              <a:rPr lang="en-US"/>
              <a:t>	e) Convey information about 	environment to cell interior .</a:t>
            </a:r>
          </a:p>
          <a:p>
            <a:pPr marL="609600" indent="-609600" eaLnBrk="1" hangingPunct="1">
              <a:lnSpc>
                <a:spcPct val="90000"/>
              </a:lnSpc>
              <a:buClr>
                <a:schemeClr val="tx1"/>
              </a:buClr>
              <a:buFontTx/>
              <a:buAutoNum type="arabicPeriod" startAt="2"/>
              <a:defRPr/>
            </a:pPr>
            <a:r>
              <a:rPr lang="en-US">
                <a:solidFill>
                  <a:srgbClr val="FF0066"/>
                </a:solidFill>
                <a:effectLst>
                  <a:outerShdw blurRad="38100" dist="38100" dir="2700000" algn="tl">
                    <a:srgbClr val="FFFFFF"/>
                  </a:outerShdw>
                </a:effectLst>
              </a:rPr>
              <a:t>Peripheral proteins</a:t>
            </a:r>
            <a:r>
              <a:rPr lang="en-US">
                <a:sym typeface="Wingdings" pitchFamily="2" charset="2"/>
              </a:rPr>
              <a:t></a:t>
            </a:r>
          </a:p>
          <a:p>
            <a:pPr marL="609600" indent="-609600" eaLnBrk="1" hangingPunct="1">
              <a:lnSpc>
                <a:spcPct val="90000"/>
              </a:lnSpc>
              <a:buClr>
                <a:schemeClr val="tx1"/>
              </a:buClr>
              <a:buFontTx/>
              <a:buNone/>
              <a:defRPr/>
            </a:pPr>
            <a:r>
              <a:rPr lang="en-US"/>
              <a:t>	Found attached to integral proteins and inside or outside the cell membrane</a:t>
            </a:r>
          </a:p>
          <a:p>
            <a:pPr marL="609600" indent="-609600" eaLnBrk="1" hangingPunct="1">
              <a:lnSpc>
                <a:spcPct val="90000"/>
              </a:lnSpc>
              <a:buClr>
                <a:schemeClr val="tx1"/>
              </a:buClr>
              <a:buFontTx/>
              <a:buNone/>
              <a:defRPr/>
            </a:pPr>
            <a:endParaRPr lang="en-US"/>
          </a:p>
          <a:p>
            <a:pPr marL="609600" indent="-609600" eaLnBrk="1" hangingPunct="1">
              <a:lnSpc>
                <a:spcPct val="90000"/>
              </a:lnSpc>
              <a:buClr>
                <a:schemeClr val="tx1"/>
              </a:buClr>
              <a:buFontTx/>
              <a:buNone/>
              <a:defRPr/>
            </a:pPr>
            <a:r>
              <a:rPr lang="en-US"/>
              <a:t>	a) They act as enzymes ,receptors for hormones and neurotransmitters</a:t>
            </a:r>
          </a:p>
          <a:p>
            <a:pPr marL="609600" indent="-609600" eaLnBrk="1" hangingPunct="1">
              <a:lnSpc>
                <a:spcPct val="90000"/>
              </a:lnSpc>
              <a:buClr>
                <a:schemeClr val="tx1"/>
              </a:buClr>
              <a:buFontTx/>
              <a:buNone/>
              <a:defRPr/>
            </a:pPr>
            <a:endParaRPr lang="en-US"/>
          </a:p>
          <a:p>
            <a:pPr marL="609600" indent="-609600" eaLnBrk="1" hangingPunct="1">
              <a:lnSpc>
                <a:spcPct val="90000"/>
              </a:lnSpc>
              <a:buClr>
                <a:schemeClr val="tx1"/>
              </a:buClr>
              <a:buFontTx/>
              <a:buNone/>
              <a:defRPr/>
            </a:pPr>
            <a:r>
              <a:rPr lang="en-US"/>
              <a:t>     b) They can act as Ag and induce process of antibody formation</a:t>
            </a:r>
          </a:p>
          <a:p>
            <a:pPr marL="609600" indent="-609600" eaLnBrk="1" hangingPunct="1">
              <a:lnSpc>
                <a:spcPct val="90000"/>
              </a:lnSpc>
              <a:buClr>
                <a:schemeClr val="tx1"/>
              </a:buClr>
              <a:buFontTx/>
              <a:buNone/>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A56B83A-05D8-4179-B3F5-017C22F42A13}"/>
              </a:ext>
            </a:extLst>
          </p:cNvPr>
          <p:cNvSpPr>
            <a:spLocks noGrp="1" noChangeArrowheads="1"/>
          </p:cNvSpPr>
          <p:nvPr>
            <p:ph type="title"/>
          </p:nvPr>
        </p:nvSpPr>
        <p:spPr/>
        <p:txBody>
          <a:bodyPr/>
          <a:lstStyle/>
          <a:p>
            <a:pPr eaLnBrk="1" hangingPunct="1">
              <a:defRPr/>
            </a:pPr>
            <a:r>
              <a:rPr lang="en-US" sz="3600">
                <a:solidFill>
                  <a:srgbClr val="FF9900"/>
                </a:solidFill>
              </a:rPr>
              <a:t>CARBOHYDRATES IN CELL MEMBRANE</a:t>
            </a:r>
          </a:p>
        </p:txBody>
      </p:sp>
      <p:sp>
        <p:nvSpPr>
          <p:cNvPr id="74755" name="Rectangle 3">
            <a:extLst>
              <a:ext uri="{FF2B5EF4-FFF2-40B4-BE49-F238E27FC236}">
                <a16:creationId xmlns:a16="http://schemas.microsoft.com/office/drawing/2014/main" id="{FF532E04-4118-48C3-AE87-1F3D5E3A3164}"/>
              </a:ext>
            </a:extLst>
          </p:cNvPr>
          <p:cNvSpPr>
            <a:spLocks noGrp="1" noChangeArrowheads="1"/>
          </p:cNvSpPr>
          <p:nvPr>
            <p:ph type="body" idx="1"/>
          </p:nvPr>
        </p:nvSpPr>
        <p:spPr>
          <a:xfrm>
            <a:off x="457200" y="1524000"/>
            <a:ext cx="8229600" cy="4456113"/>
          </a:xfrm>
        </p:spPr>
        <p:txBody>
          <a:bodyPr/>
          <a:lstStyle/>
          <a:p>
            <a:pPr eaLnBrk="1" hangingPunct="1">
              <a:defRPr/>
            </a:pPr>
            <a:r>
              <a:rPr lang="en-US" sz="2800"/>
              <a:t>THESE ARE GLYCOPROTEINS AND GLYCOLIPIDS .THEY FORM THIN LOOSE COVERING OVER THE ENTIRE CELL MEMBRANE CALLED </a:t>
            </a:r>
            <a:r>
              <a:rPr lang="en-US" sz="2800">
                <a:solidFill>
                  <a:srgbClr val="FF0066"/>
                </a:solidFill>
                <a:effectLst>
                  <a:outerShdw blurRad="38100" dist="38100" dir="2700000" algn="tl">
                    <a:srgbClr val="FFFFFF"/>
                  </a:outerShdw>
                </a:effectLst>
              </a:rPr>
              <a:t>GLYCOCALYX</a:t>
            </a:r>
          </a:p>
          <a:p>
            <a:pPr eaLnBrk="1" hangingPunct="1">
              <a:defRPr/>
            </a:pPr>
            <a:endParaRPr lang="en-US" sz="2800">
              <a:solidFill>
                <a:srgbClr val="FF0066"/>
              </a:solidFill>
              <a:effectLst>
                <a:outerShdw blurRad="38100" dist="38100" dir="2700000" algn="tl">
                  <a:srgbClr val="FFFFFF"/>
                </a:outerShdw>
              </a:effectLst>
            </a:endParaRPr>
          </a:p>
          <a:p>
            <a:pPr eaLnBrk="1" hangingPunct="1">
              <a:defRPr/>
            </a:pPr>
            <a:r>
              <a:rPr lang="en-US" sz="2800"/>
              <a:t>HELP IN ADHESION, ACT AS RECEPTORS AND CONTAIN Ag (BLOOD GROUP Ag)</a:t>
            </a:r>
          </a:p>
          <a:p>
            <a:pPr eaLnBrk="1" hangingPunct="1">
              <a:buFont typeface="Wingdings" panose="05000000000000000000" pitchFamily="2" charset="2"/>
              <a:buNone/>
              <a:defRPr/>
            </a:pPr>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91FD4E65-796C-42C1-BEA0-EAB47AB173A3}"/>
              </a:ext>
            </a:extLst>
          </p:cNvPr>
          <p:cNvSpPr>
            <a:spLocks noGrp="1" noChangeArrowheads="1"/>
          </p:cNvSpPr>
          <p:nvPr>
            <p:ph type="title"/>
          </p:nvPr>
        </p:nvSpPr>
        <p:spPr/>
        <p:txBody>
          <a:bodyPr/>
          <a:lstStyle/>
          <a:p>
            <a:pPr eaLnBrk="1" hangingPunct="1">
              <a:defRPr/>
            </a:pPr>
            <a:endParaRPr lang="en-US"/>
          </a:p>
        </p:txBody>
      </p:sp>
      <p:sp>
        <p:nvSpPr>
          <p:cNvPr id="257027" name="Rectangle 3">
            <a:extLst>
              <a:ext uri="{FF2B5EF4-FFF2-40B4-BE49-F238E27FC236}">
                <a16:creationId xmlns:a16="http://schemas.microsoft.com/office/drawing/2014/main" id="{33397CFA-D844-4449-8E97-4DB5AF35CC87}"/>
              </a:ext>
            </a:extLst>
          </p:cNvPr>
          <p:cNvSpPr>
            <a:spLocks noGrp="1" noChangeArrowheads="1"/>
          </p:cNvSpPr>
          <p:nvPr>
            <p:ph type="body" idx="1"/>
          </p:nvPr>
        </p:nvSpPr>
        <p:spPr/>
        <p:txBody>
          <a:bodyPr/>
          <a:lstStyle/>
          <a:p>
            <a:pPr eaLnBrk="1" hangingPunct="1">
              <a:defRPr/>
            </a:pPr>
            <a:endParaRPr lang="en-US"/>
          </a:p>
        </p:txBody>
      </p:sp>
      <p:pic>
        <p:nvPicPr>
          <p:cNvPr id="21508" name="Picture 3" descr="npo000005">
            <a:extLst>
              <a:ext uri="{FF2B5EF4-FFF2-40B4-BE49-F238E27FC236}">
                <a16:creationId xmlns:a16="http://schemas.microsoft.com/office/drawing/2014/main" id="{807FAB44-536C-4824-A08F-1653D30AE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371600"/>
            <a:ext cx="895826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3A69817-1E18-483D-928D-E0B1582DA653}"/>
              </a:ext>
            </a:extLst>
          </p:cNvPr>
          <p:cNvSpPr>
            <a:spLocks noGrp="1" noChangeArrowheads="1"/>
          </p:cNvSpPr>
          <p:nvPr>
            <p:ph type="title"/>
          </p:nvPr>
        </p:nvSpPr>
        <p:spPr/>
        <p:txBody>
          <a:bodyPr/>
          <a:lstStyle/>
          <a:p>
            <a:pPr eaLnBrk="1" hangingPunct="1">
              <a:defRPr/>
            </a:pPr>
            <a:r>
              <a:rPr lang="en-US">
                <a:solidFill>
                  <a:srgbClr val="FF9900"/>
                </a:solidFill>
              </a:rPr>
              <a:t>Function of cell membrane</a:t>
            </a:r>
          </a:p>
        </p:txBody>
      </p:sp>
      <p:sp>
        <p:nvSpPr>
          <p:cNvPr id="75779" name="Rectangle 3">
            <a:extLst>
              <a:ext uri="{FF2B5EF4-FFF2-40B4-BE49-F238E27FC236}">
                <a16:creationId xmlns:a16="http://schemas.microsoft.com/office/drawing/2014/main" id="{85C5038D-B8BB-4323-A0FF-EE5617B6723E}"/>
              </a:ext>
            </a:extLst>
          </p:cNvPr>
          <p:cNvSpPr>
            <a:spLocks noGrp="1" noChangeArrowheads="1"/>
          </p:cNvSpPr>
          <p:nvPr>
            <p:ph type="body" idx="1"/>
          </p:nvPr>
        </p:nvSpPr>
        <p:spPr/>
        <p:txBody>
          <a:bodyPr/>
          <a:lstStyle/>
          <a:p>
            <a:pPr eaLnBrk="1" hangingPunct="1">
              <a:defRPr/>
            </a:pPr>
            <a:r>
              <a:rPr lang="en-US"/>
              <a:t>Protective function</a:t>
            </a:r>
          </a:p>
          <a:p>
            <a:pPr eaLnBrk="1" hangingPunct="1">
              <a:defRPr/>
            </a:pPr>
            <a:r>
              <a:rPr lang="en-US"/>
              <a:t>Selective permeability</a:t>
            </a:r>
          </a:p>
          <a:p>
            <a:pPr eaLnBrk="1" hangingPunct="1">
              <a:defRPr/>
            </a:pPr>
            <a:r>
              <a:rPr lang="en-US"/>
              <a:t>Absorptive function</a:t>
            </a:r>
          </a:p>
          <a:p>
            <a:pPr eaLnBrk="1" hangingPunct="1">
              <a:defRPr/>
            </a:pPr>
            <a:r>
              <a:rPr lang="en-US"/>
              <a:t>Excretory function</a:t>
            </a:r>
          </a:p>
          <a:p>
            <a:pPr eaLnBrk="1" hangingPunct="1">
              <a:defRPr/>
            </a:pPr>
            <a:r>
              <a:rPr lang="en-US"/>
              <a:t>Exchange of gases</a:t>
            </a:r>
          </a:p>
          <a:p>
            <a:pPr eaLnBrk="1" hangingPunct="1">
              <a:defRPr/>
            </a:pPr>
            <a:r>
              <a:rPr lang="en-US"/>
              <a:t>Maintenance of shape and size of the cells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54341E8-C3F8-4783-8C90-776DD7B1FE9D}"/>
              </a:ext>
            </a:extLst>
          </p:cNvPr>
          <p:cNvSpPr>
            <a:spLocks noGrp="1" noChangeArrowheads="1"/>
          </p:cNvSpPr>
          <p:nvPr>
            <p:ph type="ctrTitle"/>
          </p:nvPr>
        </p:nvSpPr>
        <p:spPr>
          <a:xfrm>
            <a:off x="381000" y="1981200"/>
            <a:ext cx="8153400" cy="1295400"/>
          </a:xfrm>
        </p:spPr>
        <p:txBody>
          <a:bodyPr/>
          <a:lstStyle/>
          <a:p>
            <a:pPr eaLnBrk="1" hangingPunct="1">
              <a:defRPr/>
            </a:pPr>
            <a:r>
              <a:rPr lang="en-US" sz="4600">
                <a:solidFill>
                  <a:srgbClr val="FF0066"/>
                </a:solidFill>
              </a:rPr>
              <a:t>CELL ULTRA STRUCTURE AND FUNCTION</a:t>
            </a:r>
          </a:p>
        </p:txBody>
      </p:sp>
      <p:sp>
        <p:nvSpPr>
          <p:cNvPr id="2051" name="Rectangle 3">
            <a:extLst>
              <a:ext uri="{FF2B5EF4-FFF2-40B4-BE49-F238E27FC236}">
                <a16:creationId xmlns:a16="http://schemas.microsoft.com/office/drawing/2014/main" id="{FAF47ECE-D428-4D0B-9E22-9A62C620E019}"/>
              </a:ext>
            </a:extLst>
          </p:cNvPr>
          <p:cNvSpPr>
            <a:spLocks noGrp="1" noChangeArrowheads="1"/>
          </p:cNvSpPr>
          <p:nvPr>
            <p:ph type="subTitle" idx="1"/>
          </p:nvPr>
        </p:nvSpPr>
        <p:spPr/>
        <p:txBody>
          <a:bodyPr/>
          <a:lstStyle/>
          <a:p>
            <a:pPr eaLnBrk="1" hangingPunct="1">
              <a:defRPr/>
            </a:pP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35BFC942-3263-4B94-9395-856E5F7CD84E}"/>
              </a:ext>
            </a:extLst>
          </p:cNvPr>
          <p:cNvSpPr txBox="1">
            <a:spLocks noChangeArrowheads="1"/>
          </p:cNvSpPr>
          <p:nvPr/>
        </p:nvSpPr>
        <p:spPr bwMode="auto">
          <a:xfrm>
            <a:off x="539750" y="568325"/>
            <a:ext cx="8001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400" b="1">
                <a:solidFill>
                  <a:srgbClr val="FF9900"/>
                </a:solidFill>
                <a:latin typeface="Book Antiqua" panose="02040602050305030304" pitchFamily="18" charset="0"/>
                <a:sym typeface="Symbol" panose="05050102010706020507" pitchFamily="18" charset="2"/>
              </a:rPr>
              <a:t>Transport across the cell membrane</a:t>
            </a:r>
          </a:p>
          <a:p>
            <a:pPr algn="just">
              <a:lnSpc>
                <a:spcPct val="150000"/>
              </a:lnSpc>
              <a:buFontTx/>
              <a:buAutoNum type="arabicPeriod"/>
            </a:pPr>
            <a:r>
              <a:rPr lang="en-US" altLang="en-US" sz="2400">
                <a:latin typeface="Book Antiqua" panose="02040602050305030304" pitchFamily="18" charset="0"/>
                <a:sym typeface="Symbol" panose="05050102010706020507" pitchFamily="18" charset="2"/>
              </a:rPr>
              <a:t> Diffusion </a:t>
            </a:r>
          </a:p>
          <a:p>
            <a:pPr algn="just">
              <a:lnSpc>
                <a:spcPct val="150000"/>
              </a:lnSpc>
              <a:buFontTx/>
              <a:buAutoNum type="arabicPeriod"/>
            </a:pPr>
            <a:r>
              <a:rPr lang="en-US" altLang="en-US" sz="2400">
                <a:latin typeface="Book Antiqua" panose="02040602050305030304" pitchFamily="18" charset="0"/>
                <a:sym typeface="Symbol" panose="05050102010706020507" pitchFamily="18" charset="2"/>
              </a:rPr>
              <a:t> Passive mediated transport / facilitated diffusion </a:t>
            </a:r>
          </a:p>
          <a:p>
            <a:pPr algn="just">
              <a:lnSpc>
                <a:spcPct val="150000"/>
              </a:lnSpc>
              <a:buFontTx/>
              <a:buAutoNum type="arabicPeriod"/>
            </a:pPr>
            <a:r>
              <a:rPr lang="en-US" altLang="en-US" sz="2400">
                <a:latin typeface="Book Antiqua" panose="02040602050305030304" pitchFamily="18" charset="0"/>
                <a:sym typeface="Symbol" panose="05050102010706020507" pitchFamily="18" charset="2"/>
              </a:rPr>
              <a:t> Active mediated transport </a:t>
            </a:r>
          </a:p>
          <a:p>
            <a:pPr algn="just">
              <a:lnSpc>
                <a:spcPct val="150000"/>
              </a:lnSpc>
              <a:buFontTx/>
              <a:buAutoNum type="arabicPeriod"/>
            </a:pPr>
            <a:r>
              <a:rPr lang="en-US" altLang="en-US" sz="2400">
                <a:latin typeface="Book Antiqua" panose="02040602050305030304" pitchFamily="18" charset="0"/>
                <a:sym typeface="Symbol" panose="05050102010706020507" pitchFamily="18" charset="2"/>
              </a:rPr>
              <a:t> Vesicular transport </a:t>
            </a:r>
          </a:p>
          <a:p>
            <a:pPr algn="just">
              <a:lnSpc>
                <a:spcPct val="150000"/>
              </a:lnSpc>
            </a:pPr>
            <a:r>
              <a:rPr lang="en-US" altLang="en-US" sz="2400">
                <a:latin typeface="Book Antiqua" panose="02040602050305030304" pitchFamily="18" charset="0"/>
                <a:sym typeface="Symbol" panose="05050102010706020507" pitchFamily="18" charset="2"/>
              </a:rPr>
              <a:t>	a.  Endocytosis </a:t>
            </a:r>
          </a:p>
          <a:p>
            <a:pPr algn="just">
              <a:lnSpc>
                <a:spcPct val="150000"/>
              </a:lnSpc>
            </a:pPr>
            <a:r>
              <a:rPr lang="en-US" altLang="en-US" sz="2400">
                <a:latin typeface="Book Antiqua" panose="02040602050305030304" pitchFamily="18" charset="0"/>
                <a:sym typeface="Symbol" panose="05050102010706020507" pitchFamily="18" charset="2"/>
              </a:rPr>
              <a:t>	b.  Exocytosis</a:t>
            </a:r>
          </a:p>
          <a:p>
            <a:pPr algn="just">
              <a:lnSpc>
                <a:spcPct val="150000"/>
              </a:lnSpc>
            </a:pPr>
            <a:r>
              <a:rPr lang="en-US" altLang="en-US" sz="2400">
                <a:latin typeface="Book Antiqua" panose="02040602050305030304" pitchFamily="18" charset="0"/>
                <a:sym typeface="Symbol" panose="05050102010706020507" pitchFamily="18" charset="2"/>
              </a:rPr>
              <a:t>     c.  Receptor mediated endocytosis</a:t>
            </a:r>
          </a:p>
          <a:p>
            <a:pPr algn="just">
              <a:lnSpc>
                <a:spcPct val="150000"/>
              </a:lnSpc>
              <a:buFontTx/>
              <a:buAutoNum type="arabicPeriod" startAt="5"/>
            </a:pPr>
            <a:r>
              <a:rPr lang="en-US" altLang="en-US" sz="2400">
                <a:latin typeface="Book Antiqua" panose="02040602050305030304" pitchFamily="18" charset="0"/>
                <a:sym typeface="Symbol" panose="05050102010706020507" pitchFamily="18" charset="2"/>
              </a:rPr>
              <a:t>  Osmosis </a:t>
            </a:r>
          </a:p>
          <a:p>
            <a:pPr algn="just">
              <a:lnSpc>
                <a:spcPct val="150000"/>
              </a:lnSpc>
              <a:buFontTx/>
              <a:buAutoNum type="arabicPeriod" startAt="5"/>
            </a:pPr>
            <a:r>
              <a:rPr lang="en-US" altLang="en-US" sz="2400">
                <a:latin typeface="Book Antiqua" panose="02040602050305030304" pitchFamily="18" charset="0"/>
                <a:sym typeface="Symbol" panose="05050102010706020507" pitchFamily="18" charset="2"/>
              </a:rPr>
              <a:t>  Bulk flow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151B5F83-FCC5-4AA2-9346-59627F241DC0}"/>
              </a:ext>
            </a:extLst>
          </p:cNvPr>
          <p:cNvSpPr txBox="1">
            <a:spLocks noChangeArrowheads="1"/>
          </p:cNvSpPr>
          <p:nvPr/>
        </p:nvSpPr>
        <p:spPr bwMode="auto">
          <a:xfrm>
            <a:off x="381000" y="212725"/>
            <a:ext cx="838358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en-US" sz="2400" b="1">
                <a:solidFill>
                  <a:srgbClr val="99FF33"/>
                </a:solidFill>
                <a:latin typeface="Book Antiqua" panose="02040602050305030304" pitchFamily="18" charset="0"/>
                <a:sym typeface="Symbol" panose="05050102010706020507" pitchFamily="18" charset="2"/>
              </a:rPr>
              <a:t>Diffusion</a:t>
            </a:r>
          </a:p>
          <a:p>
            <a:pPr algn="just">
              <a:lnSpc>
                <a:spcPct val="130000"/>
              </a:lnSpc>
            </a:pPr>
            <a:r>
              <a:rPr lang="en-US" altLang="en-US" sz="2400">
                <a:latin typeface="Book Antiqua" panose="02040602050305030304" pitchFamily="18" charset="0"/>
                <a:sym typeface="Symbol" panose="05050102010706020507" pitchFamily="18" charset="2"/>
              </a:rPr>
              <a:t>	The selective permeability of the cell membrane plays a major role in this mode of transport.  The cell membrane allows certain molecules to diffuse freely in /out of the cell membrane according to the concentration gradient.  These molecules are follows : </a:t>
            </a:r>
          </a:p>
          <a:p>
            <a:pPr algn="just">
              <a:lnSpc>
                <a:spcPct val="130000"/>
              </a:lnSpc>
            </a:pPr>
            <a:endParaRPr lang="en-US" altLang="en-US" sz="1400" b="1">
              <a:latin typeface="Book Antiqua" panose="02040602050305030304" pitchFamily="18" charset="0"/>
              <a:sym typeface="Symbol" panose="05050102010706020507" pitchFamily="18" charset="2"/>
            </a:endParaRPr>
          </a:p>
        </p:txBody>
      </p:sp>
      <p:pic>
        <p:nvPicPr>
          <p:cNvPr id="24579" name="Picture 3" descr="diffusion">
            <a:extLst>
              <a:ext uri="{FF2B5EF4-FFF2-40B4-BE49-F238E27FC236}">
                <a16:creationId xmlns:a16="http://schemas.microsoft.com/office/drawing/2014/main" id="{B61CEFF7-C754-4875-A611-5C1B9F58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429000"/>
            <a:ext cx="22939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3FB8669F-41EE-4AE8-90A7-B4B4877EC7BC}"/>
              </a:ext>
            </a:extLst>
          </p:cNvPr>
          <p:cNvSpPr txBox="1">
            <a:spLocks noChangeArrowheads="1"/>
          </p:cNvSpPr>
          <p:nvPr/>
        </p:nvSpPr>
        <p:spPr bwMode="auto">
          <a:xfrm>
            <a:off x="381000" y="212725"/>
            <a:ext cx="838358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en-US" sz="2400" b="1">
                <a:solidFill>
                  <a:srgbClr val="99FF33"/>
                </a:solidFill>
                <a:latin typeface="Book Antiqua" panose="02040602050305030304" pitchFamily="18" charset="0"/>
                <a:sym typeface="Symbol" panose="05050102010706020507" pitchFamily="18" charset="2"/>
              </a:rPr>
              <a:t>Hydrophobic molecules </a:t>
            </a:r>
          </a:p>
          <a:p>
            <a:pPr algn="just">
              <a:lnSpc>
                <a:spcPct val="130000"/>
              </a:lnSpc>
            </a:pPr>
            <a:r>
              <a:rPr lang="en-US" altLang="en-US" sz="2400">
                <a:latin typeface="Book Antiqua" panose="02040602050305030304" pitchFamily="18" charset="0"/>
                <a:sym typeface="Symbol" panose="05050102010706020507" pitchFamily="18" charset="2"/>
              </a:rPr>
              <a:t>	O</a:t>
            </a:r>
            <a:r>
              <a:rPr lang="en-US" altLang="en-US" sz="2400" baseline="-25000">
                <a:latin typeface="Book Antiqua" panose="02040602050305030304" pitchFamily="18" charset="0"/>
                <a:sym typeface="Symbol" panose="05050102010706020507" pitchFamily="18" charset="2"/>
              </a:rPr>
              <a:t>2</a:t>
            </a:r>
            <a:r>
              <a:rPr lang="en-US" altLang="en-US" sz="2400">
                <a:latin typeface="Book Antiqua" panose="02040602050305030304" pitchFamily="18" charset="0"/>
                <a:sym typeface="Symbol" panose="05050102010706020507" pitchFamily="18" charset="2"/>
              </a:rPr>
              <a:t>, N</a:t>
            </a:r>
            <a:r>
              <a:rPr lang="en-US" altLang="en-US" sz="2400" baseline="-25000">
                <a:latin typeface="Book Antiqua" panose="02040602050305030304" pitchFamily="18" charset="0"/>
                <a:sym typeface="Symbol" panose="05050102010706020507" pitchFamily="18" charset="2"/>
              </a:rPr>
              <a:t>2</a:t>
            </a:r>
          </a:p>
          <a:p>
            <a:pPr algn="just">
              <a:lnSpc>
                <a:spcPct val="130000"/>
              </a:lnSpc>
            </a:pPr>
            <a:r>
              <a:rPr lang="en-US" altLang="en-US" sz="2400" b="1">
                <a:solidFill>
                  <a:srgbClr val="99FF33"/>
                </a:solidFill>
                <a:latin typeface="Book Antiqua" panose="02040602050305030304" pitchFamily="18" charset="0"/>
                <a:sym typeface="Symbol" panose="05050102010706020507" pitchFamily="18" charset="2"/>
              </a:rPr>
              <a:t>Small uncharged polar molecules </a:t>
            </a:r>
          </a:p>
          <a:p>
            <a:pPr algn="just">
              <a:lnSpc>
                <a:spcPct val="130000"/>
              </a:lnSpc>
            </a:pPr>
            <a:r>
              <a:rPr lang="en-US" altLang="en-US" sz="2400">
                <a:latin typeface="Book Antiqua" panose="02040602050305030304" pitchFamily="18" charset="0"/>
                <a:sym typeface="Symbol" panose="05050102010706020507" pitchFamily="18" charset="2"/>
              </a:rPr>
              <a:t>	Water, Urea, glycerol, Co</a:t>
            </a:r>
            <a:r>
              <a:rPr lang="en-US" altLang="en-US" sz="2400" baseline="-25000">
                <a:latin typeface="Book Antiqua" panose="02040602050305030304" pitchFamily="18" charset="0"/>
                <a:sym typeface="Symbol" panose="05050102010706020507" pitchFamily="18" charset="2"/>
              </a:rPr>
              <a:t>2</a:t>
            </a:r>
          </a:p>
          <a:p>
            <a:pPr algn="just">
              <a:lnSpc>
                <a:spcPct val="130000"/>
              </a:lnSpc>
            </a:pPr>
            <a:r>
              <a:rPr lang="en-US" altLang="en-US" sz="2400" b="1">
                <a:solidFill>
                  <a:srgbClr val="99FF33"/>
                </a:solidFill>
                <a:latin typeface="Book Antiqua" panose="02040602050305030304" pitchFamily="18" charset="0"/>
                <a:sym typeface="Symbol" panose="05050102010706020507" pitchFamily="18" charset="2"/>
              </a:rPr>
              <a:t>Large uncharged polar molecules </a:t>
            </a:r>
          </a:p>
          <a:p>
            <a:pPr algn="just">
              <a:lnSpc>
                <a:spcPct val="130000"/>
              </a:lnSpc>
            </a:pPr>
            <a:r>
              <a:rPr lang="en-US" altLang="en-US" sz="2400">
                <a:latin typeface="Book Antiqua" panose="02040602050305030304" pitchFamily="18" charset="0"/>
                <a:sym typeface="Symbol" panose="05050102010706020507" pitchFamily="18" charset="2"/>
              </a:rPr>
              <a:t>	Glucose, Sucrose </a:t>
            </a:r>
          </a:p>
          <a:p>
            <a:pPr algn="just">
              <a:lnSpc>
                <a:spcPct val="130000"/>
              </a:lnSpc>
            </a:pPr>
            <a:r>
              <a:rPr lang="en-US" altLang="en-US" sz="2400" b="1">
                <a:solidFill>
                  <a:srgbClr val="99FF33"/>
                </a:solidFill>
                <a:latin typeface="Book Antiqua" panose="02040602050305030304" pitchFamily="18" charset="0"/>
                <a:sym typeface="Symbol" panose="05050102010706020507" pitchFamily="18" charset="2"/>
              </a:rPr>
              <a:t>Ions </a:t>
            </a:r>
          </a:p>
          <a:p>
            <a:pPr algn="just">
              <a:lnSpc>
                <a:spcPct val="130000"/>
              </a:lnSpc>
            </a:pPr>
            <a:r>
              <a:rPr lang="en-US" altLang="en-US" sz="2400">
                <a:latin typeface="Book Antiqua" panose="02040602050305030304" pitchFamily="18" charset="0"/>
                <a:sym typeface="Symbol" panose="05050102010706020507" pitchFamily="18" charset="2"/>
              </a:rPr>
              <a:t>H</a:t>
            </a:r>
            <a:r>
              <a:rPr lang="en-US" altLang="en-US" sz="2400" baseline="30000">
                <a:latin typeface="Book Antiqua" panose="02040602050305030304" pitchFamily="18" charset="0"/>
                <a:sym typeface="Symbol" panose="05050102010706020507" pitchFamily="18" charset="2"/>
              </a:rPr>
              <a:t>+</a:t>
            </a:r>
            <a:r>
              <a:rPr lang="en-US" altLang="en-US" sz="2400">
                <a:latin typeface="Book Antiqua" panose="02040602050305030304" pitchFamily="18" charset="0"/>
                <a:sym typeface="Symbol" panose="05050102010706020507" pitchFamily="18" charset="2"/>
              </a:rPr>
              <a:t>, Na</a:t>
            </a:r>
            <a:r>
              <a:rPr lang="en-US" altLang="en-US" sz="2400" baseline="30000">
                <a:latin typeface="Book Antiqua" panose="02040602050305030304" pitchFamily="18" charset="0"/>
                <a:sym typeface="Symbol" panose="05050102010706020507" pitchFamily="18" charset="2"/>
              </a:rPr>
              <a:t>+</a:t>
            </a:r>
            <a:r>
              <a:rPr lang="en-US" altLang="en-US" sz="2400">
                <a:latin typeface="Book Antiqua" panose="02040602050305030304" pitchFamily="18" charset="0"/>
                <a:sym typeface="Symbol" panose="05050102010706020507" pitchFamily="18" charset="2"/>
              </a:rPr>
              <a:t>, K</a:t>
            </a:r>
            <a:r>
              <a:rPr lang="en-US" altLang="en-US" sz="2400" baseline="30000">
                <a:latin typeface="Book Antiqua" panose="02040602050305030304" pitchFamily="18" charset="0"/>
                <a:sym typeface="Symbol" panose="05050102010706020507" pitchFamily="18" charset="2"/>
              </a:rPr>
              <a:t>+</a:t>
            </a:r>
            <a:r>
              <a:rPr lang="en-US" altLang="en-US" sz="2400">
                <a:latin typeface="Book Antiqua" panose="02040602050305030304" pitchFamily="18" charset="0"/>
                <a:sym typeface="Symbol" panose="05050102010706020507" pitchFamily="18" charset="2"/>
              </a:rPr>
              <a:t>, Ca</a:t>
            </a:r>
            <a:r>
              <a:rPr lang="en-US" altLang="en-US" sz="2400" baseline="30000">
                <a:latin typeface="Book Antiqua" panose="02040602050305030304" pitchFamily="18" charset="0"/>
                <a:sym typeface="Symbol" panose="05050102010706020507" pitchFamily="18" charset="2"/>
              </a:rPr>
              <a:t>++</a:t>
            </a:r>
            <a:r>
              <a:rPr lang="en-US" altLang="en-US" sz="2400">
                <a:latin typeface="Book Antiqua" panose="02040602050305030304" pitchFamily="18" charset="0"/>
                <a:sym typeface="Symbol" panose="05050102010706020507" pitchFamily="18" charset="2"/>
              </a:rPr>
              <a:t>, Cl</a:t>
            </a:r>
            <a:r>
              <a:rPr lang="en-US" altLang="en-US" sz="2400" baseline="30000">
                <a:latin typeface="Book Antiqua" panose="02040602050305030304" pitchFamily="18" charset="0"/>
                <a:sym typeface="Symbol" panose="05050102010706020507" pitchFamily="18" charset="2"/>
              </a:rPr>
              <a:t>-</a:t>
            </a:r>
          </a:p>
          <a:p>
            <a:pPr algn="just">
              <a:lnSpc>
                <a:spcPct val="130000"/>
              </a:lnSpc>
            </a:pPr>
            <a:endParaRPr lang="en-US" altLang="en-US" sz="1400" b="1">
              <a:latin typeface="Book Antiqua" panose="02040602050305030304" pitchFamily="18" charset="0"/>
              <a:sym typeface="Symbol" panose="05050102010706020507" pitchFamily="18" charset="2"/>
            </a:endParaRPr>
          </a:p>
        </p:txBody>
      </p:sp>
      <p:pic>
        <p:nvPicPr>
          <p:cNvPr id="25603" name="Picture 3" descr="diffusion">
            <a:extLst>
              <a:ext uri="{FF2B5EF4-FFF2-40B4-BE49-F238E27FC236}">
                <a16:creationId xmlns:a16="http://schemas.microsoft.com/office/drawing/2014/main" id="{FFECA931-F8D5-430E-A154-FC090893B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62200"/>
            <a:ext cx="32766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EEB60FAE-4E30-435F-B15E-D354D8A77E92}"/>
              </a:ext>
            </a:extLst>
          </p:cNvPr>
          <p:cNvSpPr txBox="1">
            <a:spLocks noChangeArrowheads="1"/>
          </p:cNvSpPr>
          <p:nvPr/>
        </p:nvSpPr>
        <p:spPr bwMode="auto">
          <a:xfrm>
            <a:off x="412750" y="307975"/>
            <a:ext cx="8383588"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90000"/>
              </a:lnSpc>
            </a:pPr>
            <a:r>
              <a:rPr lang="en-US" altLang="en-US" sz="2400" b="1">
                <a:solidFill>
                  <a:srgbClr val="99FF33"/>
                </a:solidFill>
                <a:latin typeface="Book Antiqua" panose="02040602050305030304" pitchFamily="18" charset="0"/>
                <a:sym typeface="Symbol" panose="05050102010706020507" pitchFamily="18" charset="2"/>
              </a:rPr>
              <a:t>Passive mediated transport / facilitated diffusion</a:t>
            </a:r>
          </a:p>
          <a:p>
            <a:pPr algn="just">
              <a:lnSpc>
                <a:spcPct val="190000"/>
              </a:lnSpc>
            </a:pPr>
            <a:r>
              <a:rPr lang="en-US" altLang="en-US" sz="2400">
                <a:latin typeface="Book Antiqua" panose="02040602050305030304" pitchFamily="18" charset="0"/>
                <a:sym typeface="Symbol" panose="05050102010706020507" pitchFamily="18" charset="2"/>
              </a:rPr>
              <a:t>	The characteristics of this mode of transport is that it is </a:t>
            </a:r>
          </a:p>
          <a:p>
            <a:pPr algn="just">
              <a:lnSpc>
                <a:spcPct val="190000"/>
              </a:lnSpc>
              <a:buFontTx/>
              <a:buAutoNum type="arabicPeriod"/>
            </a:pPr>
            <a:r>
              <a:rPr lang="en-US" altLang="en-US" sz="2400">
                <a:latin typeface="Book Antiqua" panose="02040602050305030304" pitchFamily="18" charset="0"/>
                <a:sym typeface="Symbol" panose="05050102010706020507" pitchFamily="18" charset="2"/>
              </a:rPr>
              <a:t>  Faster than simple diffusion</a:t>
            </a:r>
          </a:p>
          <a:p>
            <a:pPr algn="just">
              <a:lnSpc>
                <a:spcPct val="190000"/>
              </a:lnSpc>
              <a:buFontTx/>
              <a:buAutoNum type="arabicPeriod"/>
            </a:pPr>
            <a:r>
              <a:rPr lang="en-US" altLang="en-US" sz="2400">
                <a:latin typeface="Book Antiqua" panose="02040602050305030304" pitchFamily="18" charset="0"/>
                <a:sym typeface="Symbol" panose="05050102010706020507" pitchFamily="18" charset="2"/>
              </a:rPr>
              <a:t>  Down the concentration gradient </a:t>
            </a:r>
          </a:p>
          <a:p>
            <a:pPr algn="just">
              <a:lnSpc>
                <a:spcPct val="190000"/>
              </a:lnSpc>
              <a:buFontTx/>
              <a:buAutoNum type="arabicPeriod"/>
            </a:pPr>
            <a:r>
              <a:rPr lang="en-US" altLang="en-US" sz="2400">
                <a:latin typeface="Book Antiqua" panose="02040602050305030304" pitchFamily="18" charset="0"/>
                <a:sym typeface="Symbol" panose="05050102010706020507" pitchFamily="18" charset="2"/>
              </a:rPr>
              <a:t>  No energy input is required</a:t>
            </a:r>
          </a:p>
          <a:p>
            <a:pPr algn="just">
              <a:lnSpc>
                <a:spcPct val="190000"/>
              </a:lnSpc>
              <a:buFontTx/>
              <a:buAutoNum type="arabicPeriod"/>
            </a:pPr>
            <a:r>
              <a:rPr lang="en-US" altLang="en-US" sz="2400">
                <a:latin typeface="Book Antiqua" panose="02040602050305030304" pitchFamily="18" charset="0"/>
                <a:sym typeface="Symbol" panose="05050102010706020507" pitchFamily="18" charset="2"/>
              </a:rPr>
              <a:t>  Carrier exhibits specificity for the structure of the transported substance, saturation kinetics and specific inhabitants.</a:t>
            </a:r>
          </a:p>
          <a:p>
            <a:pPr algn="just">
              <a:lnSpc>
                <a:spcPct val="190000"/>
              </a:lnSpc>
            </a:pPr>
            <a:r>
              <a:rPr lang="en-US" altLang="en-US" sz="2400">
                <a:latin typeface="Book Antiqua" panose="02040602050305030304" pitchFamily="18" charset="0"/>
                <a:sym typeface="Symbol" panose="05050102010706020507" pitchFamily="18" charset="2"/>
              </a:rPr>
              <a:t>	Examples :  Glucose transport and chloride bicarbonate transport.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43C39E04-A807-4BCA-845B-A6BEAA5580A5}"/>
              </a:ext>
            </a:extLst>
          </p:cNvPr>
          <p:cNvSpPr txBox="1">
            <a:spLocks noChangeArrowheads="1"/>
          </p:cNvSpPr>
          <p:nvPr/>
        </p:nvSpPr>
        <p:spPr bwMode="auto">
          <a:xfrm>
            <a:off x="412750" y="325438"/>
            <a:ext cx="83835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endParaRPr lang="en-US" altLang="en-US" sz="2400">
              <a:latin typeface="Book Antiqua" panose="02040602050305030304" pitchFamily="18" charset="0"/>
              <a:sym typeface="Symbol" panose="05050102010706020507" pitchFamily="18" charset="2"/>
            </a:endParaRPr>
          </a:p>
        </p:txBody>
      </p:sp>
      <p:sp>
        <p:nvSpPr>
          <p:cNvPr id="27651" name="Text Box 3">
            <a:extLst>
              <a:ext uri="{FF2B5EF4-FFF2-40B4-BE49-F238E27FC236}">
                <a16:creationId xmlns:a16="http://schemas.microsoft.com/office/drawing/2014/main" id="{73F2E068-A9E3-46E4-AC85-4247CC7FC5EA}"/>
              </a:ext>
            </a:extLst>
          </p:cNvPr>
          <p:cNvSpPr txBox="1">
            <a:spLocks noChangeArrowheads="1"/>
          </p:cNvSpPr>
          <p:nvPr/>
        </p:nvSpPr>
        <p:spPr bwMode="auto">
          <a:xfrm>
            <a:off x="2057400" y="381000"/>
            <a:ext cx="47371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a:solidFill>
                  <a:srgbClr val="99FF33"/>
                </a:solidFill>
                <a:latin typeface="Book Antiqua" panose="02040602050305030304" pitchFamily="18" charset="0"/>
              </a:rPr>
              <a:t>Active mediated transport</a:t>
            </a:r>
            <a:r>
              <a:rPr lang="en-US" altLang="en-US" sz="2400" b="1">
                <a:latin typeface="Book Antiqua" panose="02040602050305030304" pitchFamily="18" charset="0"/>
              </a:rPr>
              <a:t> </a:t>
            </a:r>
          </a:p>
          <a:p>
            <a:pPr algn="just">
              <a:spcBef>
                <a:spcPct val="50000"/>
              </a:spcBef>
            </a:pPr>
            <a:r>
              <a:rPr lang="en-US" altLang="en-US" sz="2400">
                <a:latin typeface="Book Antiqua" panose="02040602050305030304" pitchFamily="18" charset="0"/>
              </a:rPr>
              <a:t>	This process requires energy and this comes from 2 sources.   </a:t>
            </a:r>
          </a:p>
          <a:p>
            <a:pPr algn="just">
              <a:spcBef>
                <a:spcPct val="50000"/>
              </a:spcBef>
            </a:pPr>
            <a:r>
              <a:rPr lang="en-US" altLang="en-US" sz="2400">
                <a:latin typeface="Book Antiqua" panose="02040602050305030304" pitchFamily="18" charset="0"/>
              </a:rPr>
              <a:t>(i) ATP hydrolysis and (ii) energy of Na</a:t>
            </a:r>
            <a:r>
              <a:rPr lang="en-US" altLang="en-US" sz="2400" baseline="30000">
                <a:latin typeface="Book Antiqua" panose="02040602050305030304" pitchFamily="18" charset="0"/>
              </a:rPr>
              <a:t>+</a:t>
            </a:r>
            <a:r>
              <a:rPr lang="en-US" altLang="en-US" sz="2400">
                <a:latin typeface="Book Antiqua" panose="02040602050305030304" pitchFamily="18" charset="0"/>
              </a:rPr>
              <a:t> gradient </a:t>
            </a:r>
          </a:p>
          <a:p>
            <a:pPr algn="just">
              <a:spcBef>
                <a:spcPct val="50000"/>
              </a:spcBef>
            </a:pPr>
            <a:r>
              <a:rPr lang="en-US" altLang="en-US" sz="2400" b="1">
                <a:solidFill>
                  <a:srgbClr val="99FF33"/>
                </a:solidFill>
                <a:latin typeface="Book Antiqua" panose="02040602050305030304" pitchFamily="18" charset="0"/>
              </a:rPr>
              <a:t>Characteristics </a:t>
            </a:r>
          </a:p>
          <a:p>
            <a:pPr algn="just">
              <a:spcBef>
                <a:spcPct val="50000"/>
              </a:spcBef>
              <a:buFontTx/>
              <a:buAutoNum type="romanLcPeriod"/>
            </a:pPr>
            <a:r>
              <a:rPr lang="en-US" altLang="en-US" sz="2400">
                <a:latin typeface="Book Antiqua" panose="02040602050305030304" pitchFamily="18" charset="0"/>
              </a:rPr>
              <a:t>  Can move substances against a concentration gradient </a:t>
            </a:r>
          </a:p>
          <a:p>
            <a:pPr algn="just">
              <a:spcBef>
                <a:spcPct val="50000"/>
              </a:spcBef>
              <a:buFontTx/>
              <a:buAutoNum type="romanLcPeriod"/>
            </a:pPr>
            <a:r>
              <a:rPr lang="en-US" altLang="en-US" sz="2400">
                <a:latin typeface="Book Antiqua" panose="02040602050305030304" pitchFamily="18" charset="0"/>
              </a:rPr>
              <a:t>  Requires energy </a:t>
            </a:r>
          </a:p>
          <a:p>
            <a:pPr algn="just">
              <a:spcBef>
                <a:spcPct val="50000"/>
              </a:spcBef>
              <a:buFontTx/>
              <a:buAutoNum type="romanLcPeriod"/>
            </a:pPr>
            <a:r>
              <a:rPr lang="en-US" altLang="en-US" sz="2400">
                <a:latin typeface="Book Antiqua" panose="02040602050305030304" pitchFamily="18" charset="0"/>
              </a:rPr>
              <a:t>  Unidirectional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5F337050-5246-42DE-BF56-64772EE48C8B}"/>
              </a:ext>
            </a:extLst>
          </p:cNvPr>
          <p:cNvSpPr txBox="1">
            <a:spLocks noChangeArrowheads="1"/>
          </p:cNvSpPr>
          <p:nvPr/>
        </p:nvSpPr>
        <p:spPr bwMode="auto">
          <a:xfrm>
            <a:off x="412750" y="325438"/>
            <a:ext cx="83835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endParaRPr lang="en-US" altLang="en-US" sz="2400">
              <a:latin typeface="Book Antiqua" panose="02040602050305030304" pitchFamily="18" charset="0"/>
              <a:sym typeface="Symbol" panose="05050102010706020507" pitchFamily="18" charset="2"/>
            </a:endParaRPr>
          </a:p>
        </p:txBody>
      </p:sp>
      <p:sp>
        <p:nvSpPr>
          <p:cNvPr id="28675" name="Text Box 3">
            <a:extLst>
              <a:ext uri="{FF2B5EF4-FFF2-40B4-BE49-F238E27FC236}">
                <a16:creationId xmlns:a16="http://schemas.microsoft.com/office/drawing/2014/main" id="{87C993E1-785A-435A-B671-EB3461CA6483}"/>
              </a:ext>
            </a:extLst>
          </p:cNvPr>
          <p:cNvSpPr txBox="1">
            <a:spLocks noChangeArrowheads="1"/>
          </p:cNvSpPr>
          <p:nvPr/>
        </p:nvSpPr>
        <p:spPr bwMode="auto">
          <a:xfrm>
            <a:off x="349250" y="2006600"/>
            <a:ext cx="8447088"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spcBef>
                <a:spcPct val="50000"/>
              </a:spcBef>
            </a:pPr>
            <a:r>
              <a:rPr lang="en-US" altLang="en-US" sz="2400" b="1">
                <a:solidFill>
                  <a:srgbClr val="99FF33"/>
                </a:solidFill>
                <a:latin typeface="Book Antiqua" panose="02040602050305030304" pitchFamily="18" charset="0"/>
              </a:rPr>
              <a:t>Vesicular transport - Endocytosis </a:t>
            </a:r>
          </a:p>
          <a:p>
            <a:pPr algn="just">
              <a:lnSpc>
                <a:spcPct val="90000"/>
              </a:lnSpc>
              <a:spcBef>
                <a:spcPct val="50000"/>
              </a:spcBef>
            </a:pPr>
            <a:r>
              <a:rPr lang="en-US" altLang="en-US" sz="2400">
                <a:latin typeface="Book Antiqua" panose="02040602050305030304" pitchFamily="18" charset="0"/>
              </a:rPr>
              <a:t>	Process by which substances enter the cell without actually passing through the membrane </a:t>
            </a:r>
          </a:p>
          <a:p>
            <a:pPr algn="just">
              <a:lnSpc>
                <a:spcPct val="90000"/>
              </a:lnSpc>
              <a:spcBef>
                <a:spcPct val="50000"/>
              </a:spcBef>
              <a:buFontTx/>
              <a:buChar char="•"/>
            </a:pPr>
            <a:r>
              <a:rPr lang="en-US" altLang="en-US" sz="2400">
                <a:latin typeface="Book Antiqua" panose="02040602050305030304" pitchFamily="18" charset="0"/>
              </a:rPr>
              <a:t>   Pinocytosis </a:t>
            </a:r>
          </a:p>
          <a:p>
            <a:pPr algn="just">
              <a:lnSpc>
                <a:spcPct val="90000"/>
              </a:lnSpc>
              <a:spcBef>
                <a:spcPct val="50000"/>
              </a:spcBef>
              <a:buFontTx/>
              <a:buChar char="•"/>
            </a:pPr>
            <a:r>
              <a:rPr lang="en-US" altLang="en-US" sz="2400">
                <a:latin typeface="Book Antiqua" panose="02040602050305030304" pitchFamily="18" charset="0"/>
              </a:rPr>
              <a:t>   Phagocytosis </a:t>
            </a:r>
          </a:p>
          <a:p>
            <a:pPr algn="just">
              <a:lnSpc>
                <a:spcPct val="90000"/>
              </a:lnSpc>
              <a:spcBef>
                <a:spcPct val="50000"/>
              </a:spcBef>
              <a:buFontTx/>
              <a:buChar char="•"/>
            </a:pPr>
            <a:r>
              <a:rPr lang="en-US" altLang="en-US" sz="2400">
                <a:latin typeface="Book Antiqua" panose="02040602050305030304" pitchFamily="18" charset="0"/>
              </a:rPr>
              <a:t>   Receptor mediated endocytosis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4669D487-A508-4705-823F-6B5828E74AD7}"/>
              </a:ext>
            </a:extLst>
          </p:cNvPr>
          <p:cNvSpPr txBox="1">
            <a:spLocks noChangeArrowheads="1"/>
          </p:cNvSpPr>
          <p:nvPr/>
        </p:nvSpPr>
        <p:spPr bwMode="auto">
          <a:xfrm>
            <a:off x="412750" y="325438"/>
            <a:ext cx="838358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endParaRPr lang="en-US" altLang="en-US" sz="2400">
              <a:latin typeface="Book Antiqua" panose="02040602050305030304" pitchFamily="18" charset="0"/>
              <a:sym typeface="Symbol" panose="05050102010706020507" pitchFamily="18" charset="2"/>
            </a:endParaRPr>
          </a:p>
        </p:txBody>
      </p:sp>
      <p:sp>
        <p:nvSpPr>
          <p:cNvPr id="29699" name="Text Box 3">
            <a:extLst>
              <a:ext uri="{FF2B5EF4-FFF2-40B4-BE49-F238E27FC236}">
                <a16:creationId xmlns:a16="http://schemas.microsoft.com/office/drawing/2014/main" id="{49E5BEA1-6E68-408B-9AE0-ED34358079E2}"/>
              </a:ext>
            </a:extLst>
          </p:cNvPr>
          <p:cNvSpPr txBox="1">
            <a:spLocks noChangeArrowheads="1"/>
          </p:cNvSpPr>
          <p:nvPr/>
        </p:nvSpPr>
        <p:spPr bwMode="auto">
          <a:xfrm>
            <a:off x="0" y="1371600"/>
            <a:ext cx="8991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spcBef>
                <a:spcPct val="50000"/>
              </a:spcBef>
            </a:pPr>
            <a:r>
              <a:rPr lang="en-US" altLang="en-US" sz="2400" b="1">
                <a:solidFill>
                  <a:srgbClr val="99FF33"/>
                </a:solidFill>
                <a:latin typeface="Book Antiqua" panose="02040602050305030304" pitchFamily="18" charset="0"/>
              </a:rPr>
              <a:t>Pinocytosis</a:t>
            </a:r>
            <a:r>
              <a:rPr lang="en-US" altLang="en-US" sz="2400">
                <a:latin typeface="Book Antiqua" panose="02040602050305030304" pitchFamily="18" charset="0"/>
              </a:rPr>
              <a:t>.</a:t>
            </a:r>
          </a:p>
          <a:p>
            <a:pPr algn="just">
              <a:lnSpc>
                <a:spcPct val="90000"/>
              </a:lnSpc>
              <a:spcBef>
                <a:spcPct val="50000"/>
              </a:spcBef>
            </a:pPr>
            <a:r>
              <a:rPr lang="en-US" altLang="en-US" sz="2400">
                <a:latin typeface="Book Antiqua" panose="02040602050305030304" pitchFamily="18" charset="0"/>
              </a:rPr>
              <a:t>It is also called as cell drinking. The macromolecules like bacteriaand antigens enter the cell by this process.  The fate of the materials that enter the cell by pinocytosis is still unclear.  There are indications that some become localized within structures known as multivesicular bodies that contain hydrolytic enzymes and are accordingly considered a type of secondary lysosome.  </a:t>
            </a:r>
          </a:p>
          <a:p>
            <a:pPr algn="just">
              <a:lnSpc>
                <a:spcPct val="90000"/>
              </a:lnSpc>
              <a:spcBef>
                <a:spcPct val="50000"/>
              </a:spcBef>
            </a:pPr>
            <a:r>
              <a:rPr lang="en-US" altLang="en-US" sz="2400">
                <a:latin typeface="Book Antiqua" panose="02040602050305030304" pitchFamily="18" charset="0"/>
              </a:rPr>
              <a:t>	The material engulfed should be less than 5mm and the pinocytotic vesicle is 80nm in diameter.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ell structure 150">
            <a:extLst>
              <a:ext uri="{FF2B5EF4-FFF2-40B4-BE49-F238E27FC236}">
                <a16:creationId xmlns:a16="http://schemas.microsoft.com/office/drawing/2014/main" id="{425AE959-1451-4FCA-9455-766A42EA0537}"/>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l="1920" t="21851" b="18422"/>
          <a:stretch>
            <a:fillRect/>
          </a:stretch>
        </p:blipFill>
        <p:spPr>
          <a:xfrm>
            <a:off x="774700" y="2424113"/>
            <a:ext cx="7772400" cy="3071812"/>
          </a:xfrm>
        </p:spPr>
      </p:pic>
      <p:sp>
        <p:nvSpPr>
          <p:cNvPr id="30723" name="Text Box 6">
            <a:extLst>
              <a:ext uri="{FF2B5EF4-FFF2-40B4-BE49-F238E27FC236}">
                <a16:creationId xmlns:a16="http://schemas.microsoft.com/office/drawing/2014/main" id="{817E92CB-EA4C-4F02-BE3E-3D79CAD1669E}"/>
              </a:ext>
            </a:extLst>
          </p:cNvPr>
          <p:cNvSpPr txBox="1">
            <a:spLocks noChangeArrowheads="1"/>
          </p:cNvSpPr>
          <p:nvPr/>
        </p:nvSpPr>
        <p:spPr bwMode="auto">
          <a:xfrm>
            <a:off x="2819400" y="13716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Pinocytosis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7EA2C1C-A994-4AC6-851D-9AA75C7E7E78}"/>
              </a:ext>
            </a:extLst>
          </p:cNvPr>
          <p:cNvSpPr txBox="1">
            <a:spLocks noChangeArrowheads="1"/>
          </p:cNvSpPr>
          <p:nvPr/>
        </p:nvSpPr>
        <p:spPr bwMode="auto">
          <a:xfrm>
            <a:off x="412750" y="311150"/>
            <a:ext cx="40957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spcBef>
                <a:spcPct val="50000"/>
              </a:spcBef>
            </a:pPr>
            <a:r>
              <a:rPr lang="en-US" altLang="en-US" sz="2400" b="1">
                <a:solidFill>
                  <a:srgbClr val="99FF33"/>
                </a:solidFill>
                <a:latin typeface="Book Antiqua" panose="02040602050305030304" pitchFamily="18" charset="0"/>
              </a:rPr>
              <a:t>Phagocytosis</a:t>
            </a:r>
          </a:p>
          <a:p>
            <a:pPr algn="just">
              <a:lnSpc>
                <a:spcPct val="170000"/>
              </a:lnSpc>
              <a:spcBef>
                <a:spcPct val="50000"/>
              </a:spcBef>
            </a:pPr>
            <a:r>
              <a:rPr lang="en-US" altLang="en-US" sz="2400">
                <a:latin typeface="Book Antiqua" panose="02040602050305030304" pitchFamily="18" charset="0"/>
              </a:rPr>
              <a:t>	In phagocytosis the cell takes up particles or macromolecular aggregates from its surrounding.  </a:t>
            </a:r>
          </a:p>
          <a:p>
            <a:pPr algn="just">
              <a:lnSpc>
                <a:spcPct val="170000"/>
              </a:lnSpc>
              <a:spcBef>
                <a:spcPct val="50000"/>
              </a:spcBef>
            </a:pPr>
            <a:r>
              <a:rPr lang="en-US" altLang="en-US" sz="2400">
                <a:latin typeface="Book Antiqua" panose="02040602050305030304" pitchFamily="18" charset="0"/>
              </a:rPr>
              <a:t>	Phagocytic vesicle </a:t>
            </a:r>
            <a:r>
              <a:rPr lang="en-US" altLang="en-US" sz="2400">
                <a:latin typeface="Book Antiqua" panose="02040602050305030304" pitchFamily="18" charset="0"/>
                <a:sym typeface="Wingdings" panose="05000000000000000000" pitchFamily="2" charset="2"/>
              </a:rPr>
              <a:t> phagosomes  secondary lysosome  residual body</a:t>
            </a:r>
          </a:p>
        </p:txBody>
      </p:sp>
      <p:pic>
        <p:nvPicPr>
          <p:cNvPr id="31747" name="Picture 3" descr="Endocytosis and exocytosis">
            <a:extLst>
              <a:ext uri="{FF2B5EF4-FFF2-40B4-BE49-F238E27FC236}">
                <a16:creationId xmlns:a16="http://schemas.microsoft.com/office/drawing/2014/main" id="{743BD0C2-6367-4B39-9B5D-998D0D36B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404813"/>
            <a:ext cx="4316413"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F7F965-BEB4-4DB3-B613-F55AFD55F254}"/>
              </a:ext>
            </a:extLst>
          </p:cNvPr>
          <p:cNvSpPr>
            <a:spLocks noGrp="1" noChangeArrowheads="1"/>
          </p:cNvSpPr>
          <p:nvPr>
            <p:ph type="title"/>
          </p:nvPr>
        </p:nvSpPr>
        <p:spPr/>
        <p:txBody>
          <a:bodyPr/>
          <a:lstStyle/>
          <a:p>
            <a:pPr eaLnBrk="1" hangingPunct="1">
              <a:defRPr/>
            </a:pPr>
            <a:endParaRPr lang="en-US"/>
          </a:p>
        </p:txBody>
      </p:sp>
      <p:sp>
        <p:nvSpPr>
          <p:cNvPr id="125955" name="Rectangle 3">
            <a:extLst>
              <a:ext uri="{FF2B5EF4-FFF2-40B4-BE49-F238E27FC236}">
                <a16:creationId xmlns:a16="http://schemas.microsoft.com/office/drawing/2014/main" id="{C2CFCCEE-3FDC-4436-8841-7691703DD683}"/>
              </a:ext>
            </a:extLst>
          </p:cNvPr>
          <p:cNvSpPr>
            <a:spLocks noGrp="1" noChangeArrowheads="1"/>
          </p:cNvSpPr>
          <p:nvPr>
            <p:ph type="body" idx="1"/>
          </p:nvPr>
        </p:nvSpPr>
        <p:spPr/>
        <p:txBody>
          <a:bodyPr/>
          <a:lstStyle/>
          <a:p>
            <a:pPr eaLnBrk="1" hangingPunct="1">
              <a:defRPr/>
            </a:pPr>
            <a:endParaRPr lang="en-US"/>
          </a:p>
        </p:txBody>
      </p:sp>
      <p:grpSp>
        <p:nvGrpSpPr>
          <p:cNvPr id="32772" name="Group 10">
            <a:extLst>
              <a:ext uri="{FF2B5EF4-FFF2-40B4-BE49-F238E27FC236}">
                <a16:creationId xmlns:a16="http://schemas.microsoft.com/office/drawing/2014/main" id="{1746BDA7-0433-4231-96EB-3A07DD7B7FC1}"/>
              </a:ext>
            </a:extLst>
          </p:cNvPr>
          <p:cNvGrpSpPr>
            <a:grpSpLocks/>
          </p:cNvGrpSpPr>
          <p:nvPr/>
        </p:nvGrpSpPr>
        <p:grpSpPr bwMode="auto">
          <a:xfrm>
            <a:off x="93663" y="682625"/>
            <a:ext cx="8958262" cy="4251325"/>
            <a:chOff x="59" y="430"/>
            <a:chExt cx="5643" cy="2678"/>
          </a:xfrm>
        </p:grpSpPr>
        <p:pic>
          <p:nvPicPr>
            <p:cNvPr id="32773" name="Picture 5" descr="npo000032">
              <a:extLst>
                <a:ext uri="{FF2B5EF4-FFF2-40B4-BE49-F238E27FC236}">
                  <a16:creationId xmlns:a16="http://schemas.microsoft.com/office/drawing/2014/main" id="{F1DF34B8-EFE8-4CA3-A19A-CE6903669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432"/>
              <a:ext cx="2672"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4" name="Picture 6" descr="npo000034">
              <a:extLst>
                <a:ext uri="{FF2B5EF4-FFF2-40B4-BE49-F238E27FC236}">
                  <a16:creationId xmlns:a16="http://schemas.microsoft.com/office/drawing/2014/main" id="{5933D916-D6A1-484A-B1F1-89F1A172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 y="430"/>
              <a:ext cx="2887" cy="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416ACF1-AF74-4958-BC37-D805B73D6CDA}"/>
              </a:ext>
            </a:extLst>
          </p:cNvPr>
          <p:cNvSpPr>
            <a:spLocks noGrp="1" noChangeArrowheads="1"/>
          </p:cNvSpPr>
          <p:nvPr>
            <p:ph type="title"/>
          </p:nvPr>
        </p:nvSpPr>
        <p:spPr>
          <a:xfrm>
            <a:off x="457200" y="0"/>
            <a:ext cx="8229600" cy="1139825"/>
          </a:xfrm>
        </p:spPr>
        <p:txBody>
          <a:bodyPr/>
          <a:lstStyle/>
          <a:p>
            <a:pPr eaLnBrk="1" hangingPunct="1">
              <a:defRPr/>
            </a:pPr>
            <a:r>
              <a:rPr lang="en-US">
                <a:solidFill>
                  <a:srgbClr val="FF9900"/>
                </a:solidFill>
              </a:rPr>
              <a:t>References</a:t>
            </a:r>
          </a:p>
        </p:txBody>
      </p:sp>
      <p:sp>
        <p:nvSpPr>
          <p:cNvPr id="62467" name="Rectangle 3">
            <a:extLst>
              <a:ext uri="{FF2B5EF4-FFF2-40B4-BE49-F238E27FC236}">
                <a16:creationId xmlns:a16="http://schemas.microsoft.com/office/drawing/2014/main" id="{0F5D3E13-D485-4E66-A703-F348E83B0CCC}"/>
              </a:ext>
            </a:extLst>
          </p:cNvPr>
          <p:cNvSpPr>
            <a:spLocks noGrp="1" noChangeArrowheads="1"/>
          </p:cNvSpPr>
          <p:nvPr>
            <p:ph type="body" idx="1"/>
          </p:nvPr>
        </p:nvSpPr>
        <p:spPr>
          <a:xfrm>
            <a:off x="0" y="1295400"/>
            <a:ext cx="9144000" cy="5562600"/>
          </a:xfrm>
        </p:spPr>
        <p:txBody>
          <a:bodyPr/>
          <a:lstStyle/>
          <a:p>
            <a:pPr eaLnBrk="1" hangingPunct="1">
              <a:buFont typeface="Wingdings" panose="05000000000000000000" pitchFamily="2" charset="2"/>
              <a:buChar char="Ø"/>
              <a:defRPr/>
            </a:pPr>
            <a:r>
              <a:rPr lang="en-US" sz="2400"/>
              <a:t>TEXT BOOK OF HUMAN HISTOLOGY-INDERBIR SINGH 5</a:t>
            </a:r>
            <a:r>
              <a:rPr lang="en-US" sz="2400" baseline="30000"/>
              <a:t>TH</a:t>
            </a:r>
            <a:r>
              <a:rPr lang="en-US" sz="2400"/>
              <a:t> EDITION </a:t>
            </a:r>
          </a:p>
          <a:p>
            <a:pPr eaLnBrk="1" hangingPunct="1">
              <a:buFont typeface="Wingdings" panose="05000000000000000000" pitchFamily="2" charset="2"/>
              <a:buChar char="Ø"/>
              <a:defRPr/>
            </a:pPr>
            <a:r>
              <a:rPr lang="en-US" sz="2400"/>
              <a:t>TEXT BOOK OF HISTOLOGY-HAMS-5</a:t>
            </a:r>
            <a:r>
              <a:rPr lang="en-US" sz="2400" baseline="30000"/>
              <a:t>TH</a:t>
            </a:r>
            <a:r>
              <a:rPr lang="en-US" sz="2400"/>
              <a:t> EDITION</a:t>
            </a:r>
          </a:p>
          <a:p>
            <a:pPr eaLnBrk="1" hangingPunct="1">
              <a:buFont typeface="Wingdings" panose="05000000000000000000" pitchFamily="2" charset="2"/>
              <a:buChar char="Ø"/>
              <a:defRPr/>
            </a:pPr>
            <a:r>
              <a:rPr lang="en-US" sz="2400"/>
              <a:t>TEXT BOOK OF MEDICAL PHYSIOLOGY-GUYTON HALL 11</a:t>
            </a:r>
            <a:r>
              <a:rPr lang="en-US" sz="2400" baseline="30000"/>
              <a:t>TH</a:t>
            </a:r>
            <a:r>
              <a:rPr lang="en-US" sz="2400"/>
              <a:t> EDITION</a:t>
            </a:r>
          </a:p>
          <a:p>
            <a:pPr eaLnBrk="1" hangingPunct="1">
              <a:buFont typeface="Wingdings" panose="05000000000000000000" pitchFamily="2" charset="2"/>
              <a:buChar char="Ø"/>
              <a:defRPr/>
            </a:pPr>
            <a:r>
              <a:rPr lang="en-US" sz="2400"/>
              <a:t>CONCISE MEDICAL PHYSIOLOGY-CHOUDHARI 5</a:t>
            </a:r>
            <a:r>
              <a:rPr lang="en-US" sz="2400" baseline="30000"/>
              <a:t>TH</a:t>
            </a:r>
            <a:r>
              <a:rPr lang="en-US" sz="2400"/>
              <a:t> EDITION</a:t>
            </a:r>
          </a:p>
          <a:p>
            <a:pPr eaLnBrk="1" hangingPunct="1">
              <a:buFont typeface="Wingdings" panose="05000000000000000000" pitchFamily="2" charset="2"/>
              <a:buChar char="Ø"/>
              <a:defRPr/>
            </a:pPr>
            <a:r>
              <a:rPr lang="en-US" sz="2400"/>
              <a:t>GRAYS HUMAN ANATOMY</a:t>
            </a:r>
          </a:p>
          <a:p>
            <a:pPr eaLnBrk="1" hangingPunct="1">
              <a:buFont typeface="Wingdings" panose="05000000000000000000" pitchFamily="2" charset="2"/>
              <a:buChar char="Ø"/>
              <a:defRPr/>
            </a:pPr>
            <a:r>
              <a:rPr lang="en-US" sz="2400"/>
              <a:t>ROBINS BASIC PATHOLOGY-ROBINS 7</a:t>
            </a:r>
            <a:r>
              <a:rPr lang="en-US" sz="2400" baseline="30000"/>
              <a:t>TH</a:t>
            </a:r>
            <a:r>
              <a:rPr lang="en-US" sz="2400"/>
              <a:t> EDITION</a:t>
            </a:r>
          </a:p>
          <a:p>
            <a:pPr eaLnBrk="1" hangingPunct="1">
              <a:buFont typeface="Wingdings" panose="05000000000000000000" pitchFamily="2" charset="2"/>
              <a:buChar char="Ø"/>
              <a:defRPr/>
            </a:pPr>
            <a:r>
              <a:rPr lang="en-US" sz="2400"/>
              <a:t>GOOGLE SEARCH</a:t>
            </a:r>
          </a:p>
          <a:p>
            <a:pPr eaLnBrk="1" hangingPunct="1">
              <a:buFont typeface="Wingdings" panose="05000000000000000000" pitchFamily="2" charset="2"/>
              <a:buChar char="Ø"/>
              <a:defRPr/>
            </a:pPr>
            <a:endParaRPr lang="en-US" sz="2400"/>
          </a:p>
          <a:p>
            <a:pPr eaLnBrk="1" hangingPunct="1">
              <a:buFont typeface="Wingdings" panose="05000000000000000000" pitchFamily="2" charset="2"/>
              <a:buNone/>
              <a:defRPr/>
            </a:pPr>
            <a:endParaRPr lang="en-US" sz="2400"/>
          </a:p>
          <a:p>
            <a:pPr eaLnBrk="1" hangingPunct="1">
              <a:buFont typeface="Wingdings" panose="05000000000000000000" pitchFamily="2" charset="2"/>
              <a:buChar char="Ø"/>
              <a:defRPr/>
            </a:pPr>
            <a:endParaRPr lang="en-US"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084AB00-72A3-42E7-A8EF-426BCA0EEE02}"/>
              </a:ext>
            </a:extLst>
          </p:cNvPr>
          <p:cNvSpPr>
            <a:spLocks noChangeArrowheads="1"/>
          </p:cNvSpPr>
          <p:nvPr/>
        </p:nvSpPr>
        <p:spPr bwMode="auto">
          <a:xfrm>
            <a:off x="228600" y="1905000"/>
            <a:ext cx="5056188"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pPr>
            <a:r>
              <a:rPr lang="en-US" altLang="en-US" sz="2400" b="1">
                <a:solidFill>
                  <a:srgbClr val="99FF33"/>
                </a:solidFill>
                <a:latin typeface="Book Antiqua" panose="02040602050305030304" pitchFamily="18" charset="0"/>
              </a:rPr>
              <a:t>Receptor mediated endocytosis </a:t>
            </a:r>
          </a:p>
          <a:p>
            <a:pPr algn="just">
              <a:lnSpc>
                <a:spcPct val="90000"/>
              </a:lnSpc>
            </a:pPr>
            <a:r>
              <a:rPr lang="en-US" altLang="en-US" sz="2400">
                <a:latin typeface="Book Antiqua" panose="02040602050305030304" pitchFamily="18" charset="0"/>
              </a:rPr>
              <a:t>	This process is highly selective.  Cell surface receptors pick up certain macromolecular substance whenever they become available in the cell’s micro environment.  Substances that bind selectively and cell surface receptors are termed ligands.  These ligands then become internalized.</a:t>
            </a:r>
          </a:p>
          <a:p>
            <a:pPr algn="just">
              <a:lnSpc>
                <a:spcPct val="90000"/>
              </a:lnSpc>
            </a:pPr>
            <a:r>
              <a:rPr lang="en-US" altLang="en-US" sz="2400">
                <a:latin typeface="Book Antiqua" panose="02040602050305030304" pitchFamily="18" charset="0"/>
              </a:rPr>
              <a:t>	</a:t>
            </a:r>
            <a:endParaRPr lang="en-US" altLang="en-US" sz="2400">
              <a:latin typeface="Book Antiqua" panose="02040602050305030304" pitchFamily="18" charset="0"/>
              <a:sym typeface="Wingdings" panose="05000000000000000000" pitchFamily="2" charset="2"/>
            </a:endParaRPr>
          </a:p>
        </p:txBody>
      </p:sp>
      <p:pic>
        <p:nvPicPr>
          <p:cNvPr id="33795" name="Picture 3" descr="endocytosissmall">
            <a:extLst>
              <a:ext uri="{FF2B5EF4-FFF2-40B4-BE49-F238E27FC236}">
                <a16:creationId xmlns:a16="http://schemas.microsoft.com/office/drawing/2014/main" id="{1A81D7D5-D647-4D11-BA4F-0E449E50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36385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CD3DE48-A452-4CB6-9257-69949892874D}"/>
              </a:ext>
            </a:extLst>
          </p:cNvPr>
          <p:cNvSpPr>
            <a:spLocks noChangeArrowheads="1"/>
          </p:cNvSpPr>
          <p:nvPr/>
        </p:nvSpPr>
        <p:spPr bwMode="auto">
          <a:xfrm>
            <a:off x="220663" y="457200"/>
            <a:ext cx="5056187"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90000"/>
              </a:lnSpc>
            </a:pPr>
            <a:r>
              <a:rPr lang="en-US" altLang="en-US" sz="2400" b="1">
                <a:solidFill>
                  <a:srgbClr val="99FF33"/>
                </a:solidFill>
                <a:latin typeface="Book Antiqua" panose="02040602050305030304" pitchFamily="18" charset="0"/>
              </a:rPr>
              <a:t>Receptor mediated endocytosis </a:t>
            </a:r>
          </a:p>
          <a:p>
            <a:pPr algn="just">
              <a:lnSpc>
                <a:spcPct val="90000"/>
              </a:lnSpc>
            </a:pPr>
            <a:r>
              <a:rPr lang="en-US" altLang="en-US" sz="2400">
                <a:latin typeface="Book Antiqua" panose="02040602050305030304" pitchFamily="18" charset="0"/>
              </a:rPr>
              <a:t>	Almost all receptor mediated endocytosis occur at sites on the cell surface known as coated pits </a:t>
            </a:r>
            <a:r>
              <a:rPr lang="en-US" altLang="en-US" sz="2400">
                <a:latin typeface="Book Antiqua" panose="02040602050305030304" pitchFamily="18" charset="0"/>
                <a:sym typeface="Wingdings" panose="05000000000000000000" pitchFamily="2" charset="2"/>
              </a:rPr>
              <a:t> shallow surface indentations where a fibrous protein called clathrin is intimately associated with the cytosol facing aspect of the cell membrane  coated vesicle  clathrin becomes detached before this vesicle fuses with a lysosome or any other membranous organells.</a:t>
            </a:r>
          </a:p>
        </p:txBody>
      </p:sp>
      <p:pic>
        <p:nvPicPr>
          <p:cNvPr id="34819" name="Picture 3" descr="endocytosissmall">
            <a:extLst>
              <a:ext uri="{FF2B5EF4-FFF2-40B4-BE49-F238E27FC236}">
                <a16:creationId xmlns:a16="http://schemas.microsoft.com/office/drawing/2014/main" id="{E67C5295-BBCC-4602-B02B-53B8508E5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75" y="2732088"/>
            <a:ext cx="363855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584FA13A-CECF-45A7-BA49-3814D7E67889}"/>
              </a:ext>
            </a:extLst>
          </p:cNvPr>
          <p:cNvSpPr>
            <a:spLocks noGrp="1" noChangeArrowheads="1"/>
          </p:cNvSpPr>
          <p:nvPr>
            <p:ph type="title"/>
          </p:nvPr>
        </p:nvSpPr>
        <p:spPr/>
        <p:txBody>
          <a:bodyPr/>
          <a:lstStyle/>
          <a:p>
            <a:pPr eaLnBrk="1" hangingPunct="1"/>
            <a:r>
              <a:rPr lang="en-US" altLang="en-US" sz="4000" b="1">
                <a:solidFill>
                  <a:srgbClr val="99FF33"/>
                </a:solidFill>
                <a:effectLst/>
              </a:rPr>
              <a:t>Receptor mediated endocytosis</a:t>
            </a:r>
          </a:p>
        </p:txBody>
      </p:sp>
      <p:pic>
        <p:nvPicPr>
          <p:cNvPr id="35843" name="Picture 8" descr="cell structure 152">
            <a:extLst>
              <a:ext uri="{FF2B5EF4-FFF2-40B4-BE49-F238E27FC236}">
                <a16:creationId xmlns:a16="http://schemas.microsoft.com/office/drawing/2014/main" id="{15FC7A7A-A0A2-44E9-AC91-546B8EEBA24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l="10001" t="12079" r="9999" b="8025"/>
          <a:stretch>
            <a:fillRect/>
          </a:stretch>
        </p:blipFill>
        <p:spPr>
          <a:xfrm>
            <a:off x="1066800" y="1524000"/>
            <a:ext cx="7086600" cy="4876800"/>
          </a:xfrm>
          <a:ln>
            <a:solidFill>
              <a:srgbClr val="FF0066"/>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D411C09-82D3-47FB-835F-18877A6480FB}"/>
              </a:ext>
            </a:extLst>
          </p:cNvPr>
          <p:cNvSpPr>
            <a:spLocks noChangeArrowheads="1"/>
          </p:cNvSpPr>
          <p:nvPr/>
        </p:nvSpPr>
        <p:spPr bwMode="auto">
          <a:xfrm>
            <a:off x="285750" y="1973263"/>
            <a:ext cx="8510588"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pPr>
            <a:r>
              <a:rPr lang="en-US" altLang="en-US" sz="2400" b="1">
                <a:solidFill>
                  <a:srgbClr val="99FF33"/>
                </a:solidFill>
                <a:latin typeface="Book Antiqua" panose="02040602050305030304" pitchFamily="18" charset="0"/>
              </a:rPr>
              <a:t>Osmosis</a:t>
            </a:r>
          </a:p>
          <a:p>
            <a:pPr algn="just">
              <a:lnSpc>
                <a:spcPct val="110000"/>
              </a:lnSpc>
            </a:pPr>
            <a:r>
              <a:rPr lang="en-US" altLang="en-US" sz="2400">
                <a:latin typeface="Book Antiqua" panose="02040602050305030304" pitchFamily="18" charset="0"/>
              </a:rPr>
              <a:t>	Diffusion of water across a semi permeable membrane.</a:t>
            </a:r>
          </a:p>
          <a:p>
            <a:pPr algn="just">
              <a:lnSpc>
                <a:spcPct val="110000"/>
              </a:lnSpc>
            </a:pPr>
            <a:r>
              <a:rPr lang="en-US" altLang="en-US" sz="2400">
                <a:latin typeface="Book Antiqua" panose="02040602050305030304" pitchFamily="18" charset="0"/>
              </a:rPr>
              <a:t>	It occurs when a solute cannot pass through the membrane but the solvent can. Osmotic pressure is the force of osmosis.  Tonicity is the relative concentration of solute on either side of the membrane.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6098E2-643A-45ED-93FA-D3B137E79C27}"/>
              </a:ext>
            </a:extLst>
          </p:cNvPr>
          <p:cNvSpPr>
            <a:spLocks noChangeArrowheads="1"/>
          </p:cNvSpPr>
          <p:nvPr/>
        </p:nvSpPr>
        <p:spPr bwMode="auto">
          <a:xfrm>
            <a:off x="285750" y="1447800"/>
            <a:ext cx="851058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pPr>
            <a:r>
              <a:rPr lang="en-US" altLang="en-US" sz="2400" b="1">
                <a:solidFill>
                  <a:srgbClr val="99FF33"/>
                </a:solidFill>
                <a:latin typeface="Book Antiqua" panose="02040602050305030304" pitchFamily="18" charset="0"/>
              </a:rPr>
              <a:t>Isotonic </a:t>
            </a:r>
          </a:p>
          <a:p>
            <a:pPr algn="just">
              <a:lnSpc>
                <a:spcPct val="110000"/>
              </a:lnSpc>
            </a:pPr>
            <a:r>
              <a:rPr lang="en-US" altLang="en-US" sz="2400">
                <a:latin typeface="Book Antiqua" panose="02040602050305030304" pitchFamily="18" charset="0"/>
              </a:rPr>
              <a:t>	The concentration of solutes on both sides are equal.</a:t>
            </a:r>
          </a:p>
          <a:p>
            <a:pPr algn="just">
              <a:lnSpc>
                <a:spcPct val="110000"/>
              </a:lnSpc>
            </a:pPr>
            <a:r>
              <a:rPr lang="en-US" altLang="en-US" sz="2400" b="1">
                <a:solidFill>
                  <a:srgbClr val="99FF33"/>
                </a:solidFill>
                <a:latin typeface="Book Antiqua" panose="02040602050305030304" pitchFamily="18" charset="0"/>
              </a:rPr>
              <a:t>Hypotonic </a:t>
            </a:r>
          </a:p>
          <a:p>
            <a:pPr algn="just">
              <a:lnSpc>
                <a:spcPct val="110000"/>
              </a:lnSpc>
            </a:pPr>
            <a:r>
              <a:rPr lang="en-US" altLang="en-US" sz="2400">
                <a:latin typeface="Book Antiqua" panose="02040602050305030304" pitchFamily="18" charset="0"/>
              </a:rPr>
              <a:t>	The concentration of solutes is less in hypotonic solutions.   Animal cells can lyse after gaining water due to osmotic pressure.</a:t>
            </a:r>
          </a:p>
          <a:p>
            <a:pPr algn="just">
              <a:lnSpc>
                <a:spcPct val="110000"/>
              </a:lnSpc>
            </a:pPr>
            <a:r>
              <a:rPr lang="en-US" altLang="en-US" sz="2400" b="1">
                <a:solidFill>
                  <a:srgbClr val="99FF33"/>
                </a:solidFill>
                <a:latin typeface="Book Antiqua" panose="02040602050305030304" pitchFamily="18" charset="0"/>
              </a:rPr>
              <a:t>Hypertonic </a:t>
            </a:r>
          </a:p>
          <a:p>
            <a:pPr algn="just">
              <a:lnSpc>
                <a:spcPct val="110000"/>
              </a:lnSpc>
            </a:pPr>
            <a:r>
              <a:rPr lang="en-US" altLang="en-US" sz="2400" b="1">
                <a:latin typeface="Book Antiqua" panose="02040602050305030304" pitchFamily="18" charset="0"/>
              </a:rPr>
              <a:t>	</a:t>
            </a:r>
            <a:r>
              <a:rPr lang="en-US" altLang="en-US" sz="2400">
                <a:latin typeface="Book Antiqua" panose="02040602050305030304" pitchFamily="18" charset="0"/>
              </a:rPr>
              <a:t>The concentration of solutes is more Animal cell when in hypertonic solution undergoes crenation </a:t>
            </a:r>
            <a:r>
              <a:rPr lang="en-US" altLang="en-US" sz="2400">
                <a:latin typeface="Book Antiqua" panose="02040602050305030304" pitchFamily="18" charset="0"/>
                <a:sym typeface="Wingdings" panose="05000000000000000000" pitchFamily="2" charset="2"/>
              </a:rPr>
              <a:t> a condition where the cell shrivels up as it loses water.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89A2381-D7AA-482F-8A75-384DF21E7079}"/>
              </a:ext>
            </a:extLst>
          </p:cNvPr>
          <p:cNvSpPr>
            <a:spLocks noChangeArrowheads="1"/>
          </p:cNvSpPr>
          <p:nvPr/>
        </p:nvSpPr>
        <p:spPr bwMode="auto">
          <a:xfrm>
            <a:off x="0" y="-1295400"/>
            <a:ext cx="946785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pPr>
            <a:endParaRPr lang="en-US" altLang="en-US" sz="2400">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endParaRPr lang="en-US" altLang="en-US" sz="2400" b="1">
              <a:latin typeface="Book Antiqua" panose="02040602050305030304" pitchFamily="18" charset="0"/>
            </a:endParaRPr>
          </a:p>
          <a:p>
            <a:pPr algn="just">
              <a:lnSpc>
                <a:spcPct val="110000"/>
              </a:lnSpc>
            </a:pPr>
            <a:r>
              <a:rPr lang="en-US" altLang="en-US" sz="2400" b="1">
                <a:solidFill>
                  <a:srgbClr val="99FF33"/>
                </a:solidFill>
                <a:latin typeface="Book Antiqua" panose="02040602050305030304" pitchFamily="18" charset="0"/>
              </a:rPr>
              <a:t>Bulk flow </a:t>
            </a:r>
          </a:p>
          <a:p>
            <a:pPr algn="just">
              <a:lnSpc>
                <a:spcPct val="110000"/>
              </a:lnSpc>
            </a:pPr>
            <a:r>
              <a:rPr lang="en-US" altLang="en-US" sz="2400">
                <a:latin typeface="Book Antiqua" panose="02040602050305030304" pitchFamily="18" charset="0"/>
              </a:rPr>
              <a:t>	Diffusion of large quantity of substances from a region of high pressure to a region of low pressure is known as bulk flow.</a:t>
            </a:r>
          </a:p>
          <a:p>
            <a:pPr algn="just">
              <a:lnSpc>
                <a:spcPct val="110000"/>
              </a:lnSpc>
            </a:pPr>
            <a:r>
              <a:rPr lang="en-US" altLang="en-US" sz="2400">
                <a:latin typeface="Book Antiqua" panose="02040602050305030304" pitchFamily="18" charset="0"/>
              </a:rPr>
              <a:t>	Bulk flow is due to the pressure gradient across the cell membrane and the best example for this is the exchange of gases across the respiratory membrane in lungs.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E5974B6-D53E-435F-97C8-E84968FC57FE}"/>
              </a:ext>
            </a:extLst>
          </p:cNvPr>
          <p:cNvSpPr>
            <a:spLocks noChangeArrowheads="1"/>
          </p:cNvSpPr>
          <p:nvPr/>
        </p:nvSpPr>
        <p:spPr bwMode="auto">
          <a:xfrm>
            <a:off x="220663" y="261938"/>
            <a:ext cx="851058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400" b="1">
                <a:solidFill>
                  <a:srgbClr val="99FF33"/>
                </a:solidFill>
                <a:latin typeface="Book Antiqua" panose="02040602050305030304" pitchFamily="18" charset="0"/>
              </a:rPr>
              <a:t>Exocytosis </a:t>
            </a:r>
          </a:p>
          <a:p>
            <a:pPr algn="just">
              <a:lnSpc>
                <a:spcPct val="150000"/>
              </a:lnSpc>
            </a:pPr>
            <a:r>
              <a:rPr lang="en-US" altLang="en-US" sz="2400">
                <a:latin typeface="Book Antiqua" panose="02040602050305030304" pitchFamily="18" charset="0"/>
              </a:rPr>
              <a:t>	Materials are expelled to the extracellular fluid.   The residual bodies may be extruded from the cell by exocytosis.</a:t>
            </a:r>
          </a:p>
        </p:txBody>
      </p:sp>
      <p:pic>
        <p:nvPicPr>
          <p:cNvPr id="39939" name="Picture 3" descr="endoem">
            <a:extLst>
              <a:ext uri="{FF2B5EF4-FFF2-40B4-BE49-F238E27FC236}">
                <a16:creationId xmlns:a16="http://schemas.microsoft.com/office/drawing/2014/main" id="{0CEF2B1D-C3AA-4BF1-8F11-A52E04381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2524125"/>
            <a:ext cx="7261225"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DAEB1D41-7707-480D-A422-2C51CD19256A}"/>
              </a:ext>
            </a:extLst>
          </p:cNvPr>
          <p:cNvSpPr>
            <a:spLocks noGrp="1" noChangeArrowheads="1"/>
          </p:cNvSpPr>
          <p:nvPr>
            <p:ph type="title"/>
          </p:nvPr>
        </p:nvSpPr>
        <p:spPr>
          <a:xfrm>
            <a:off x="457200" y="0"/>
            <a:ext cx="8229600" cy="1752600"/>
          </a:xfrm>
        </p:spPr>
        <p:txBody>
          <a:bodyPr/>
          <a:lstStyle/>
          <a:p>
            <a:pPr eaLnBrk="1" hangingPunct="1">
              <a:defRPr/>
            </a:pPr>
            <a:r>
              <a:rPr lang="en-US">
                <a:solidFill>
                  <a:srgbClr val="FF9900"/>
                </a:solidFill>
              </a:rPr>
              <a:t>Cell signaling</a:t>
            </a:r>
          </a:p>
        </p:txBody>
      </p:sp>
      <p:sp>
        <p:nvSpPr>
          <p:cNvPr id="128003" name="Rectangle 3">
            <a:extLst>
              <a:ext uri="{FF2B5EF4-FFF2-40B4-BE49-F238E27FC236}">
                <a16:creationId xmlns:a16="http://schemas.microsoft.com/office/drawing/2014/main" id="{68E07F58-98BC-41BD-BC31-22EEF8422DB0}"/>
              </a:ext>
            </a:extLst>
          </p:cNvPr>
          <p:cNvSpPr>
            <a:spLocks noGrp="1" noChangeArrowheads="1"/>
          </p:cNvSpPr>
          <p:nvPr>
            <p:ph type="body" idx="1"/>
          </p:nvPr>
        </p:nvSpPr>
        <p:spPr/>
        <p:txBody>
          <a:bodyPr/>
          <a:lstStyle/>
          <a:p>
            <a:pPr eaLnBrk="1" hangingPunct="1">
              <a:defRPr/>
            </a:pPr>
            <a:r>
              <a:rPr lang="en-US"/>
              <a:t>Achieved by signals like</a:t>
            </a:r>
          </a:p>
          <a:p>
            <a:pPr lvl="2" eaLnBrk="1" hangingPunct="1">
              <a:defRPr/>
            </a:pPr>
            <a:r>
              <a:rPr lang="en-US"/>
              <a:t>Hormones</a:t>
            </a:r>
          </a:p>
          <a:p>
            <a:pPr lvl="2" eaLnBrk="1" hangingPunct="1">
              <a:defRPr/>
            </a:pPr>
            <a:r>
              <a:rPr lang="en-US"/>
              <a:t>Neurotransmitter</a:t>
            </a:r>
          </a:p>
          <a:p>
            <a:pPr lvl="2" eaLnBrk="1" hangingPunct="1">
              <a:defRPr/>
            </a:pPr>
            <a:r>
              <a:rPr lang="en-US"/>
              <a:t>Growth factor</a:t>
            </a:r>
          </a:p>
          <a:p>
            <a:pPr eaLnBrk="1" hangingPunct="1">
              <a:defRPr/>
            </a:pPr>
            <a:r>
              <a:rPr lang="en-US"/>
              <a:t>This signal produces a response on the second cell</a:t>
            </a:r>
          </a:p>
          <a:p>
            <a:pPr lvl="2" eaLnBrk="1" hangingPunct="1">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7F9918F-ED37-4372-9056-F31516AFD4C5}"/>
              </a:ext>
            </a:extLst>
          </p:cNvPr>
          <p:cNvSpPr>
            <a:spLocks noGrp="1" noChangeArrowheads="1"/>
          </p:cNvSpPr>
          <p:nvPr>
            <p:ph type="title"/>
          </p:nvPr>
        </p:nvSpPr>
        <p:spPr>
          <a:xfrm>
            <a:off x="457200" y="809625"/>
            <a:ext cx="8229600" cy="608013"/>
          </a:xfrm>
        </p:spPr>
        <p:txBody>
          <a:bodyPr/>
          <a:lstStyle/>
          <a:p>
            <a:pPr eaLnBrk="1" hangingPunct="1">
              <a:defRPr/>
            </a:pPr>
            <a:r>
              <a:rPr lang="en-US">
                <a:solidFill>
                  <a:srgbClr val="FF9900"/>
                </a:solidFill>
              </a:rPr>
              <a:t>Signal transfer</a:t>
            </a:r>
          </a:p>
        </p:txBody>
      </p:sp>
      <p:sp>
        <p:nvSpPr>
          <p:cNvPr id="129027" name="Rectangle 3">
            <a:extLst>
              <a:ext uri="{FF2B5EF4-FFF2-40B4-BE49-F238E27FC236}">
                <a16:creationId xmlns:a16="http://schemas.microsoft.com/office/drawing/2014/main" id="{198819BC-1A14-4D7D-BF00-82B63F1D3B34}"/>
              </a:ext>
            </a:extLst>
          </p:cNvPr>
          <p:cNvSpPr>
            <a:spLocks noGrp="1" noChangeArrowheads="1"/>
          </p:cNvSpPr>
          <p:nvPr>
            <p:ph type="body" idx="1"/>
          </p:nvPr>
        </p:nvSpPr>
        <p:spPr/>
        <p:txBody>
          <a:bodyPr/>
          <a:lstStyle/>
          <a:p>
            <a:pPr eaLnBrk="1" hangingPunct="1">
              <a:defRPr/>
            </a:pPr>
            <a:r>
              <a:rPr lang="en-US"/>
              <a:t>Directly diffuse thru the membrane and act on its target site</a:t>
            </a:r>
          </a:p>
          <a:p>
            <a:pPr lvl="2" eaLnBrk="1" hangingPunct="1">
              <a:defRPr/>
            </a:pPr>
            <a:r>
              <a:rPr lang="en-US"/>
              <a:t>Nitric oxide</a:t>
            </a:r>
          </a:p>
          <a:p>
            <a:pPr lvl="2" eaLnBrk="1" hangingPunct="1">
              <a:defRPr/>
            </a:pPr>
            <a:r>
              <a:rPr lang="en-US"/>
              <a:t>Steroid hormones</a:t>
            </a:r>
          </a:p>
          <a:p>
            <a:pPr eaLnBrk="1" hangingPunct="1">
              <a:defRPr/>
            </a:pPr>
            <a:r>
              <a:rPr lang="en-US"/>
              <a:t>Indirectly thru signal transduction mediated by a receptor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BF6A827-A3AF-44EF-AFA7-29BB607B14C3}"/>
              </a:ext>
            </a:extLst>
          </p:cNvPr>
          <p:cNvSpPr>
            <a:spLocks noGrp="1" noChangeArrowheads="1"/>
          </p:cNvSpPr>
          <p:nvPr>
            <p:ph type="title"/>
          </p:nvPr>
        </p:nvSpPr>
        <p:spPr>
          <a:xfrm>
            <a:off x="457200" y="809625"/>
            <a:ext cx="8229600" cy="608013"/>
          </a:xfrm>
        </p:spPr>
        <p:txBody>
          <a:bodyPr/>
          <a:lstStyle/>
          <a:p>
            <a:pPr eaLnBrk="1" hangingPunct="1">
              <a:defRPr/>
            </a:pPr>
            <a:r>
              <a:rPr lang="en-US">
                <a:solidFill>
                  <a:srgbClr val="FF9900"/>
                </a:solidFill>
              </a:rPr>
              <a:t>Signal transduction</a:t>
            </a:r>
          </a:p>
        </p:txBody>
      </p:sp>
      <p:sp>
        <p:nvSpPr>
          <p:cNvPr id="130051" name="Rectangle 3">
            <a:extLst>
              <a:ext uri="{FF2B5EF4-FFF2-40B4-BE49-F238E27FC236}">
                <a16:creationId xmlns:a16="http://schemas.microsoft.com/office/drawing/2014/main" id="{2005A462-E8F2-46A5-81AD-4BED8DAE5EDF}"/>
              </a:ext>
            </a:extLst>
          </p:cNvPr>
          <p:cNvSpPr>
            <a:spLocks noGrp="1" noChangeArrowheads="1"/>
          </p:cNvSpPr>
          <p:nvPr>
            <p:ph type="body" idx="1"/>
          </p:nvPr>
        </p:nvSpPr>
        <p:spPr/>
        <p:txBody>
          <a:bodyPr/>
          <a:lstStyle/>
          <a:p>
            <a:pPr eaLnBrk="1" hangingPunct="1">
              <a:defRPr/>
            </a:pPr>
            <a:r>
              <a:rPr lang="en-US"/>
              <a:t>It is an indirect mechanism in which the signal molecules act on the membrane to generate another compound that functions as a second messenger</a:t>
            </a:r>
          </a:p>
          <a:p>
            <a:pPr eaLnBrk="1" hangingPunct="1">
              <a:defRPr/>
            </a:pPr>
            <a:r>
              <a:rPr lang="en-US"/>
              <a:t>It is mediated by a receptor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2B9F364-4DD3-40F6-BCA4-2E64A99CB416}"/>
              </a:ext>
            </a:extLst>
          </p:cNvPr>
          <p:cNvSpPr>
            <a:spLocks noGrp="1" noChangeArrowheads="1"/>
          </p:cNvSpPr>
          <p:nvPr>
            <p:ph type="title"/>
          </p:nvPr>
        </p:nvSpPr>
        <p:spPr/>
        <p:txBody>
          <a:bodyPr/>
          <a:lstStyle/>
          <a:p>
            <a:pPr eaLnBrk="1" hangingPunct="1">
              <a:defRPr/>
            </a:pPr>
            <a:r>
              <a:rPr lang="en-US">
                <a:solidFill>
                  <a:srgbClr val="FF9900"/>
                </a:solidFill>
              </a:rPr>
              <a:t>CONTENTS</a:t>
            </a:r>
          </a:p>
        </p:txBody>
      </p:sp>
      <p:sp>
        <p:nvSpPr>
          <p:cNvPr id="59395" name="Rectangle 3">
            <a:extLst>
              <a:ext uri="{FF2B5EF4-FFF2-40B4-BE49-F238E27FC236}">
                <a16:creationId xmlns:a16="http://schemas.microsoft.com/office/drawing/2014/main" id="{8678DC59-5240-422D-BCBC-3E6243172E32}"/>
              </a:ext>
            </a:extLst>
          </p:cNvPr>
          <p:cNvSpPr>
            <a:spLocks noGrp="1" noChangeArrowheads="1"/>
          </p:cNvSpPr>
          <p:nvPr>
            <p:ph type="body" idx="1"/>
          </p:nvPr>
        </p:nvSpPr>
        <p:spPr>
          <a:xfrm>
            <a:off x="1905000" y="1371600"/>
            <a:ext cx="8229600" cy="4530725"/>
          </a:xfrm>
        </p:spPr>
        <p:txBody>
          <a:bodyPr/>
          <a:lstStyle/>
          <a:p>
            <a:pPr eaLnBrk="1" hangingPunct="1">
              <a:defRPr/>
            </a:pPr>
            <a:endParaRPr lang="en-US"/>
          </a:p>
          <a:p>
            <a:pPr eaLnBrk="1" hangingPunct="1">
              <a:defRPr/>
            </a:pPr>
            <a:r>
              <a:rPr lang="en-US"/>
              <a:t>Introduction</a:t>
            </a:r>
          </a:p>
          <a:p>
            <a:pPr eaLnBrk="1" hangingPunct="1">
              <a:defRPr/>
            </a:pPr>
            <a:r>
              <a:rPr lang="en-US"/>
              <a:t>Cell membrane</a:t>
            </a:r>
          </a:p>
          <a:p>
            <a:pPr eaLnBrk="1" hangingPunct="1">
              <a:defRPr/>
            </a:pPr>
            <a:r>
              <a:rPr lang="en-US"/>
              <a:t>Cell organelles</a:t>
            </a:r>
          </a:p>
          <a:p>
            <a:pPr eaLnBrk="1" hangingPunct="1">
              <a:defRPr/>
            </a:pPr>
            <a:r>
              <a:rPr lang="en-US"/>
              <a:t>Cytoskeleton </a:t>
            </a:r>
          </a:p>
          <a:p>
            <a:pPr eaLnBrk="1" hangingPunct="1">
              <a:defRPr/>
            </a:pPr>
            <a:r>
              <a:rPr lang="en-US"/>
              <a:t>Nucleus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154C41B-2A2A-451D-850B-27F2AF0392D4}"/>
              </a:ext>
            </a:extLst>
          </p:cNvPr>
          <p:cNvSpPr>
            <a:spLocks noGrp="1" noChangeArrowheads="1"/>
          </p:cNvSpPr>
          <p:nvPr>
            <p:ph type="title"/>
          </p:nvPr>
        </p:nvSpPr>
        <p:spPr>
          <a:xfrm>
            <a:off x="0" y="922338"/>
            <a:ext cx="9034463" cy="701675"/>
          </a:xfrm>
        </p:spPr>
        <p:txBody>
          <a:bodyPr/>
          <a:lstStyle/>
          <a:p>
            <a:pPr eaLnBrk="1" hangingPunct="1">
              <a:defRPr/>
            </a:pPr>
            <a:r>
              <a:rPr lang="en-US" sz="4000"/>
              <a:t>   </a:t>
            </a:r>
            <a:r>
              <a:rPr lang="en-US" sz="4000">
                <a:solidFill>
                  <a:srgbClr val="FF9900"/>
                </a:solidFill>
              </a:rPr>
              <a:t>Signal transduction mechanisms</a:t>
            </a:r>
          </a:p>
        </p:txBody>
      </p:sp>
      <p:sp>
        <p:nvSpPr>
          <p:cNvPr id="133123" name="Rectangle 3">
            <a:extLst>
              <a:ext uri="{FF2B5EF4-FFF2-40B4-BE49-F238E27FC236}">
                <a16:creationId xmlns:a16="http://schemas.microsoft.com/office/drawing/2014/main" id="{DE0B1B93-BC26-4747-83F7-888FBEE4811E}"/>
              </a:ext>
            </a:extLst>
          </p:cNvPr>
          <p:cNvSpPr>
            <a:spLocks noGrp="1" noChangeArrowheads="1"/>
          </p:cNvSpPr>
          <p:nvPr>
            <p:ph type="body" idx="1"/>
          </p:nvPr>
        </p:nvSpPr>
        <p:spPr/>
        <p:txBody>
          <a:bodyPr/>
          <a:lstStyle/>
          <a:p>
            <a:pPr eaLnBrk="1" hangingPunct="1">
              <a:lnSpc>
                <a:spcPct val="90000"/>
              </a:lnSpc>
              <a:defRPr/>
            </a:pPr>
            <a:r>
              <a:rPr lang="en-US"/>
              <a:t>Auto phosphorylation of the receptor</a:t>
            </a:r>
          </a:p>
          <a:p>
            <a:pPr eaLnBrk="1" hangingPunct="1">
              <a:lnSpc>
                <a:spcPct val="90000"/>
              </a:lnSpc>
              <a:defRPr/>
            </a:pPr>
            <a:r>
              <a:rPr lang="en-US"/>
              <a:t>Protein phosphorylation</a:t>
            </a:r>
          </a:p>
          <a:p>
            <a:pPr eaLnBrk="1" hangingPunct="1">
              <a:lnSpc>
                <a:spcPct val="90000"/>
              </a:lnSpc>
              <a:defRPr/>
            </a:pPr>
            <a:r>
              <a:rPr lang="en-US"/>
              <a:t>Activation of </a:t>
            </a:r>
          </a:p>
          <a:p>
            <a:pPr lvl="1" eaLnBrk="1" hangingPunct="1">
              <a:lnSpc>
                <a:spcPct val="90000"/>
              </a:lnSpc>
              <a:defRPr/>
            </a:pPr>
            <a:r>
              <a:rPr lang="en-US"/>
              <a:t>Protein phosphatase</a:t>
            </a:r>
          </a:p>
          <a:p>
            <a:pPr lvl="1" eaLnBrk="1" hangingPunct="1">
              <a:lnSpc>
                <a:spcPct val="90000"/>
              </a:lnSpc>
              <a:defRPr/>
            </a:pPr>
            <a:r>
              <a:rPr lang="en-US"/>
              <a:t>Phospholipase</a:t>
            </a:r>
          </a:p>
          <a:p>
            <a:pPr lvl="1" eaLnBrk="1" hangingPunct="1">
              <a:lnSpc>
                <a:spcPct val="90000"/>
              </a:lnSpc>
              <a:defRPr/>
            </a:pPr>
            <a:r>
              <a:rPr lang="en-US"/>
              <a:t>Adenyl cyclase</a:t>
            </a:r>
          </a:p>
          <a:p>
            <a:pPr lvl="1" eaLnBrk="1" hangingPunct="1">
              <a:lnSpc>
                <a:spcPct val="90000"/>
              </a:lnSpc>
              <a:defRPr/>
            </a:pPr>
            <a:r>
              <a:rPr lang="en-US"/>
              <a:t>Sphingomyelinase</a:t>
            </a:r>
          </a:p>
          <a:p>
            <a:pPr eaLnBrk="1" hangingPunct="1">
              <a:lnSpc>
                <a:spcPct val="90000"/>
              </a:lnSpc>
              <a:defRPr/>
            </a:pPr>
            <a:r>
              <a:rPr lang="en-US"/>
              <a:t>Ion channel activation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C0C30D1-0B82-4563-B322-A84BEC8000F1}"/>
              </a:ext>
            </a:extLst>
          </p:cNvPr>
          <p:cNvSpPr>
            <a:spLocks noGrp="1" noChangeArrowheads="1"/>
          </p:cNvSpPr>
          <p:nvPr>
            <p:ph type="title"/>
          </p:nvPr>
        </p:nvSpPr>
        <p:spPr>
          <a:xfrm>
            <a:off x="457200" y="809625"/>
            <a:ext cx="8229600" cy="608013"/>
          </a:xfrm>
        </p:spPr>
        <p:txBody>
          <a:bodyPr/>
          <a:lstStyle/>
          <a:p>
            <a:pPr eaLnBrk="1" hangingPunct="1">
              <a:defRPr/>
            </a:pPr>
            <a:r>
              <a:rPr lang="en-US">
                <a:solidFill>
                  <a:srgbClr val="FF9900"/>
                </a:solidFill>
              </a:rPr>
              <a:t>Cell signalling pathways</a:t>
            </a:r>
          </a:p>
        </p:txBody>
      </p:sp>
      <p:sp>
        <p:nvSpPr>
          <p:cNvPr id="134147" name="Rectangle 3">
            <a:extLst>
              <a:ext uri="{FF2B5EF4-FFF2-40B4-BE49-F238E27FC236}">
                <a16:creationId xmlns:a16="http://schemas.microsoft.com/office/drawing/2014/main" id="{6C1609C9-157B-4102-A0E0-934C2FB24855}"/>
              </a:ext>
            </a:extLst>
          </p:cNvPr>
          <p:cNvSpPr>
            <a:spLocks noGrp="1" noChangeArrowheads="1"/>
          </p:cNvSpPr>
          <p:nvPr>
            <p:ph type="body" idx="1"/>
          </p:nvPr>
        </p:nvSpPr>
        <p:spPr/>
        <p:txBody>
          <a:bodyPr/>
          <a:lstStyle/>
          <a:p>
            <a:pPr eaLnBrk="1" hangingPunct="1">
              <a:defRPr/>
            </a:pPr>
            <a:r>
              <a:rPr lang="en-US"/>
              <a:t>cAMP</a:t>
            </a:r>
          </a:p>
          <a:p>
            <a:pPr eaLnBrk="1" hangingPunct="1">
              <a:defRPr/>
            </a:pPr>
            <a:r>
              <a:rPr lang="en-US"/>
              <a:t>Ras like proteins</a:t>
            </a:r>
          </a:p>
          <a:p>
            <a:pPr eaLnBrk="1" hangingPunct="1">
              <a:defRPr/>
            </a:pPr>
            <a:r>
              <a:rPr lang="en-US"/>
              <a:t>Inositol 1,4,5 triphosphate (IP</a:t>
            </a:r>
            <a:r>
              <a:rPr lang="en-US" sz="2800"/>
              <a:t>3</a:t>
            </a:r>
            <a:r>
              <a:rPr lang="en-US"/>
              <a:t>)</a:t>
            </a:r>
          </a:p>
          <a:p>
            <a:pPr eaLnBrk="1" hangingPunct="1">
              <a:defRPr/>
            </a:pPr>
            <a:r>
              <a:rPr lang="en-US"/>
              <a:t>Transcription factors belonging to steroid hormone receptor family</a:t>
            </a:r>
          </a:p>
          <a:p>
            <a:pPr eaLnBrk="1" hangingPunct="1">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6FFC535-7A9F-41F5-AC40-5438D3496FB2}"/>
              </a:ext>
            </a:extLst>
          </p:cNvPr>
          <p:cNvSpPr>
            <a:spLocks noGrp="1" noChangeArrowheads="1"/>
          </p:cNvSpPr>
          <p:nvPr>
            <p:ph type="body" idx="1"/>
          </p:nvPr>
        </p:nvSpPr>
        <p:spPr/>
        <p:txBody>
          <a:bodyPr/>
          <a:lstStyle/>
          <a:p>
            <a:pPr eaLnBrk="1" hangingPunct="1">
              <a:defRPr/>
            </a:pPr>
            <a:r>
              <a:rPr lang="en-US"/>
              <a:t>Most involve protein are kinases and protein phosphatases</a:t>
            </a:r>
          </a:p>
          <a:p>
            <a:pPr eaLnBrk="1" hangingPunct="1">
              <a:defRPr/>
            </a:pPr>
            <a:r>
              <a:rPr lang="en-US"/>
              <a:t>Phosphorylation plays a central role</a:t>
            </a:r>
          </a:p>
          <a:p>
            <a:pPr eaLnBrk="1" hangingPunct="1">
              <a:defRPr/>
            </a:pPr>
            <a:r>
              <a:rPr lang="en-US"/>
              <a:t>Serine, Threonine and Tyrosine kinases are the also commonly involved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65CD7F9-5871-401F-BC23-9211B0221BDE}"/>
              </a:ext>
            </a:extLst>
          </p:cNvPr>
          <p:cNvSpPr>
            <a:spLocks noGrp="1" noChangeArrowheads="1"/>
          </p:cNvSpPr>
          <p:nvPr>
            <p:ph type="title"/>
          </p:nvPr>
        </p:nvSpPr>
        <p:spPr>
          <a:xfrm>
            <a:off x="457200" y="809625"/>
            <a:ext cx="8229600" cy="608013"/>
          </a:xfrm>
        </p:spPr>
        <p:txBody>
          <a:bodyPr/>
          <a:lstStyle/>
          <a:p>
            <a:pPr eaLnBrk="1" hangingPunct="1">
              <a:defRPr/>
            </a:pPr>
            <a:r>
              <a:rPr lang="en-US"/>
              <a:t>cAMP and Adenyl cyclase</a:t>
            </a:r>
          </a:p>
        </p:txBody>
      </p:sp>
      <p:sp>
        <p:nvSpPr>
          <p:cNvPr id="136195" name="Rectangle 3">
            <a:extLst>
              <a:ext uri="{FF2B5EF4-FFF2-40B4-BE49-F238E27FC236}">
                <a16:creationId xmlns:a16="http://schemas.microsoft.com/office/drawing/2014/main" id="{F9DA5AED-4DDA-496D-8EE5-EF9B9A0CA7F8}"/>
              </a:ext>
            </a:extLst>
          </p:cNvPr>
          <p:cNvSpPr>
            <a:spLocks noGrp="1" noChangeArrowheads="1"/>
          </p:cNvSpPr>
          <p:nvPr>
            <p:ph type="body" idx="1"/>
          </p:nvPr>
        </p:nvSpPr>
        <p:spPr/>
        <p:txBody>
          <a:bodyPr/>
          <a:lstStyle/>
          <a:p>
            <a:pPr eaLnBrk="1" hangingPunct="1">
              <a:defRPr/>
            </a:pPr>
            <a:r>
              <a:rPr lang="en-US"/>
              <a:t>Present virtually in all organisms including bacteria</a:t>
            </a:r>
          </a:p>
          <a:p>
            <a:pPr eaLnBrk="1" hangingPunct="1">
              <a:defRPr/>
            </a:pPr>
            <a:r>
              <a:rPr lang="en-US"/>
              <a:t>Adenyl cyclase synthesizes cAMP from ATP</a:t>
            </a:r>
          </a:p>
          <a:p>
            <a:pPr eaLnBrk="1" hangingPunct="1">
              <a:defRPr/>
            </a:pPr>
            <a:r>
              <a:rPr lang="en-US"/>
              <a:t>Resides on cytoplasmic side of plasma membrane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4E2AB47F-FEEB-410A-BD83-3C9905C0E5FD}"/>
              </a:ext>
            </a:extLst>
          </p:cNvPr>
          <p:cNvSpPr>
            <a:spLocks noGrp="1" noChangeArrowheads="1"/>
          </p:cNvSpPr>
          <p:nvPr>
            <p:ph type="title"/>
          </p:nvPr>
        </p:nvSpPr>
        <p:spPr>
          <a:xfrm>
            <a:off x="457200" y="809625"/>
            <a:ext cx="8229600" cy="608013"/>
          </a:xfrm>
        </p:spPr>
        <p:txBody>
          <a:bodyPr/>
          <a:lstStyle/>
          <a:p>
            <a:pPr eaLnBrk="1" hangingPunct="1">
              <a:defRPr/>
            </a:pPr>
            <a:r>
              <a:rPr lang="en-US">
                <a:solidFill>
                  <a:srgbClr val="FF9900"/>
                </a:solidFill>
              </a:rPr>
              <a:t>Receptor</a:t>
            </a:r>
          </a:p>
        </p:txBody>
      </p:sp>
      <p:sp>
        <p:nvSpPr>
          <p:cNvPr id="131075" name="Rectangle 3">
            <a:extLst>
              <a:ext uri="{FF2B5EF4-FFF2-40B4-BE49-F238E27FC236}">
                <a16:creationId xmlns:a16="http://schemas.microsoft.com/office/drawing/2014/main" id="{31CFDF20-2DE8-4F64-9FD2-C31438D92D72}"/>
              </a:ext>
            </a:extLst>
          </p:cNvPr>
          <p:cNvSpPr>
            <a:spLocks noGrp="1" noChangeArrowheads="1"/>
          </p:cNvSpPr>
          <p:nvPr>
            <p:ph type="body" idx="1"/>
          </p:nvPr>
        </p:nvSpPr>
        <p:spPr>
          <a:xfrm>
            <a:off x="457200" y="1600200"/>
            <a:ext cx="3325813" cy="4530725"/>
          </a:xfrm>
        </p:spPr>
        <p:txBody>
          <a:bodyPr/>
          <a:lstStyle/>
          <a:p>
            <a:pPr eaLnBrk="1" hangingPunct="1">
              <a:defRPr/>
            </a:pPr>
            <a:r>
              <a:rPr lang="en-US" sz="2400"/>
              <a:t>Trans-membrane glyco-proteins</a:t>
            </a:r>
          </a:p>
          <a:p>
            <a:pPr eaLnBrk="1" hangingPunct="1">
              <a:defRPr/>
            </a:pPr>
            <a:r>
              <a:rPr lang="en-US" sz="2400"/>
              <a:t>Extra cellular and cytoplasmic domains</a:t>
            </a:r>
          </a:p>
        </p:txBody>
      </p:sp>
      <p:pic>
        <p:nvPicPr>
          <p:cNvPr id="48132" name="Picture 4" descr="MembraneProteins">
            <a:extLst>
              <a:ext uri="{FF2B5EF4-FFF2-40B4-BE49-F238E27FC236}">
                <a16:creationId xmlns:a16="http://schemas.microsoft.com/office/drawing/2014/main" id="{032C48A0-F267-4954-A716-8211D529F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22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a:extLst>
              <a:ext uri="{FF2B5EF4-FFF2-40B4-BE49-F238E27FC236}">
                <a16:creationId xmlns:a16="http://schemas.microsoft.com/office/drawing/2014/main" id="{BAB5EAC4-3D82-4E25-A8A3-F2407FBEAC5F}"/>
              </a:ext>
            </a:extLst>
          </p:cNvPr>
          <p:cNvGraphicFramePr>
            <a:graphicFrameLocks noChangeAspect="1"/>
          </p:cNvGraphicFramePr>
          <p:nvPr>
            <p:ph type="dgm" idx="1"/>
          </p:nvPr>
        </p:nvGraphicFramePr>
        <p:xfrm>
          <a:off x="1828800" y="1066800"/>
          <a:ext cx="5715000" cy="4435475"/>
        </p:xfrm>
        <a:graphic>
          <a:graphicData uri="http://schemas.openxmlformats.org/presentationml/2006/ole">
            <mc:AlternateContent xmlns:mc="http://schemas.openxmlformats.org/markup-compatibility/2006">
              <mc:Choice xmlns:v="urn:schemas-microsoft-com:vml" Requires="v">
                <p:oleObj spid="_x0000_s1027" name="MS Organization Chart 2.0" r:id="rId3" imgW="3346200" imgH="2647800" progId="OrgPlusWOPX.4">
                  <p:embed followColorScheme="full"/>
                </p:oleObj>
              </mc:Choice>
              <mc:Fallback>
                <p:oleObj name="MS Organization Chart 2.0" r:id="rId3" imgW="3346200" imgH="2647800" progId="OrgPlusWOPX.4">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66800"/>
                        <a:ext cx="5715000" cy="44354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0" fill="hold"/>
                                        <p:tgtEl>
                                          <p:spTgt spid="132098"/>
                                        </p:tgtEl>
                                        <p:attrNameLst>
                                          <p:attrName>ppt_x</p:attrName>
                                        </p:attrNameLst>
                                      </p:cBhvr>
                                      <p:tavLst>
                                        <p:tav tm="0">
                                          <p:val>
                                            <p:strVal val="#ppt_x"/>
                                          </p:val>
                                        </p:tav>
                                        <p:tav tm="100000">
                                          <p:val>
                                            <p:strVal val="#ppt_x"/>
                                          </p:val>
                                        </p:tav>
                                      </p:tavLst>
                                    </p:anim>
                                    <p:anim calcmode="lin" valueType="num">
                                      <p:cBhvr additive="base">
                                        <p:cTn id="8" dur="5000" fill="hold"/>
                                        <p:tgtEl>
                                          <p:spTgt spid="132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E5AC968-0997-4C6F-AABD-899FCFB24657}"/>
              </a:ext>
            </a:extLst>
          </p:cNvPr>
          <p:cNvSpPr>
            <a:spLocks noGrp="1" noChangeArrowheads="1"/>
          </p:cNvSpPr>
          <p:nvPr>
            <p:ph type="title"/>
          </p:nvPr>
        </p:nvSpPr>
        <p:spPr/>
        <p:txBody>
          <a:bodyPr/>
          <a:lstStyle/>
          <a:p>
            <a:pPr eaLnBrk="1" hangingPunct="1">
              <a:defRPr/>
            </a:pPr>
            <a:r>
              <a:rPr lang="en-US">
                <a:solidFill>
                  <a:srgbClr val="FF9900"/>
                </a:solidFill>
              </a:rPr>
              <a:t>Cell surface receptors</a:t>
            </a:r>
            <a:br>
              <a:rPr lang="en-US"/>
            </a:br>
            <a:endParaRPr lang="en-US"/>
          </a:p>
        </p:txBody>
      </p:sp>
      <p:sp>
        <p:nvSpPr>
          <p:cNvPr id="117763" name="Rectangle 3">
            <a:extLst>
              <a:ext uri="{FF2B5EF4-FFF2-40B4-BE49-F238E27FC236}">
                <a16:creationId xmlns:a16="http://schemas.microsoft.com/office/drawing/2014/main" id="{F167DAC0-DB3A-452D-BEF2-E32DECB3237B}"/>
              </a:ext>
            </a:extLst>
          </p:cNvPr>
          <p:cNvSpPr>
            <a:spLocks noGrp="1" noChangeArrowheads="1"/>
          </p:cNvSpPr>
          <p:nvPr>
            <p:ph type="body" idx="1"/>
          </p:nvPr>
        </p:nvSpPr>
        <p:spPr/>
        <p:txBody>
          <a:bodyPr/>
          <a:lstStyle/>
          <a:p>
            <a:pPr eaLnBrk="1" hangingPunct="1">
              <a:defRPr/>
            </a:pPr>
            <a:r>
              <a:rPr lang="en-US"/>
              <a:t>Ion linked receptors</a:t>
            </a:r>
          </a:p>
          <a:p>
            <a:pPr eaLnBrk="1" hangingPunct="1">
              <a:defRPr/>
            </a:pPr>
            <a:r>
              <a:rPr lang="en-US"/>
              <a:t>G –protein coupled receptors</a:t>
            </a:r>
          </a:p>
          <a:p>
            <a:pPr eaLnBrk="1" hangingPunct="1">
              <a:defRPr/>
            </a:pPr>
            <a:r>
              <a:rPr lang="en-US"/>
              <a:t>Receptors that linked to enzymes system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C936BD77-F39C-4B6C-B945-E10B2000227A}"/>
              </a:ext>
            </a:extLst>
          </p:cNvPr>
          <p:cNvSpPr>
            <a:spLocks noGrp="1" noChangeArrowheads="1"/>
          </p:cNvSpPr>
          <p:nvPr>
            <p:ph type="title"/>
          </p:nvPr>
        </p:nvSpPr>
        <p:spPr>
          <a:xfrm>
            <a:off x="457200" y="809625"/>
            <a:ext cx="8229600" cy="608013"/>
          </a:xfrm>
        </p:spPr>
        <p:txBody>
          <a:bodyPr/>
          <a:lstStyle/>
          <a:p>
            <a:pPr eaLnBrk="1" hangingPunct="1">
              <a:defRPr/>
            </a:pPr>
            <a:r>
              <a:rPr lang="en-US" sz="4000">
                <a:solidFill>
                  <a:srgbClr val="FF9900"/>
                </a:solidFill>
              </a:rPr>
              <a:t>G – proteins linked receptors</a:t>
            </a:r>
          </a:p>
        </p:txBody>
      </p:sp>
      <p:sp>
        <p:nvSpPr>
          <p:cNvPr id="137219" name="Rectangle 3">
            <a:extLst>
              <a:ext uri="{FF2B5EF4-FFF2-40B4-BE49-F238E27FC236}">
                <a16:creationId xmlns:a16="http://schemas.microsoft.com/office/drawing/2014/main" id="{89558730-CC10-49B6-95D2-0041FA3CB6D6}"/>
              </a:ext>
            </a:extLst>
          </p:cNvPr>
          <p:cNvSpPr>
            <a:spLocks noGrp="1" noChangeArrowheads="1"/>
          </p:cNvSpPr>
          <p:nvPr>
            <p:ph type="body" idx="1"/>
          </p:nvPr>
        </p:nvSpPr>
        <p:spPr/>
        <p:txBody>
          <a:bodyPr/>
          <a:lstStyle/>
          <a:p>
            <a:pPr eaLnBrk="1" hangingPunct="1">
              <a:defRPr/>
            </a:pPr>
            <a:r>
              <a:rPr lang="en-US"/>
              <a:t>They are guanine nucleotide binding proteins</a:t>
            </a:r>
          </a:p>
          <a:p>
            <a:pPr eaLnBrk="1" hangingPunct="1">
              <a:defRPr/>
            </a:pPr>
            <a:r>
              <a:rPr lang="en-US"/>
              <a:t>Links cAMP with the receptors</a:t>
            </a:r>
          </a:p>
          <a:p>
            <a:pPr eaLnBrk="1" hangingPunct="1">
              <a:defRPr/>
            </a:pPr>
            <a:r>
              <a:rPr lang="en-US"/>
              <a:t>Has 3 sub units</a:t>
            </a:r>
          </a:p>
          <a:p>
            <a:pPr eaLnBrk="1" hangingPunct="1">
              <a:defRPr/>
            </a:pPr>
            <a:r>
              <a:rPr lang="en-US"/>
              <a:t>Belong to structural group of proteins</a:t>
            </a:r>
          </a:p>
          <a:p>
            <a:pPr eaLnBrk="1" hangingPunct="1">
              <a:buFont typeface="Wingdings" panose="05000000000000000000" pitchFamily="2" charset="2"/>
              <a:buNone/>
              <a:defRPr/>
            </a:pPr>
            <a:r>
              <a:rPr lang="en-US"/>
              <a:t>They pass through the membrane 7 times in a series of serpentine loops</a:t>
            </a:r>
          </a:p>
          <a:p>
            <a:pPr eaLnBrk="1" hangingPunct="1">
              <a:buClr>
                <a:schemeClr val="tx1"/>
              </a:buClr>
              <a:defRPr/>
            </a:pPr>
            <a:endParaRPr lang="en-US">
              <a:latin typeface="Symbol" pitchFamily="18" charset="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6453870-63D0-48A6-ADEF-ED55A0CCA529}"/>
              </a:ext>
            </a:extLst>
          </p:cNvPr>
          <p:cNvSpPr>
            <a:spLocks noGrp="1" noChangeArrowheads="1"/>
          </p:cNvSpPr>
          <p:nvPr>
            <p:ph type="title"/>
          </p:nvPr>
        </p:nvSpPr>
        <p:spPr>
          <a:xfrm>
            <a:off x="457200" y="-228600"/>
            <a:ext cx="8229600" cy="914400"/>
          </a:xfrm>
        </p:spPr>
        <p:txBody>
          <a:bodyPr/>
          <a:lstStyle/>
          <a:p>
            <a:pPr eaLnBrk="1" hangingPunct="1">
              <a:defRPr/>
            </a:pPr>
            <a:r>
              <a:rPr lang="en-US" sz="3600"/>
              <a:t>G-PROTEIN LINKED RECEPTORS</a:t>
            </a:r>
          </a:p>
        </p:txBody>
      </p:sp>
      <p:sp>
        <p:nvSpPr>
          <p:cNvPr id="139267" name="Rectangle 3">
            <a:extLst>
              <a:ext uri="{FF2B5EF4-FFF2-40B4-BE49-F238E27FC236}">
                <a16:creationId xmlns:a16="http://schemas.microsoft.com/office/drawing/2014/main" id="{552B486F-F349-4F8E-A792-487EB408EF18}"/>
              </a:ext>
            </a:extLst>
          </p:cNvPr>
          <p:cNvSpPr>
            <a:spLocks noGrp="1" noChangeArrowheads="1"/>
          </p:cNvSpPr>
          <p:nvPr>
            <p:ph type="body" idx="1"/>
          </p:nvPr>
        </p:nvSpPr>
        <p:spPr>
          <a:xfrm>
            <a:off x="457200" y="914400"/>
            <a:ext cx="7924800" cy="5867400"/>
          </a:xfrm>
        </p:spPr>
        <p:txBody>
          <a:bodyPr/>
          <a:lstStyle/>
          <a:p>
            <a:pPr eaLnBrk="1" hangingPunct="1">
              <a:defRPr/>
            </a:pPr>
            <a:r>
              <a:rPr lang="en-US" sz="2800"/>
              <a:t>7 transmembrane loops(seven spanning receptors)</a:t>
            </a:r>
          </a:p>
          <a:p>
            <a:pPr eaLnBrk="1" hangingPunct="1">
              <a:defRPr/>
            </a:pPr>
            <a:r>
              <a:rPr lang="en-US" sz="2800"/>
              <a:t>Associate with a variety of important features</a:t>
            </a:r>
          </a:p>
          <a:p>
            <a:pPr eaLnBrk="1" hangingPunct="1">
              <a:defRPr/>
            </a:pPr>
            <a:r>
              <a:rPr lang="en-US" sz="2800"/>
              <a:t>Ex: receptors for the inflammatory chemokines as well as hormones epinephrine and glucagon</a:t>
            </a:r>
          </a:p>
        </p:txBody>
      </p:sp>
      <p:pic>
        <p:nvPicPr>
          <p:cNvPr id="51204" name="Picture 4" descr="g2">
            <a:extLst>
              <a:ext uri="{FF2B5EF4-FFF2-40B4-BE49-F238E27FC236}">
                <a16:creationId xmlns:a16="http://schemas.microsoft.com/office/drawing/2014/main" id="{72EF3039-44BD-4150-AF51-EEA68F629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81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5C3A8DE-DBE2-404E-921B-A15445297972}"/>
              </a:ext>
            </a:extLst>
          </p:cNvPr>
          <p:cNvSpPr>
            <a:spLocks noGrp="1" noChangeArrowheads="1"/>
          </p:cNvSpPr>
          <p:nvPr>
            <p:ph type="title"/>
          </p:nvPr>
        </p:nvSpPr>
        <p:spPr>
          <a:xfrm>
            <a:off x="457200" y="809625"/>
            <a:ext cx="8229600" cy="608013"/>
          </a:xfrm>
        </p:spPr>
        <p:txBody>
          <a:bodyPr/>
          <a:lstStyle/>
          <a:p>
            <a:pPr eaLnBrk="1" hangingPunct="1">
              <a:defRPr/>
            </a:pPr>
            <a:r>
              <a:rPr lang="en-US"/>
              <a:t>G- proteins</a:t>
            </a:r>
          </a:p>
        </p:txBody>
      </p:sp>
      <p:sp>
        <p:nvSpPr>
          <p:cNvPr id="138243" name="Rectangle 3">
            <a:extLst>
              <a:ext uri="{FF2B5EF4-FFF2-40B4-BE49-F238E27FC236}">
                <a16:creationId xmlns:a16="http://schemas.microsoft.com/office/drawing/2014/main" id="{D303D5AB-3D83-419F-8C2B-6BF6C4A8851B}"/>
              </a:ext>
            </a:extLst>
          </p:cNvPr>
          <p:cNvSpPr>
            <a:spLocks noGrp="1" noChangeArrowheads="1"/>
          </p:cNvSpPr>
          <p:nvPr>
            <p:ph type="body" idx="1"/>
          </p:nvPr>
        </p:nvSpPr>
        <p:spPr/>
        <p:txBody>
          <a:bodyPr/>
          <a:lstStyle/>
          <a:p>
            <a:pPr eaLnBrk="1" hangingPunct="1">
              <a:defRPr/>
            </a:pPr>
            <a:r>
              <a:rPr lang="en-US"/>
              <a:t>Inactive state </a:t>
            </a:r>
          </a:p>
          <a:p>
            <a:pPr lvl="1" eaLnBrk="1" hangingPunct="1">
              <a:defRPr/>
            </a:pPr>
            <a:r>
              <a:rPr lang="en-US"/>
              <a:t>Bound with GDP</a:t>
            </a:r>
          </a:p>
          <a:p>
            <a:pPr lvl="1" eaLnBrk="1" hangingPunct="1">
              <a:defRPr/>
            </a:pPr>
            <a:r>
              <a:rPr lang="en-US"/>
              <a:t>No receptor contact</a:t>
            </a:r>
          </a:p>
          <a:p>
            <a:pPr eaLnBrk="1" hangingPunct="1">
              <a:defRPr/>
            </a:pPr>
            <a:r>
              <a:rPr lang="en-US"/>
              <a:t>Mutation in G proteins is found to be a genetic etiological factor in Fibrous dysplasia and Meccure-Albright’s syndrome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9A69E1A-F08C-4E2A-B797-14BC9472F6D1}"/>
              </a:ext>
            </a:extLst>
          </p:cNvPr>
          <p:cNvSpPr>
            <a:spLocks noGrp="1" noChangeArrowheads="1"/>
          </p:cNvSpPr>
          <p:nvPr>
            <p:ph type="title"/>
          </p:nvPr>
        </p:nvSpPr>
        <p:spPr/>
        <p:txBody>
          <a:bodyPr/>
          <a:lstStyle/>
          <a:p>
            <a:pPr eaLnBrk="1" hangingPunct="1">
              <a:defRPr/>
            </a:pPr>
            <a:r>
              <a:rPr lang="en-US">
                <a:solidFill>
                  <a:srgbClr val="FF9900"/>
                </a:solidFill>
              </a:rPr>
              <a:t>INTRODUCTION</a:t>
            </a:r>
          </a:p>
        </p:txBody>
      </p:sp>
      <p:sp>
        <p:nvSpPr>
          <p:cNvPr id="64515" name="Rectangle 3">
            <a:extLst>
              <a:ext uri="{FF2B5EF4-FFF2-40B4-BE49-F238E27FC236}">
                <a16:creationId xmlns:a16="http://schemas.microsoft.com/office/drawing/2014/main" id="{65F819C0-F8D8-45AB-B9CC-997E84085C53}"/>
              </a:ext>
            </a:extLst>
          </p:cNvPr>
          <p:cNvSpPr>
            <a:spLocks noGrp="1" noChangeArrowheads="1"/>
          </p:cNvSpPr>
          <p:nvPr>
            <p:ph type="body" idx="1"/>
          </p:nvPr>
        </p:nvSpPr>
        <p:spPr>
          <a:xfrm>
            <a:off x="228600" y="1828800"/>
            <a:ext cx="8763000" cy="4456113"/>
          </a:xfrm>
        </p:spPr>
        <p:txBody>
          <a:bodyPr/>
          <a:lstStyle/>
          <a:p>
            <a:pPr eaLnBrk="1" hangingPunct="1">
              <a:buFont typeface="Wingdings" panose="05000000000000000000" pitchFamily="2" charset="2"/>
              <a:buNone/>
              <a:defRPr/>
            </a:pPr>
            <a:r>
              <a:rPr lang="en-US" sz="2800"/>
              <a:t>		</a:t>
            </a:r>
          </a:p>
          <a:p>
            <a:pPr eaLnBrk="1" hangingPunct="1">
              <a:buFont typeface="Wingdings" panose="05000000000000000000" pitchFamily="2" charset="2"/>
              <a:buNone/>
              <a:defRPr/>
            </a:pPr>
            <a:r>
              <a:rPr lang="en-US" sz="2800"/>
              <a:t>		</a:t>
            </a:r>
            <a:r>
              <a:rPr lang="en-US"/>
              <a:t>Cell is defined as structural and functional unit of the living body. All the living things are composed of cell. A single cell is the small unit that has all characteristics of life.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65" name="Group 37">
            <a:extLst>
              <a:ext uri="{FF2B5EF4-FFF2-40B4-BE49-F238E27FC236}">
                <a16:creationId xmlns:a16="http://schemas.microsoft.com/office/drawing/2014/main" id="{627A440C-C6BC-440F-9748-055277C1EF17}"/>
              </a:ext>
            </a:extLst>
          </p:cNvPr>
          <p:cNvGraphicFramePr>
            <a:graphicFrameLocks noGrp="1"/>
          </p:cNvGraphicFramePr>
          <p:nvPr/>
        </p:nvGraphicFramePr>
        <p:xfrm>
          <a:off x="269875" y="22225"/>
          <a:ext cx="8874125" cy="6831013"/>
        </p:xfrm>
        <a:graphic>
          <a:graphicData uri="http://schemas.openxmlformats.org/drawingml/2006/table">
            <a:tbl>
              <a:tblPr/>
              <a:tblGrid>
                <a:gridCol w="2890838">
                  <a:extLst>
                    <a:ext uri="{9D8B030D-6E8A-4147-A177-3AD203B41FA5}">
                      <a16:colId xmlns:a16="http://schemas.microsoft.com/office/drawing/2014/main" val="20000"/>
                    </a:ext>
                  </a:extLst>
                </a:gridCol>
                <a:gridCol w="5983287">
                  <a:extLst>
                    <a:ext uri="{9D8B030D-6E8A-4147-A177-3AD203B41FA5}">
                      <a16:colId xmlns:a16="http://schemas.microsoft.com/office/drawing/2014/main" val="20001"/>
                    </a:ext>
                  </a:extLst>
                </a:gridCol>
              </a:tblGrid>
              <a:tr h="345144">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10199"/>
                            </a:outerShdw>
                          </a:effectLst>
                          <a:latin typeface="Book Antiqua" pitchFamily="18" charset="0"/>
                        </a:rPr>
                        <a:t>Disease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1" i="0" u="none" strike="noStrike" cap="none" normalizeH="0" baseline="0">
                          <a:ln>
                            <a:noFill/>
                          </a:ln>
                          <a:solidFill>
                            <a:schemeClr val="tx1"/>
                          </a:solidFill>
                          <a:effectLst>
                            <a:outerShdw blurRad="38100" dist="38100" dir="2700000" algn="tl">
                              <a:srgbClr val="010199"/>
                            </a:outerShdw>
                          </a:effectLst>
                          <a:latin typeface="Book Antiqua" pitchFamily="18" charset="0"/>
                        </a:rPr>
                        <a:t>Abnormality</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3120">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Achondroplasia</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 encoding the fibroblast growth factor receptor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3120">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Familial hypercholesterolemia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 encoding the LDL receptor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3120">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Cystic fibrosis</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 encoding the CFTR protein, Cl transporter</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080">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Congenital long QT syndrome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genes encoding ion channels in the heart</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3120">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Wilson disease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 encoding a copper dependent ATPase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67267">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I-cell disease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 encoding GIcNAc phosphotransferase, resulting in absence of the Man 6-P signal for lysosomal localization of certain hydrolases</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8656">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Hereditary spherocytosis</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Mutations in the genes encoding spectrin or other structural proteins in the red cell membrane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25193">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Metastasis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Abnormalities in the oligosaccharide chains of membrane glycoproteins and glycolipids are thought to be of importance</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25193">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Paroxysmal nocturnal hemoglobinuria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10199"/>
                            </a:outerShdw>
                          </a:effectLst>
                          <a:latin typeface="Book Antiqua" pitchFamily="18" charset="0"/>
                        </a:rPr>
                        <a:t>Mutation resulting in deficient attachment of the GPI anchor to certain proteins of the red cell membrane </a:t>
                      </a:r>
                    </a:p>
                  </a:txBody>
                  <a:tcPr marT="45389" marB="45389"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D45BCAE-5900-44CC-A736-28B423D226B7}"/>
              </a:ext>
            </a:extLst>
          </p:cNvPr>
          <p:cNvSpPr>
            <a:spLocks noGrp="1" noChangeArrowheads="1"/>
          </p:cNvSpPr>
          <p:nvPr>
            <p:ph type="title"/>
          </p:nvPr>
        </p:nvSpPr>
        <p:spPr/>
        <p:txBody>
          <a:bodyPr/>
          <a:lstStyle/>
          <a:p>
            <a:pPr eaLnBrk="1" hangingPunct="1">
              <a:defRPr/>
            </a:pPr>
            <a:r>
              <a:rPr lang="en-US" sz="3600"/>
              <a:t>    </a:t>
            </a:r>
            <a:r>
              <a:rPr lang="en-US" sz="3600">
                <a:solidFill>
                  <a:srgbClr val="FF9900"/>
                </a:solidFill>
              </a:rPr>
              <a:t>CYTOPLASM	</a:t>
            </a:r>
          </a:p>
        </p:txBody>
      </p:sp>
      <p:sp>
        <p:nvSpPr>
          <p:cNvPr id="77827" name="Rectangle 3">
            <a:extLst>
              <a:ext uri="{FF2B5EF4-FFF2-40B4-BE49-F238E27FC236}">
                <a16:creationId xmlns:a16="http://schemas.microsoft.com/office/drawing/2014/main" id="{1AAE544F-1B8F-4EF0-9B57-F847D0911C7D}"/>
              </a:ext>
            </a:extLst>
          </p:cNvPr>
          <p:cNvSpPr>
            <a:spLocks noGrp="1" noChangeArrowheads="1"/>
          </p:cNvSpPr>
          <p:nvPr>
            <p:ph type="body" idx="1"/>
          </p:nvPr>
        </p:nvSpPr>
        <p:spPr>
          <a:xfrm>
            <a:off x="533400" y="1676400"/>
            <a:ext cx="8229600" cy="4530725"/>
          </a:xfrm>
        </p:spPr>
        <p:txBody>
          <a:bodyPr/>
          <a:lstStyle/>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r>
              <a:rPr lang="en-US"/>
              <a:t>Cytoplasm is the fluid present inside the cell. It contain a clear liquid portion called as Cytosol and various particle of different shape &amp; size. It surrounds the nucleus and bounded by plasma membrane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DAD7369-6AD1-4FC4-8382-8B4037845D73}"/>
              </a:ext>
            </a:extLst>
          </p:cNvPr>
          <p:cNvSpPr>
            <a:spLocks noGrp="1" noChangeArrowheads="1"/>
          </p:cNvSpPr>
          <p:nvPr>
            <p:ph type="title"/>
          </p:nvPr>
        </p:nvSpPr>
        <p:spPr/>
        <p:txBody>
          <a:bodyPr/>
          <a:lstStyle/>
          <a:p>
            <a:pPr eaLnBrk="1" hangingPunct="1">
              <a:defRPr/>
            </a:pPr>
            <a:r>
              <a:rPr lang="en-US" sz="3600">
                <a:solidFill>
                  <a:srgbClr val="FF9900"/>
                </a:solidFill>
              </a:rPr>
              <a:t>CYTOPLASMIC ORGANELLES</a:t>
            </a:r>
            <a:r>
              <a:rPr lang="en-US" sz="3600"/>
              <a:t> </a:t>
            </a:r>
          </a:p>
        </p:txBody>
      </p:sp>
      <p:sp>
        <p:nvSpPr>
          <p:cNvPr id="78851" name="Rectangle 3">
            <a:extLst>
              <a:ext uri="{FF2B5EF4-FFF2-40B4-BE49-F238E27FC236}">
                <a16:creationId xmlns:a16="http://schemas.microsoft.com/office/drawing/2014/main" id="{1957E67B-8CF6-4D31-9AE0-BE73E39ADB82}"/>
              </a:ext>
            </a:extLst>
          </p:cNvPr>
          <p:cNvSpPr>
            <a:spLocks noGrp="1" noChangeArrowheads="1"/>
          </p:cNvSpPr>
          <p:nvPr>
            <p:ph type="body" idx="1"/>
          </p:nvPr>
        </p:nvSpPr>
        <p:spPr/>
        <p:txBody>
          <a:bodyPr/>
          <a:lstStyle/>
          <a:p>
            <a:pPr marL="812800" indent="-812800" eaLnBrk="1" hangingPunct="1">
              <a:lnSpc>
                <a:spcPct val="90000"/>
              </a:lnSpc>
              <a:buClr>
                <a:schemeClr val="tx1"/>
              </a:buClr>
              <a:buFontTx/>
              <a:buAutoNum type="romanUcPeriod"/>
              <a:defRPr/>
            </a:pPr>
            <a:r>
              <a:rPr lang="en-US">
                <a:solidFill>
                  <a:srgbClr val="FF0066"/>
                </a:solidFill>
                <a:effectLst>
                  <a:outerShdw blurRad="38100" dist="38100" dir="2700000" algn="tl">
                    <a:srgbClr val="FFFFFF"/>
                  </a:outerShdw>
                </a:effectLst>
              </a:rPr>
              <a:t>Membrane organelles</a:t>
            </a:r>
            <a:r>
              <a:rPr lang="en-US"/>
              <a:t> </a:t>
            </a:r>
          </a:p>
          <a:p>
            <a:pPr marL="812800" indent="-812800" eaLnBrk="1" hangingPunct="1">
              <a:lnSpc>
                <a:spcPct val="90000"/>
              </a:lnSpc>
              <a:buClr>
                <a:schemeClr val="tx1"/>
              </a:buClr>
              <a:buFontTx/>
              <a:buNone/>
              <a:defRPr/>
            </a:pPr>
            <a:r>
              <a:rPr lang="en-US"/>
              <a:t>	</a:t>
            </a:r>
            <a:r>
              <a:rPr lang="en-US">
                <a:sym typeface="Wingdings" pitchFamily="2" charset="2"/>
              </a:rPr>
              <a:t>Cell membrane</a:t>
            </a:r>
          </a:p>
          <a:p>
            <a:pPr marL="812800" indent="-812800" eaLnBrk="1" hangingPunct="1">
              <a:lnSpc>
                <a:spcPct val="90000"/>
              </a:lnSpc>
              <a:buClr>
                <a:schemeClr val="tx1"/>
              </a:buClr>
              <a:buFontTx/>
              <a:buNone/>
              <a:defRPr/>
            </a:pPr>
            <a:r>
              <a:rPr lang="en-US">
                <a:sym typeface="Wingdings" pitchFamily="2" charset="2"/>
              </a:rPr>
              <a:t>	Mitochondria</a:t>
            </a:r>
          </a:p>
          <a:p>
            <a:pPr marL="812800" indent="-812800" eaLnBrk="1" hangingPunct="1">
              <a:lnSpc>
                <a:spcPct val="90000"/>
              </a:lnSpc>
              <a:buClr>
                <a:schemeClr val="tx1"/>
              </a:buClr>
              <a:buFontTx/>
              <a:buNone/>
              <a:defRPr/>
            </a:pPr>
            <a:r>
              <a:rPr lang="en-US">
                <a:sym typeface="Wingdings" pitchFamily="2" charset="2"/>
              </a:rPr>
              <a:t>	Endoplasmic reticulum</a:t>
            </a:r>
          </a:p>
          <a:p>
            <a:pPr marL="812800" indent="-812800" eaLnBrk="1" hangingPunct="1">
              <a:lnSpc>
                <a:spcPct val="90000"/>
              </a:lnSpc>
              <a:buClr>
                <a:schemeClr val="tx1"/>
              </a:buClr>
              <a:buFontTx/>
              <a:buNone/>
              <a:defRPr/>
            </a:pPr>
            <a:r>
              <a:rPr lang="en-US">
                <a:sym typeface="Wingdings" pitchFamily="2" charset="2"/>
              </a:rPr>
              <a:t>	Golgi apparatus</a:t>
            </a:r>
          </a:p>
          <a:p>
            <a:pPr marL="812800" indent="-812800" eaLnBrk="1" hangingPunct="1">
              <a:lnSpc>
                <a:spcPct val="90000"/>
              </a:lnSpc>
              <a:buClr>
                <a:schemeClr val="tx1"/>
              </a:buClr>
              <a:buFontTx/>
              <a:buNone/>
              <a:defRPr/>
            </a:pPr>
            <a:r>
              <a:rPr lang="en-US">
                <a:sym typeface="Wingdings" pitchFamily="2" charset="2"/>
              </a:rPr>
              <a:t>	Secretory granules </a:t>
            </a:r>
          </a:p>
          <a:p>
            <a:pPr marL="812800" indent="-812800" eaLnBrk="1" hangingPunct="1">
              <a:lnSpc>
                <a:spcPct val="90000"/>
              </a:lnSpc>
              <a:buClr>
                <a:schemeClr val="tx1"/>
              </a:buClr>
              <a:buFontTx/>
              <a:buNone/>
              <a:defRPr/>
            </a:pPr>
            <a:r>
              <a:rPr lang="en-US">
                <a:sym typeface="Wingdings" pitchFamily="2" charset="2"/>
              </a:rPr>
              <a:t>	Lysosomes</a:t>
            </a:r>
          </a:p>
          <a:p>
            <a:pPr marL="812800" indent="-812800" eaLnBrk="1" hangingPunct="1">
              <a:lnSpc>
                <a:spcPct val="90000"/>
              </a:lnSpc>
              <a:buClr>
                <a:schemeClr val="tx1"/>
              </a:buClr>
              <a:buFontTx/>
              <a:buNone/>
              <a:defRPr/>
            </a:pPr>
            <a:r>
              <a:rPr lang="en-US">
                <a:sym typeface="Wingdings" pitchFamily="2" charset="2"/>
              </a:rPr>
              <a:t>	Perioxomes</a:t>
            </a:r>
          </a:p>
          <a:p>
            <a:pPr marL="812800" indent="-812800" eaLnBrk="1" hangingPunct="1">
              <a:lnSpc>
                <a:spcPct val="90000"/>
              </a:lnSpc>
              <a:buClr>
                <a:schemeClr val="tx1"/>
              </a:buClr>
              <a:buFontTx/>
              <a:buNone/>
              <a:defRPr/>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2A90E1A9-9BA1-4A8A-9DA3-6A80FA516F87}"/>
              </a:ext>
            </a:extLst>
          </p:cNvPr>
          <p:cNvSpPr>
            <a:spLocks noGrp="1" noChangeArrowheads="1"/>
          </p:cNvSpPr>
          <p:nvPr>
            <p:ph type="body" idx="1"/>
          </p:nvPr>
        </p:nvSpPr>
        <p:spPr>
          <a:xfrm>
            <a:off x="228600" y="228600"/>
            <a:ext cx="8229600" cy="4456113"/>
          </a:xfrm>
        </p:spPr>
        <p:txBody>
          <a:bodyPr/>
          <a:lstStyle/>
          <a:p>
            <a:pPr marL="812800" indent="-812800" eaLnBrk="1" hangingPunct="1">
              <a:buClr>
                <a:schemeClr val="tx1"/>
              </a:buClr>
              <a:buFontTx/>
              <a:buAutoNum type="romanUcPeriod" startAt="2"/>
              <a:defRPr/>
            </a:pPr>
            <a:r>
              <a:rPr lang="en-US">
                <a:solidFill>
                  <a:srgbClr val="FF0066"/>
                </a:solidFill>
                <a:effectLst>
                  <a:outerShdw blurRad="38100" dist="38100" dir="2700000" algn="tl">
                    <a:srgbClr val="FFFFFF"/>
                  </a:outerShdw>
                </a:effectLst>
              </a:rPr>
              <a:t>Non Membrane organelles</a:t>
            </a:r>
          </a:p>
          <a:p>
            <a:pPr marL="812800" indent="-812800" eaLnBrk="1" hangingPunct="1">
              <a:buClr>
                <a:schemeClr val="tx1"/>
              </a:buClr>
              <a:buFontTx/>
              <a:buNone/>
              <a:defRPr/>
            </a:pPr>
            <a:r>
              <a:rPr lang="en-US"/>
              <a:t>	</a:t>
            </a:r>
            <a:r>
              <a:rPr lang="en-US">
                <a:sym typeface="Wingdings" pitchFamily="2" charset="2"/>
              </a:rPr>
              <a:t>Ribosomes</a:t>
            </a:r>
          </a:p>
          <a:p>
            <a:pPr marL="812800" indent="-812800" eaLnBrk="1" hangingPunct="1">
              <a:buClr>
                <a:schemeClr val="tx1"/>
              </a:buClr>
              <a:buFontTx/>
              <a:buNone/>
              <a:defRPr/>
            </a:pPr>
            <a:r>
              <a:rPr lang="en-US">
                <a:sym typeface="Wingdings" pitchFamily="2" charset="2"/>
              </a:rPr>
              <a:t>	Microtubules</a:t>
            </a:r>
          </a:p>
          <a:p>
            <a:pPr marL="812800" indent="-812800" eaLnBrk="1" hangingPunct="1">
              <a:buClr>
                <a:schemeClr val="tx1"/>
              </a:buClr>
              <a:buFontTx/>
              <a:buNone/>
              <a:defRPr/>
            </a:pPr>
            <a:r>
              <a:rPr lang="en-US">
                <a:sym typeface="Wingdings" pitchFamily="2" charset="2"/>
              </a:rPr>
              <a:t>	Filament</a:t>
            </a:r>
          </a:p>
          <a:p>
            <a:pPr marL="812800" indent="-812800" eaLnBrk="1" hangingPunct="1">
              <a:buClr>
                <a:schemeClr val="tx1"/>
              </a:buClr>
              <a:buFontTx/>
              <a:buNone/>
              <a:defRPr/>
            </a:pPr>
            <a:r>
              <a:rPr lang="en-US">
                <a:sym typeface="Wingdings" pitchFamily="2" charset="2"/>
              </a:rPr>
              <a:t>	Cilia &amp; Flagella</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595750A-11DB-4708-9F81-E23BC14900C0}"/>
              </a:ext>
            </a:extLst>
          </p:cNvPr>
          <p:cNvSpPr>
            <a:spLocks noGrp="1" noChangeArrowheads="1"/>
          </p:cNvSpPr>
          <p:nvPr>
            <p:ph type="title"/>
          </p:nvPr>
        </p:nvSpPr>
        <p:spPr/>
        <p:txBody>
          <a:bodyPr/>
          <a:lstStyle/>
          <a:p>
            <a:pPr eaLnBrk="1" hangingPunct="1">
              <a:defRPr/>
            </a:pPr>
            <a:r>
              <a:rPr lang="en-US" sz="3600">
                <a:solidFill>
                  <a:srgbClr val="FF9900"/>
                </a:solidFill>
              </a:rPr>
              <a:t>CYTOPLASMIC INCLUSIONS</a:t>
            </a:r>
          </a:p>
        </p:txBody>
      </p:sp>
      <p:sp>
        <p:nvSpPr>
          <p:cNvPr id="80899" name="Rectangle 3">
            <a:extLst>
              <a:ext uri="{FF2B5EF4-FFF2-40B4-BE49-F238E27FC236}">
                <a16:creationId xmlns:a16="http://schemas.microsoft.com/office/drawing/2014/main" id="{9A2F687F-EA0E-40A3-A8A1-0CB8DA4EA52C}"/>
              </a:ext>
            </a:extLst>
          </p:cNvPr>
          <p:cNvSpPr>
            <a:spLocks noGrp="1" noChangeArrowheads="1"/>
          </p:cNvSpPr>
          <p:nvPr>
            <p:ph type="body" idx="1"/>
          </p:nvPr>
        </p:nvSpPr>
        <p:spPr/>
        <p:txBody>
          <a:bodyPr/>
          <a:lstStyle/>
          <a:p>
            <a:pPr marL="609600" indent="-609600" eaLnBrk="1" hangingPunct="1">
              <a:buClr>
                <a:schemeClr val="tx1"/>
              </a:buClr>
              <a:buFontTx/>
              <a:buAutoNum type="arabicPeriod"/>
              <a:defRPr/>
            </a:pPr>
            <a:r>
              <a:rPr lang="en-US"/>
              <a:t>Stored food</a:t>
            </a:r>
          </a:p>
          <a:p>
            <a:pPr marL="609600" indent="-609600" eaLnBrk="1" hangingPunct="1">
              <a:buClr>
                <a:schemeClr val="tx1"/>
              </a:buClr>
              <a:buFontTx/>
              <a:buNone/>
              <a:defRPr/>
            </a:pPr>
            <a:r>
              <a:rPr lang="en-US"/>
              <a:t>	</a:t>
            </a:r>
            <a:r>
              <a:rPr lang="en-US">
                <a:sym typeface="Wingdings" pitchFamily="2" charset="2"/>
              </a:rPr>
              <a:t> Glycogen, Fat</a:t>
            </a:r>
          </a:p>
          <a:p>
            <a:pPr marL="609600" indent="-609600" eaLnBrk="1" hangingPunct="1">
              <a:buClr>
                <a:schemeClr val="tx1"/>
              </a:buClr>
              <a:buFontTx/>
              <a:buAutoNum type="arabicPeriod" startAt="2"/>
              <a:defRPr/>
            </a:pPr>
            <a:r>
              <a:rPr lang="en-US"/>
              <a:t>Pigments</a:t>
            </a:r>
          </a:p>
          <a:p>
            <a:pPr marL="609600" indent="-609600" eaLnBrk="1" hangingPunct="1">
              <a:buClr>
                <a:schemeClr val="tx1"/>
              </a:buClr>
              <a:buFontTx/>
              <a:buNone/>
              <a:defRPr/>
            </a:pPr>
            <a:r>
              <a:rPr lang="en-US"/>
              <a:t>	</a:t>
            </a:r>
            <a:r>
              <a:rPr lang="en-US">
                <a:sym typeface="Wingdings" pitchFamily="2" charset="2"/>
              </a:rPr>
              <a:t>Carotene,Hb,Haemosiderin,</a:t>
            </a:r>
          </a:p>
          <a:p>
            <a:pPr marL="609600" indent="-609600" eaLnBrk="1" hangingPunct="1">
              <a:buClr>
                <a:schemeClr val="tx1"/>
              </a:buClr>
              <a:buFontTx/>
              <a:buNone/>
              <a:defRPr/>
            </a:pPr>
            <a:r>
              <a:rPr lang="en-US">
                <a:sym typeface="Wingdings" pitchFamily="2" charset="2"/>
              </a:rPr>
              <a:t>		Bilirubin,Melanin,Lipofuschin</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a:extLst>
              <a:ext uri="{FF2B5EF4-FFF2-40B4-BE49-F238E27FC236}">
                <a16:creationId xmlns:a16="http://schemas.microsoft.com/office/drawing/2014/main" id="{6F07E094-AB26-4CB1-87F2-0D2E1405A3BF}"/>
              </a:ext>
            </a:extLst>
          </p:cNvPr>
          <p:cNvSpPr>
            <a:spLocks noGrp="1" noChangeArrowheads="1"/>
          </p:cNvSpPr>
          <p:nvPr>
            <p:ph type="title"/>
          </p:nvPr>
        </p:nvSpPr>
        <p:spPr>
          <a:xfrm>
            <a:off x="457200" y="0"/>
            <a:ext cx="8229600" cy="1139825"/>
          </a:xfrm>
        </p:spPr>
        <p:txBody>
          <a:bodyPr/>
          <a:lstStyle/>
          <a:p>
            <a:pPr eaLnBrk="1" hangingPunct="1">
              <a:defRPr/>
            </a:pPr>
            <a:r>
              <a:rPr lang="en-US">
                <a:solidFill>
                  <a:srgbClr val="FF9900"/>
                </a:solidFill>
              </a:rPr>
              <a:t>Endoplasmic reticulum</a:t>
            </a:r>
          </a:p>
        </p:txBody>
      </p:sp>
      <p:sp>
        <p:nvSpPr>
          <p:cNvPr id="155650" name="Rectangle 2">
            <a:extLst>
              <a:ext uri="{FF2B5EF4-FFF2-40B4-BE49-F238E27FC236}">
                <a16:creationId xmlns:a16="http://schemas.microsoft.com/office/drawing/2014/main" id="{11623FD2-161B-42E3-937F-4D77B724B567}"/>
              </a:ext>
            </a:extLst>
          </p:cNvPr>
          <p:cNvSpPr>
            <a:spLocks noGrp="1" noChangeArrowheads="1"/>
          </p:cNvSpPr>
          <p:nvPr>
            <p:ph type="body" idx="4294967295"/>
          </p:nvPr>
        </p:nvSpPr>
        <p:spPr>
          <a:xfrm>
            <a:off x="609600" y="990600"/>
            <a:ext cx="8229600" cy="5592763"/>
          </a:xfrm>
          <a:ln>
            <a:solidFill>
              <a:srgbClr val="FF0066"/>
            </a:solidFill>
          </a:ln>
        </p:spPr>
        <p:txBody>
          <a:bodyPr/>
          <a:lstStyle/>
          <a:p>
            <a:pPr eaLnBrk="1" hangingPunct="1">
              <a:buClr>
                <a:srgbClr val="9966FF"/>
              </a:buClr>
              <a:buFont typeface="Wingdings" panose="05000000000000000000" pitchFamily="2" charset="2"/>
              <a:buChar char="v"/>
              <a:defRPr/>
            </a:pPr>
            <a:r>
              <a:rPr lang="en-US" sz="2800" b="1" i="1">
                <a:solidFill>
                  <a:srgbClr val="D60093"/>
                </a:solidFill>
                <a:effectLst>
                  <a:outerShdw blurRad="38100" dist="38100" dir="2700000" algn="tl">
                    <a:srgbClr val="FFFFFF"/>
                  </a:outerShdw>
                </a:effectLst>
              </a:rPr>
              <a:t> Reticulum</a:t>
            </a:r>
            <a:r>
              <a:rPr lang="en-US" sz="2800"/>
              <a:t> -means Strands and vesicles arranged in the form of network.</a:t>
            </a:r>
          </a:p>
          <a:p>
            <a:pPr eaLnBrk="1" hangingPunct="1">
              <a:buClr>
                <a:srgbClr val="9966FF"/>
              </a:buClr>
              <a:buFont typeface="Wingdings" panose="05000000000000000000" pitchFamily="2" charset="2"/>
              <a:buChar char="v"/>
              <a:defRPr/>
            </a:pPr>
            <a:r>
              <a:rPr lang="en-US" sz="2800" b="1" i="1">
                <a:solidFill>
                  <a:srgbClr val="D60093"/>
                </a:solidFill>
                <a:effectLst>
                  <a:outerShdw blurRad="38100" dist="38100" dir="2700000" algn="tl">
                    <a:srgbClr val="FFFFFF"/>
                  </a:outerShdw>
                </a:effectLst>
              </a:rPr>
              <a:t> Endoplasmic</a:t>
            </a:r>
            <a:r>
              <a:rPr lang="en-US" sz="2800" i="1">
                <a:solidFill>
                  <a:srgbClr val="D60093"/>
                </a:solidFill>
                <a:effectLst>
                  <a:outerShdw blurRad="38100" dist="38100" dir="2700000" algn="tl">
                    <a:srgbClr val="FFFFFF"/>
                  </a:outerShdw>
                </a:effectLst>
              </a:rPr>
              <a:t> </a:t>
            </a:r>
            <a:r>
              <a:rPr lang="en-US" sz="2800"/>
              <a:t>- means that they are located within the cytoplasm of the cell.</a:t>
            </a:r>
          </a:p>
          <a:p>
            <a:pPr eaLnBrk="1" hangingPunct="1">
              <a:buClr>
                <a:srgbClr val="9966FF"/>
              </a:buClr>
              <a:buFont typeface="Wingdings" panose="05000000000000000000" pitchFamily="2" charset="2"/>
              <a:buChar char="v"/>
              <a:defRPr/>
            </a:pPr>
            <a:r>
              <a:rPr lang="en-US" sz="2800"/>
              <a:t> Location in the cell</a:t>
            </a:r>
          </a:p>
          <a:p>
            <a:pPr eaLnBrk="1" hangingPunct="1">
              <a:buClr>
                <a:srgbClr val="9966FF"/>
              </a:buClr>
              <a:buFont typeface="Wingdings" panose="05000000000000000000" pitchFamily="2" charset="2"/>
              <a:buNone/>
              <a:defRPr/>
            </a:pPr>
            <a:r>
              <a:rPr lang="en-US" sz="2800"/>
              <a:t>    Next to the nucleus and the Endoplasmic Reticulum has direct contact with nucleus since it descends from the nucleus.  </a:t>
            </a:r>
          </a:p>
          <a:p>
            <a:pPr eaLnBrk="1" hangingPunct="1">
              <a:buClr>
                <a:srgbClr val="9966FF"/>
              </a:buClr>
              <a:buFont typeface="Wingdings" panose="05000000000000000000" pitchFamily="2" charset="2"/>
              <a:buChar char="v"/>
              <a:defRPr/>
            </a:pPr>
            <a:r>
              <a:rPr lang="en-US" sz="2800"/>
              <a:t> The ER is a network of membrane-sacs or tubules called </a:t>
            </a:r>
            <a:r>
              <a:rPr lang="en-US" sz="2800">
                <a:solidFill>
                  <a:srgbClr val="FF0066"/>
                </a:solidFill>
                <a:effectLst>
                  <a:outerShdw blurRad="38100" dist="38100" dir="2700000" algn="tl">
                    <a:srgbClr val="FFFFFF"/>
                  </a:outerShdw>
                </a:effectLst>
              </a:rPr>
              <a:t>cistern</a:t>
            </a:r>
            <a:r>
              <a:rPr lang="en-US" sz="2800"/>
              <a:t>s that extend  throughout the cytoplasm and connect to nuclear envelope.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B68D6272-0D28-4C49-9B75-0F8BD991A211}"/>
              </a:ext>
            </a:extLst>
          </p:cNvPr>
          <p:cNvSpPr>
            <a:spLocks noGrp="1" noChangeArrowheads="1"/>
          </p:cNvSpPr>
          <p:nvPr>
            <p:ph type="title"/>
          </p:nvPr>
        </p:nvSpPr>
        <p:spPr/>
        <p:txBody>
          <a:bodyPr/>
          <a:lstStyle/>
          <a:p>
            <a:pPr eaLnBrk="1" hangingPunct="1">
              <a:defRPr/>
            </a:pPr>
            <a:r>
              <a:rPr lang="en-US" sz="4000"/>
              <a:t>.</a:t>
            </a:r>
            <a:br>
              <a:rPr lang="en-US" sz="4000"/>
            </a:br>
            <a:br>
              <a:rPr lang="en-US" sz="4000"/>
            </a:br>
            <a:endParaRPr lang="en-US" sz="4000"/>
          </a:p>
        </p:txBody>
      </p:sp>
      <p:sp>
        <p:nvSpPr>
          <p:cNvPr id="153603" name="Rectangle 3">
            <a:extLst>
              <a:ext uri="{FF2B5EF4-FFF2-40B4-BE49-F238E27FC236}">
                <a16:creationId xmlns:a16="http://schemas.microsoft.com/office/drawing/2014/main" id="{958F7C15-113E-4307-A29B-D68CB2E2358E}"/>
              </a:ext>
            </a:extLst>
          </p:cNvPr>
          <p:cNvSpPr>
            <a:spLocks noGrp="1" noChangeArrowheads="1"/>
          </p:cNvSpPr>
          <p:nvPr>
            <p:ph sz="half" idx="1"/>
          </p:nvPr>
        </p:nvSpPr>
        <p:spPr/>
        <p:txBody>
          <a:bodyPr/>
          <a:lstStyle/>
          <a:p>
            <a:pPr eaLnBrk="1" hangingPunct="1">
              <a:defRPr/>
            </a:pPr>
            <a:endParaRPr lang="en-US" sz="2800"/>
          </a:p>
        </p:txBody>
      </p:sp>
      <p:sp>
        <p:nvSpPr>
          <p:cNvPr id="153604" name="Rectangle 4">
            <a:extLst>
              <a:ext uri="{FF2B5EF4-FFF2-40B4-BE49-F238E27FC236}">
                <a16:creationId xmlns:a16="http://schemas.microsoft.com/office/drawing/2014/main" id="{D0295B27-5399-4BA4-A71E-CC0C183C2F61}"/>
              </a:ext>
            </a:extLst>
          </p:cNvPr>
          <p:cNvSpPr>
            <a:spLocks noGrp="1" noChangeArrowheads="1"/>
          </p:cNvSpPr>
          <p:nvPr>
            <p:ph type="body" sz="half" idx="2"/>
          </p:nvPr>
        </p:nvSpPr>
        <p:spPr>
          <a:xfrm>
            <a:off x="5257800" y="457200"/>
            <a:ext cx="3886200" cy="6400800"/>
          </a:xfrm>
        </p:spPr>
        <p:txBody>
          <a:bodyPr/>
          <a:lstStyle/>
          <a:p>
            <a:pPr eaLnBrk="1" hangingPunct="1">
              <a:defRPr/>
            </a:pPr>
            <a:r>
              <a:rPr lang="en-US" sz="2000" b="1">
                <a:solidFill>
                  <a:srgbClr val="FF3399"/>
                </a:solidFill>
                <a:effectLst>
                  <a:outerShdw blurRad="38100" dist="38100" dir="2700000" algn="tl">
                    <a:srgbClr val="FFFFFF"/>
                  </a:outerShdw>
                </a:effectLst>
                <a:latin typeface="Book Antiqua" pitchFamily="18" charset="0"/>
              </a:rPr>
              <a:t>ROUGH ENDOPLASMIC RETICULUM</a:t>
            </a:r>
          </a:p>
          <a:p>
            <a:pPr eaLnBrk="1" hangingPunct="1">
              <a:buFont typeface="Wingdings" panose="05000000000000000000" pitchFamily="2" charset="2"/>
              <a:buNone/>
              <a:defRPr/>
            </a:pPr>
            <a:r>
              <a:rPr lang="en-US" sz="2800"/>
              <a:t>		</a:t>
            </a:r>
            <a:r>
              <a:rPr lang="en-US" sz="2000"/>
              <a:t>The Ribosomes studded region of ER is termed as Rough ER.</a:t>
            </a:r>
          </a:p>
          <a:p>
            <a:pPr eaLnBrk="1" hangingPunct="1">
              <a:buFont typeface="Wingdings" panose="05000000000000000000" pitchFamily="2" charset="2"/>
              <a:buNone/>
              <a:defRPr/>
            </a:pPr>
            <a:r>
              <a:rPr lang="en-US" sz="2000"/>
              <a:t>   		It is made up of large parallel flattened membranous sacs called Cisternae, the limiting membrane of which is studded with ribosomes. </a:t>
            </a:r>
          </a:p>
          <a:p>
            <a:pPr eaLnBrk="1" hangingPunct="1">
              <a:defRPr/>
            </a:pPr>
            <a:r>
              <a:rPr lang="en-US" sz="2000" b="1">
                <a:solidFill>
                  <a:srgbClr val="FF3399"/>
                </a:solidFill>
                <a:effectLst>
                  <a:outerShdw blurRad="38100" dist="38100" dir="2700000" algn="tl">
                    <a:srgbClr val="FFFFFF"/>
                  </a:outerShdw>
                </a:effectLst>
                <a:latin typeface="Book Antiqua" pitchFamily="18" charset="0"/>
              </a:rPr>
              <a:t>SMOOTH ENDOPLASMIC RETICULUM</a:t>
            </a:r>
          </a:p>
          <a:p>
            <a:pPr eaLnBrk="1" hangingPunct="1">
              <a:buFont typeface="Wingdings" panose="05000000000000000000" pitchFamily="2" charset="2"/>
              <a:buNone/>
              <a:defRPr/>
            </a:pPr>
            <a:r>
              <a:rPr lang="en-US" sz="2800"/>
              <a:t>        </a:t>
            </a:r>
            <a:r>
              <a:rPr lang="en-US" sz="2000"/>
              <a:t>Continuation of Rough ER is made up of ramifying smooth surfaced membranous tubules.</a:t>
            </a:r>
          </a:p>
          <a:p>
            <a:pPr eaLnBrk="1" hangingPunct="1">
              <a:buFont typeface="Wingdings" panose="05000000000000000000" pitchFamily="2" charset="2"/>
              <a:buNone/>
              <a:defRPr/>
            </a:pPr>
            <a:endParaRPr lang="en-US" sz="2000"/>
          </a:p>
        </p:txBody>
      </p:sp>
      <p:pic>
        <p:nvPicPr>
          <p:cNvPr id="59397" name="Picture 5" descr="O3">
            <a:extLst>
              <a:ext uri="{FF2B5EF4-FFF2-40B4-BE49-F238E27FC236}">
                <a16:creationId xmlns:a16="http://schemas.microsoft.com/office/drawing/2014/main" id="{0A131B30-9F8B-44BF-B7D0-FF01A6D0B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5D9E6EE-AF4A-4028-AB43-B23D6E2AE2B5}"/>
              </a:ext>
            </a:extLst>
          </p:cNvPr>
          <p:cNvSpPr>
            <a:spLocks noGrp="1" noChangeArrowheads="1"/>
          </p:cNvSpPr>
          <p:nvPr>
            <p:ph type="body" idx="1"/>
          </p:nvPr>
        </p:nvSpPr>
        <p:spPr>
          <a:xfrm>
            <a:off x="457200" y="0"/>
            <a:ext cx="8229600" cy="6858000"/>
          </a:xfrm>
        </p:spPr>
        <p:txBody>
          <a:bodyPr/>
          <a:lstStyle/>
          <a:p>
            <a:pPr eaLnBrk="1" hangingPunct="1">
              <a:buFont typeface="Wingdings" panose="05000000000000000000" pitchFamily="2" charset="2"/>
              <a:buNone/>
              <a:defRPr/>
            </a:pPr>
            <a:r>
              <a:rPr lang="en-US" sz="2800" b="1">
                <a:solidFill>
                  <a:srgbClr val="FF3399"/>
                </a:solidFill>
                <a:effectLst>
                  <a:outerShdw blurRad="38100" dist="38100" dir="2700000" algn="tl">
                    <a:srgbClr val="FFFFFF"/>
                  </a:outerShdw>
                </a:effectLst>
                <a:latin typeface="Book Antiqua" pitchFamily="18" charset="0"/>
              </a:rPr>
              <a:t>Smooth Endoplasmic Reticulum</a:t>
            </a:r>
          </a:p>
          <a:p>
            <a:pPr eaLnBrk="1" hangingPunct="1">
              <a:buClr>
                <a:srgbClr val="9966FF"/>
              </a:buClr>
              <a:buFont typeface="Wingdings" panose="05000000000000000000" pitchFamily="2" charset="2"/>
              <a:buChar char="v"/>
              <a:defRPr/>
            </a:pPr>
            <a:r>
              <a:rPr lang="en-US" sz="2800"/>
              <a:t> Smooth ER extends from the rough ER to form a network of membranous tubules.</a:t>
            </a:r>
          </a:p>
          <a:p>
            <a:pPr eaLnBrk="1" hangingPunct="1">
              <a:buClr>
                <a:srgbClr val="9966FF"/>
              </a:buClr>
              <a:buFont typeface="Wingdings" panose="05000000000000000000" pitchFamily="2" charset="2"/>
              <a:buChar char="v"/>
              <a:defRPr/>
            </a:pPr>
            <a:r>
              <a:rPr lang="en-US" sz="2800"/>
              <a:t> Smooth ER does not have ribosomes on the outer layer of its membrane.</a:t>
            </a:r>
          </a:p>
          <a:p>
            <a:pPr eaLnBrk="1" hangingPunct="1">
              <a:buClr>
                <a:srgbClr val="9966FF"/>
              </a:buClr>
              <a:buFont typeface="Wingdings" panose="05000000000000000000" pitchFamily="2" charset="2"/>
              <a:buChar char="v"/>
              <a:defRPr/>
            </a:pPr>
            <a:r>
              <a:rPr lang="en-US" sz="2800"/>
              <a:t> Smooth ER contains unique enzymes that make it functionally more diverse than rough ER.</a:t>
            </a:r>
          </a:p>
          <a:p>
            <a:pPr eaLnBrk="1" hangingPunct="1">
              <a:buFont typeface="Wingdings" panose="05000000000000000000" pitchFamily="2" charset="2"/>
              <a:buNone/>
              <a:defRPr/>
            </a:pPr>
            <a:r>
              <a:rPr lang="en-US" sz="2800" b="1">
                <a:solidFill>
                  <a:srgbClr val="FF3399"/>
                </a:solidFill>
                <a:effectLst>
                  <a:outerShdw blurRad="38100" dist="38100" dir="2700000" algn="tl">
                    <a:srgbClr val="FFFFFF"/>
                  </a:outerShdw>
                </a:effectLst>
                <a:latin typeface="Book Antiqua" pitchFamily="18" charset="0"/>
              </a:rPr>
              <a:t>Functions of Smooth ER</a:t>
            </a:r>
          </a:p>
          <a:p>
            <a:pPr eaLnBrk="1" hangingPunct="1">
              <a:buClr>
                <a:srgbClr val="9966FF"/>
              </a:buClr>
              <a:buFont typeface="Wingdings" panose="05000000000000000000" pitchFamily="2" charset="2"/>
              <a:buChar char="v"/>
              <a:defRPr/>
            </a:pPr>
            <a:r>
              <a:rPr lang="en-US" sz="2800"/>
              <a:t> Smooth ER synthesizes phospholipids, fats and steroids such as estrogens and testosterone.</a:t>
            </a:r>
          </a:p>
          <a:p>
            <a:pPr eaLnBrk="1" hangingPunct="1">
              <a:buClr>
                <a:srgbClr val="9966FF"/>
              </a:buClr>
              <a:buFont typeface="Wingdings" panose="05000000000000000000" pitchFamily="2" charset="2"/>
              <a:buChar char="v"/>
              <a:defRPr/>
            </a:pPr>
            <a:r>
              <a:rPr lang="en-US" sz="2800"/>
              <a:t> In liver cells, enzymes of smooth ER help release glucose into the blood stream and inactivate or detoxify drugs and other potentially harmful substances for example Alcohol.</a:t>
            </a:r>
          </a:p>
          <a:p>
            <a:pPr eaLnBrk="1" hangingPunct="1">
              <a:buFont typeface="Wingdings" panose="05000000000000000000" pitchFamily="2" charset="2"/>
              <a:buNone/>
              <a:defRPr/>
            </a:pPr>
            <a:endParaRPr lang="en-US" sz="2800">
              <a:solidFill>
                <a:srgbClr val="008000"/>
              </a:solidFill>
              <a:effectLst>
                <a:outerShdw blurRad="38100" dist="38100" dir="2700000" algn="tl">
                  <a:srgbClr val="FFFFFF"/>
                </a:outerShdw>
              </a:effectLst>
            </a:endParaRPr>
          </a:p>
          <a:p>
            <a:pPr eaLnBrk="1" hangingPunct="1">
              <a:buFont typeface="Wingdings" panose="05000000000000000000" pitchFamily="2" charset="2"/>
              <a:buNone/>
              <a:defRPr/>
            </a:pPr>
            <a:endParaRPr lang="en-US" sz="2800">
              <a:solidFill>
                <a:srgbClr val="008000"/>
              </a:solidFill>
              <a:effectLst>
                <a:outerShdw blurRad="38100" dist="38100" dir="2700000" algn="tl">
                  <a:srgbClr val="FFFFFF"/>
                </a:outerShdw>
              </a:effectLst>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897A7F14-C2A9-406F-B55A-E13FE23C3815}"/>
              </a:ext>
            </a:extLst>
          </p:cNvPr>
          <p:cNvSpPr>
            <a:spLocks noGrp="1" noChangeArrowheads="1"/>
          </p:cNvSpPr>
          <p:nvPr>
            <p:ph type="title"/>
          </p:nvPr>
        </p:nvSpPr>
        <p:spPr>
          <a:xfrm>
            <a:off x="457200" y="612775"/>
            <a:ext cx="8229600" cy="561975"/>
          </a:xfrm>
        </p:spPr>
        <p:txBody>
          <a:bodyPr/>
          <a:lstStyle/>
          <a:p>
            <a:pPr eaLnBrk="1" hangingPunct="1">
              <a:defRPr/>
            </a:pPr>
            <a:r>
              <a:rPr lang="en-US" sz="4000">
                <a:solidFill>
                  <a:srgbClr val="FF3399"/>
                </a:solidFill>
                <a:latin typeface="Book Antiqua" pitchFamily="18" charset="0"/>
              </a:rPr>
              <a:t>Functions of Rough ER</a:t>
            </a:r>
          </a:p>
        </p:txBody>
      </p:sp>
      <p:sp>
        <p:nvSpPr>
          <p:cNvPr id="162819" name="Rectangle 3">
            <a:extLst>
              <a:ext uri="{FF2B5EF4-FFF2-40B4-BE49-F238E27FC236}">
                <a16:creationId xmlns:a16="http://schemas.microsoft.com/office/drawing/2014/main" id="{161F8239-8EB7-437D-8894-7600AFD5B895}"/>
              </a:ext>
            </a:extLst>
          </p:cNvPr>
          <p:cNvSpPr>
            <a:spLocks noGrp="1" noChangeArrowheads="1"/>
          </p:cNvSpPr>
          <p:nvPr>
            <p:ph type="body" idx="1"/>
          </p:nvPr>
        </p:nvSpPr>
        <p:spPr>
          <a:xfrm>
            <a:off x="457200" y="1143000"/>
            <a:ext cx="8229600" cy="4983163"/>
          </a:xfrm>
        </p:spPr>
        <p:txBody>
          <a:bodyPr/>
          <a:lstStyle/>
          <a:p>
            <a:pPr eaLnBrk="1" hangingPunct="1">
              <a:buClr>
                <a:srgbClr val="9966FF"/>
              </a:buClr>
              <a:buFont typeface="Wingdings" panose="05000000000000000000" pitchFamily="2" charset="2"/>
              <a:buNone/>
              <a:defRPr/>
            </a:pPr>
            <a:endParaRPr lang="en-US"/>
          </a:p>
          <a:p>
            <a:pPr eaLnBrk="1" hangingPunct="1">
              <a:buClr>
                <a:srgbClr val="9966FF"/>
              </a:buClr>
              <a:buFont typeface="Wingdings" panose="05000000000000000000" pitchFamily="2" charset="2"/>
              <a:buChar char="v"/>
              <a:defRPr/>
            </a:pPr>
            <a:r>
              <a:rPr lang="en-US"/>
              <a:t>  Protein synthesis</a:t>
            </a:r>
          </a:p>
          <a:p>
            <a:pPr eaLnBrk="1" hangingPunct="1">
              <a:buClr>
                <a:srgbClr val="9966FF"/>
              </a:buClr>
              <a:buFont typeface="Wingdings" panose="05000000000000000000" pitchFamily="2" charset="2"/>
              <a:buChar char="v"/>
              <a:defRPr/>
            </a:pPr>
            <a:r>
              <a:rPr lang="en-US"/>
              <a:t>  Sequestration of calcium</a:t>
            </a:r>
          </a:p>
          <a:p>
            <a:pPr eaLnBrk="1" hangingPunct="1">
              <a:buClr>
                <a:srgbClr val="9966FF"/>
              </a:buClr>
              <a:buFont typeface="Wingdings" panose="05000000000000000000" pitchFamily="2" charset="2"/>
              <a:buChar char="v"/>
              <a:defRPr/>
            </a:pPr>
            <a:r>
              <a:rPr lang="en-US"/>
              <a:t>  Insertion of membrane protein</a:t>
            </a:r>
          </a:p>
          <a:p>
            <a:pPr eaLnBrk="1" hangingPunct="1">
              <a:buClr>
                <a:srgbClr val="9966FF"/>
              </a:buClr>
              <a:buFont typeface="Wingdings" panose="05000000000000000000" pitchFamily="2" charset="2"/>
              <a:buChar char="v"/>
              <a:defRPr/>
            </a:pPr>
            <a:r>
              <a:rPr lang="en-US"/>
              <a:t>  Segregation of lysosomal enzyme as well         as secretory protein from the remainder   of the cytoplasm.</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D84A4835-C54A-4CBD-9CA3-28AB4D5C964F}"/>
              </a:ext>
            </a:extLst>
          </p:cNvPr>
          <p:cNvSpPr>
            <a:spLocks noGrp="1" noChangeArrowheads="1"/>
          </p:cNvSpPr>
          <p:nvPr>
            <p:ph type="title"/>
          </p:nvPr>
        </p:nvSpPr>
        <p:spPr>
          <a:xfrm>
            <a:off x="457200" y="277813"/>
            <a:ext cx="8229600" cy="638175"/>
          </a:xfrm>
        </p:spPr>
        <p:txBody>
          <a:bodyPr/>
          <a:lstStyle/>
          <a:p>
            <a:pPr eaLnBrk="1" hangingPunct="1">
              <a:defRPr/>
            </a:pPr>
            <a:r>
              <a:rPr lang="en-US" sz="4000">
                <a:solidFill>
                  <a:srgbClr val="FF3399"/>
                </a:solidFill>
                <a:latin typeface="Book Antiqua" pitchFamily="18" charset="0"/>
              </a:rPr>
              <a:t>Role of Rough ER</a:t>
            </a:r>
          </a:p>
        </p:txBody>
      </p:sp>
      <p:sp>
        <p:nvSpPr>
          <p:cNvPr id="163843" name="Rectangle 3">
            <a:extLst>
              <a:ext uri="{FF2B5EF4-FFF2-40B4-BE49-F238E27FC236}">
                <a16:creationId xmlns:a16="http://schemas.microsoft.com/office/drawing/2014/main" id="{B69650F7-9CC3-4CFA-B147-0432A4A7ABA5}"/>
              </a:ext>
            </a:extLst>
          </p:cNvPr>
          <p:cNvSpPr>
            <a:spLocks noGrp="1" noChangeArrowheads="1"/>
          </p:cNvSpPr>
          <p:nvPr>
            <p:ph type="body" idx="1"/>
          </p:nvPr>
        </p:nvSpPr>
        <p:spPr>
          <a:xfrm>
            <a:off x="457200" y="990600"/>
            <a:ext cx="8229600" cy="5135563"/>
          </a:xfrm>
        </p:spPr>
        <p:txBody>
          <a:bodyPr/>
          <a:lstStyle/>
          <a:p>
            <a:pPr eaLnBrk="1" hangingPunct="1">
              <a:buFont typeface="Wingdings" panose="05000000000000000000" pitchFamily="2" charset="2"/>
              <a:buNone/>
              <a:defRPr/>
            </a:pPr>
            <a:r>
              <a:rPr lang="en-US"/>
              <a:t>     Their main function is to elaborate secretory proteins or glycoproteins so they are present abundantly in the following cells:</a:t>
            </a:r>
          </a:p>
          <a:p>
            <a:pPr eaLnBrk="1" hangingPunct="1">
              <a:buClr>
                <a:srgbClr val="9966FF"/>
              </a:buClr>
              <a:buFont typeface="Wingdings" panose="05000000000000000000" pitchFamily="2" charset="2"/>
              <a:buChar char="v"/>
              <a:defRPr/>
            </a:pPr>
            <a:r>
              <a:rPr lang="en-US"/>
              <a:t>  Enzyme producing cells of pancreas</a:t>
            </a:r>
          </a:p>
          <a:p>
            <a:pPr eaLnBrk="1" hangingPunct="1">
              <a:buClr>
                <a:srgbClr val="9966FF"/>
              </a:buClr>
              <a:buFont typeface="Wingdings" panose="05000000000000000000" pitchFamily="2" charset="2"/>
              <a:buChar char="v"/>
              <a:defRPr/>
            </a:pPr>
            <a:r>
              <a:rPr lang="en-US"/>
              <a:t>  Protein secreting cells such as fibroblast and osteoblast.</a:t>
            </a:r>
          </a:p>
          <a:p>
            <a:pPr eaLnBrk="1" hangingPunct="1">
              <a:buClr>
                <a:srgbClr val="9966FF"/>
              </a:buClr>
              <a:buFont typeface="Wingdings" panose="05000000000000000000" pitchFamily="2" charset="2"/>
              <a:buChar char="v"/>
              <a:defRPr/>
            </a:pPr>
            <a:r>
              <a:rPr lang="en-US"/>
              <a:t>  Plasma cells which synthesize humoral antibodies.</a:t>
            </a:r>
          </a:p>
          <a:p>
            <a:pPr eaLnBrk="1" hangingPunct="1">
              <a:buClr>
                <a:srgbClr val="9966FF"/>
              </a:buClr>
              <a:buFont typeface="Wingdings" panose="05000000000000000000" pitchFamily="2" charset="2"/>
              <a:buChar char="v"/>
              <a:defRPr/>
            </a:pPr>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1B383D7-7192-4E8A-8534-8B9A10CA44D6}"/>
              </a:ext>
            </a:extLst>
          </p:cNvPr>
          <p:cNvSpPr>
            <a:spLocks noGrp="1" noChangeArrowheads="1"/>
          </p:cNvSpPr>
          <p:nvPr>
            <p:ph type="title"/>
          </p:nvPr>
        </p:nvSpPr>
        <p:spPr/>
        <p:txBody>
          <a:bodyPr/>
          <a:lstStyle/>
          <a:p>
            <a:pPr eaLnBrk="1" hangingPunct="1">
              <a:defRPr/>
            </a:pPr>
            <a:endParaRPr lang="en-US"/>
          </a:p>
        </p:txBody>
      </p:sp>
      <p:sp>
        <p:nvSpPr>
          <p:cNvPr id="63491" name="Rectangle 3">
            <a:extLst>
              <a:ext uri="{FF2B5EF4-FFF2-40B4-BE49-F238E27FC236}">
                <a16:creationId xmlns:a16="http://schemas.microsoft.com/office/drawing/2014/main" id="{92C0035B-C397-4AFB-B889-DBF87DA69907}"/>
              </a:ext>
            </a:extLst>
          </p:cNvPr>
          <p:cNvSpPr>
            <a:spLocks noGrp="1" noChangeArrowheads="1"/>
          </p:cNvSpPr>
          <p:nvPr>
            <p:ph type="body" idx="1"/>
          </p:nvPr>
        </p:nvSpPr>
        <p:spPr>
          <a:xfrm>
            <a:off x="1524000" y="304800"/>
            <a:ext cx="8229600" cy="5751513"/>
          </a:xfrm>
        </p:spPr>
        <p:txBody>
          <a:bodyPr/>
          <a:lstStyle/>
          <a:p>
            <a:pPr eaLnBrk="1" hangingPunct="1">
              <a:buFont typeface="Wingdings" panose="05000000000000000000" pitchFamily="2" charset="2"/>
              <a:buNone/>
              <a:defRPr/>
            </a:pPr>
            <a:r>
              <a:rPr lang="en-US"/>
              <a:t>		Structure of the cell can be studied under 3 headings :-</a:t>
            </a:r>
          </a:p>
          <a:p>
            <a:pPr eaLnBrk="1" hangingPunct="1">
              <a:buFont typeface="Wingdings" panose="05000000000000000000" pitchFamily="2" charset="2"/>
              <a:buNone/>
              <a:defRPr/>
            </a:pPr>
            <a:endParaRPr lang="en-US"/>
          </a:p>
          <a:p>
            <a:pPr eaLnBrk="1" hangingPunct="1">
              <a:buClr>
                <a:schemeClr val="tx1"/>
              </a:buClr>
              <a:buFont typeface="Wingdings" panose="05000000000000000000" pitchFamily="2" charset="2"/>
              <a:buChar char="Ø"/>
              <a:defRPr/>
            </a:pPr>
            <a:r>
              <a:rPr lang="en-US"/>
              <a:t>Cell membrane</a:t>
            </a:r>
          </a:p>
          <a:p>
            <a:pPr eaLnBrk="1" hangingPunct="1">
              <a:buClr>
                <a:schemeClr val="tx1"/>
              </a:buClr>
              <a:buFont typeface="Wingdings" panose="05000000000000000000" pitchFamily="2" charset="2"/>
              <a:buChar char="Ø"/>
              <a:defRPr/>
            </a:pPr>
            <a:endParaRPr lang="en-US"/>
          </a:p>
          <a:p>
            <a:pPr eaLnBrk="1" hangingPunct="1">
              <a:buClr>
                <a:schemeClr val="tx1"/>
              </a:buClr>
              <a:buFont typeface="Wingdings" panose="05000000000000000000" pitchFamily="2" charset="2"/>
              <a:buChar char="Ø"/>
              <a:defRPr/>
            </a:pPr>
            <a:r>
              <a:rPr lang="en-US"/>
              <a:t>Cytoplasm</a:t>
            </a:r>
          </a:p>
          <a:p>
            <a:pPr eaLnBrk="1" hangingPunct="1">
              <a:buClr>
                <a:schemeClr val="tx1"/>
              </a:buClr>
              <a:buFont typeface="Wingdings" panose="05000000000000000000" pitchFamily="2" charset="2"/>
              <a:buChar char="Ø"/>
              <a:defRPr/>
            </a:pPr>
            <a:endParaRPr lang="en-US"/>
          </a:p>
          <a:p>
            <a:pPr eaLnBrk="1" hangingPunct="1">
              <a:buClr>
                <a:schemeClr val="tx1"/>
              </a:buClr>
              <a:buFont typeface="Wingdings" panose="05000000000000000000" pitchFamily="2" charset="2"/>
              <a:buChar char="Ø"/>
              <a:defRPr/>
            </a:pPr>
            <a:r>
              <a:rPr lang="en-US"/>
              <a:t>Nucleus</a:t>
            </a:r>
          </a:p>
          <a:p>
            <a:pPr eaLnBrk="1" hangingPunct="1">
              <a:buClr>
                <a:schemeClr val="tx1"/>
              </a:buClr>
              <a:buFont typeface="Wingdings" panose="05000000000000000000" pitchFamily="2" charset="2"/>
              <a:buChar char="Ø"/>
              <a:defRPr/>
            </a:pPr>
            <a:endParaRPr lang="en-US"/>
          </a:p>
          <a:p>
            <a:pPr eaLnBrk="1" hangingPunct="1">
              <a:buClr>
                <a:schemeClr val="tx1"/>
              </a:buClr>
              <a:buFont typeface="Wingdings" panose="05000000000000000000" pitchFamily="2" charset="2"/>
              <a:buChar char="Ø"/>
              <a:defRPr/>
            </a:pPr>
            <a:endParaRPr lang="en-US"/>
          </a:p>
          <a:p>
            <a:pPr eaLnBrk="1" hangingPunct="1">
              <a:defRPr/>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BAC1F7B-E973-4630-BE53-8C03FC336EF9}"/>
              </a:ext>
            </a:extLst>
          </p:cNvPr>
          <p:cNvSpPr>
            <a:spLocks noGrp="1" noChangeArrowheads="1"/>
          </p:cNvSpPr>
          <p:nvPr>
            <p:ph type="title"/>
          </p:nvPr>
        </p:nvSpPr>
        <p:spPr/>
        <p:txBody>
          <a:bodyPr/>
          <a:lstStyle/>
          <a:p>
            <a:pPr eaLnBrk="1" hangingPunct="1">
              <a:defRPr/>
            </a:pPr>
            <a:r>
              <a:rPr lang="en-US" sz="3600">
                <a:solidFill>
                  <a:srgbClr val="FF9900"/>
                </a:solidFill>
              </a:rPr>
              <a:t>GOLGI COMPLEX</a:t>
            </a:r>
          </a:p>
        </p:txBody>
      </p:sp>
      <p:sp>
        <p:nvSpPr>
          <p:cNvPr id="86019" name="Rectangle 3">
            <a:extLst>
              <a:ext uri="{FF2B5EF4-FFF2-40B4-BE49-F238E27FC236}">
                <a16:creationId xmlns:a16="http://schemas.microsoft.com/office/drawing/2014/main" id="{CA54E3A6-B6B5-40F1-9B64-DF6F38D64BBE}"/>
              </a:ext>
            </a:extLst>
          </p:cNvPr>
          <p:cNvSpPr>
            <a:spLocks noGrp="1" noChangeArrowheads="1"/>
          </p:cNvSpPr>
          <p:nvPr>
            <p:ph type="body" idx="1"/>
          </p:nvPr>
        </p:nvSpPr>
        <p:spPr>
          <a:xfrm>
            <a:off x="609600" y="1600200"/>
            <a:ext cx="8229600" cy="4530725"/>
          </a:xfrm>
        </p:spPr>
        <p:txBody>
          <a:bodyPr/>
          <a:lstStyle/>
          <a:p>
            <a:pPr eaLnBrk="1" hangingPunct="1">
              <a:lnSpc>
                <a:spcPct val="90000"/>
              </a:lnSpc>
              <a:buFont typeface="Wingdings" panose="05000000000000000000" pitchFamily="2" charset="2"/>
              <a:buNone/>
              <a:defRPr/>
            </a:pPr>
            <a:r>
              <a:rPr lang="en-US"/>
              <a:t>	Discovered by </a:t>
            </a:r>
            <a:r>
              <a:rPr lang="en-US">
                <a:solidFill>
                  <a:srgbClr val="FF0066"/>
                </a:solidFill>
                <a:effectLst>
                  <a:outerShdw blurRad="38100" dist="38100" dir="2700000" algn="tl">
                    <a:srgbClr val="FFFFFF"/>
                  </a:outerShdw>
                </a:effectLst>
              </a:rPr>
              <a:t>Camillo Golgi</a:t>
            </a:r>
            <a:r>
              <a:rPr lang="en-US"/>
              <a:t> in 19</a:t>
            </a:r>
            <a:r>
              <a:rPr lang="en-US" baseline="30000"/>
              <a:t>th</a:t>
            </a:r>
            <a:r>
              <a:rPr lang="en-US"/>
              <a:t> century by silver Impregnation Technique.</a:t>
            </a:r>
          </a:p>
          <a:p>
            <a:pPr eaLnBrk="1" hangingPunct="1">
              <a:lnSpc>
                <a:spcPct val="90000"/>
              </a:lnSpc>
              <a:buFont typeface="Wingdings" panose="05000000000000000000" pitchFamily="2" charset="2"/>
              <a:buNone/>
              <a:defRPr/>
            </a:pPr>
            <a:r>
              <a:rPr lang="en-US"/>
              <a:t>   It is made up of membranes which form the walls of number of flattened sacs that are stacked over one another . Towards their margins the sacs are continuous with small rounded vesicles.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FE701A11-D571-4D2C-AD9B-C05DB9D0E166}"/>
              </a:ext>
            </a:extLst>
          </p:cNvPr>
          <p:cNvSpPr>
            <a:spLocks noGrp="1" noChangeArrowheads="1"/>
          </p:cNvSpPr>
          <p:nvPr>
            <p:ph type="body" idx="1"/>
          </p:nvPr>
        </p:nvSpPr>
        <p:spPr>
          <a:xfrm>
            <a:off x="228600" y="1295400"/>
            <a:ext cx="8686800" cy="4456113"/>
          </a:xfrm>
        </p:spPr>
        <p:txBody>
          <a:bodyPr/>
          <a:lstStyle/>
          <a:p>
            <a:pPr marL="609600" indent="-609600" eaLnBrk="1" hangingPunct="1">
              <a:buClr>
                <a:schemeClr val="tx1"/>
              </a:buClr>
              <a:buFont typeface="Wingdings" panose="05000000000000000000" pitchFamily="2" charset="2"/>
              <a:buNone/>
              <a:defRPr/>
            </a:pPr>
            <a:endParaRPr lang="en-US"/>
          </a:p>
          <a:p>
            <a:pPr marL="609600" indent="-609600" eaLnBrk="1" hangingPunct="1">
              <a:buClr>
                <a:schemeClr val="tx1"/>
              </a:buClr>
              <a:buFont typeface="Wingdings" panose="05000000000000000000" pitchFamily="2" charset="2"/>
              <a:buNone/>
              <a:defRPr/>
            </a:pPr>
            <a:r>
              <a:rPr lang="en-US"/>
              <a:t>It has 3 regions</a:t>
            </a:r>
          </a:p>
          <a:p>
            <a:pPr marL="609600" indent="-609600" eaLnBrk="1" hangingPunct="1">
              <a:buClr>
                <a:schemeClr val="tx1"/>
              </a:buClr>
              <a:defRPr/>
            </a:pPr>
            <a:r>
              <a:rPr lang="en-US"/>
              <a:t>Near the nucleus </a:t>
            </a:r>
            <a:r>
              <a:rPr lang="en-US">
                <a:sym typeface="Wingdings" pitchFamily="2" charset="2"/>
              </a:rPr>
              <a:t>CisGolgi/Cis face</a:t>
            </a:r>
          </a:p>
          <a:p>
            <a:pPr marL="609600" indent="-609600" eaLnBrk="1" hangingPunct="1">
              <a:buClr>
                <a:schemeClr val="tx1"/>
              </a:buClr>
              <a:defRPr/>
            </a:pPr>
            <a:r>
              <a:rPr lang="en-US">
                <a:sym typeface="Wingdings" pitchFamily="2" charset="2"/>
              </a:rPr>
              <a:t>Opposite side  Trans face/Trans Golgi</a:t>
            </a:r>
          </a:p>
          <a:p>
            <a:pPr marL="609600" indent="-609600" eaLnBrk="1" hangingPunct="1">
              <a:buClr>
                <a:schemeClr val="tx1"/>
              </a:buClr>
              <a:defRPr/>
            </a:pPr>
            <a:r>
              <a:rPr lang="en-US">
                <a:sym typeface="Wingdings" pitchFamily="2" charset="2"/>
              </a:rPr>
              <a:t>Intermediate part  Medial Golgi									</a:t>
            </a:r>
            <a:endParaRPr lang="en-US"/>
          </a:p>
          <a:p>
            <a:pPr marL="609600" indent="-609600" eaLnBrk="1" hangingPunct="1">
              <a:buFont typeface="Wingdings" panose="05000000000000000000" pitchFamily="2" charset="2"/>
              <a:buNone/>
              <a:defRPr/>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E97942E5-EDF9-4C83-B374-FCB59B5208D4}"/>
              </a:ext>
            </a:extLst>
          </p:cNvPr>
          <p:cNvSpPr>
            <a:spLocks noGrp="1" noChangeArrowheads="1"/>
          </p:cNvSpPr>
          <p:nvPr>
            <p:ph type="title"/>
          </p:nvPr>
        </p:nvSpPr>
        <p:spPr/>
        <p:txBody>
          <a:bodyPr/>
          <a:lstStyle/>
          <a:p>
            <a:pPr eaLnBrk="1" hangingPunct="1">
              <a:defRPr/>
            </a:pPr>
            <a:endParaRPr lang="en-US"/>
          </a:p>
        </p:txBody>
      </p:sp>
      <p:sp>
        <p:nvSpPr>
          <p:cNvPr id="154627" name="Rectangle 3">
            <a:extLst>
              <a:ext uri="{FF2B5EF4-FFF2-40B4-BE49-F238E27FC236}">
                <a16:creationId xmlns:a16="http://schemas.microsoft.com/office/drawing/2014/main" id="{2EF41E75-97D8-4213-9B65-488E69FA0F52}"/>
              </a:ext>
            </a:extLst>
          </p:cNvPr>
          <p:cNvSpPr>
            <a:spLocks noGrp="1" noChangeArrowheads="1"/>
          </p:cNvSpPr>
          <p:nvPr>
            <p:ph type="body" idx="1"/>
          </p:nvPr>
        </p:nvSpPr>
        <p:spPr/>
        <p:txBody>
          <a:bodyPr/>
          <a:lstStyle/>
          <a:p>
            <a:pPr eaLnBrk="1" hangingPunct="1">
              <a:defRPr/>
            </a:pPr>
            <a:endParaRPr lang="en-US"/>
          </a:p>
        </p:txBody>
      </p:sp>
      <p:pic>
        <p:nvPicPr>
          <p:cNvPr id="65540" name="Picture 4" descr="npo00001d">
            <a:extLst>
              <a:ext uri="{FF2B5EF4-FFF2-40B4-BE49-F238E27FC236}">
                <a16:creationId xmlns:a16="http://schemas.microsoft.com/office/drawing/2014/main" id="{5E76773B-5355-4B47-BEE7-AD9D9D398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82663"/>
            <a:ext cx="7696200" cy="3873500"/>
          </a:xfrm>
          <a:prstGeom prst="rect">
            <a:avLst/>
          </a:prstGeom>
          <a:noFill/>
          <a:ln w="9525" algn="ctr">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8A086B36-F82A-4160-99BD-118E117B6436}"/>
              </a:ext>
            </a:extLst>
          </p:cNvPr>
          <p:cNvSpPr>
            <a:spLocks noGrp="1" noChangeArrowheads="1"/>
          </p:cNvSpPr>
          <p:nvPr>
            <p:ph type="title"/>
          </p:nvPr>
        </p:nvSpPr>
        <p:spPr>
          <a:xfrm>
            <a:off x="457200" y="0"/>
            <a:ext cx="8229600" cy="1295400"/>
          </a:xfrm>
        </p:spPr>
        <p:txBody>
          <a:bodyPr/>
          <a:lstStyle/>
          <a:p>
            <a:pPr eaLnBrk="1" hangingPunct="1">
              <a:defRPr/>
            </a:pPr>
            <a:r>
              <a:rPr lang="en-US" sz="3600" b="1">
                <a:solidFill>
                  <a:srgbClr val="FF9900"/>
                </a:solidFill>
                <a:latin typeface="Book Antiqua" pitchFamily="18" charset="0"/>
              </a:rPr>
              <a:t>Transportation of Proteins to Golgi Apparatus</a:t>
            </a:r>
          </a:p>
        </p:txBody>
      </p:sp>
      <p:sp>
        <p:nvSpPr>
          <p:cNvPr id="164871" name="Rectangle 7">
            <a:extLst>
              <a:ext uri="{FF2B5EF4-FFF2-40B4-BE49-F238E27FC236}">
                <a16:creationId xmlns:a16="http://schemas.microsoft.com/office/drawing/2014/main" id="{ECF04D78-ECE9-428C-93AB-333E5544F2CE}"/>
              </a:ext>
            </a:extLst>
          </p:cNvPr>
          <p:cNvSpPr>
            <a:spLocks noGrp="1" noChangeArrowheads="1"/>
          </p:cNvSpPr>
          <p:nvPr>
            <p:ph sz="quarter" idx="1"/>
          </p:nvPr>
        </p:nvSpPr>
        <p:spPr/>
        <p:txBody>
          <a:bodyPr/>
          <a:lstStyle/>
          <a:p>
            <a:pPr eaLnBrk="1" hangingPunct="1">
              <a:defRPr/>
            </a:pPr>
            <a:endParaRPr lang="en-US" sz="2400"/>
          </a:p>
        </p:txBody>
      </p:sp>
      <p:sp>
        <p:nvSpPr>
          <p:cNvPr id="164872" name="Rectangle 8">
            <a:extLst>
              <a:ext uri="{FF2B5EF4-FFF2-40B4-BE49-F238E27FC236}">
                <a16:creationId xmlns:a16="http://schemas.microsoft.com/office/drawing/2014/main" id="{AFBE5EA9-78B4-4DF9-8934-C89587F7D71B}"/>
              </a:ext>
            </a:extLst>
          </p:cNvPr>
          <p:cNvSpPr>
            <a:spLocks noGrp="1" noChangeArrowheads="1"/>
          </p:cNvSpPr>
          <p:nvPr>
            <p:ph sz="quarter" idx="2"/>
          </p:nvPr>
        </p:nvSpPr>
        <p:spPr/>
        <p:txBody>
          <a:bodyPr/>
          <a:lstStyle/>
          <a:p>
            <a:pPr eaLnBrk="1" hangingPunct="1">
              <a:defRPr/>
            </a:pPr>
            <a:endParaRPr lang="en-US" sz="2400"/>
          </a:p>
        </p:txBody>
      </p:sp>
      <p:sp>
        <p:nvSpPr>
          <p:cNvPr id="164873" name="Rectangle 9">
            <a:extLst>
              <a:ext uri="{FF2B5EF4-FFF2-40B4-BE49-F238E27FC236}">
                <a16:creationId xmlns:a16="http://schemas.microsoft.com/office/drawing/2014/main" id="{CA14C14D-6B35-46E9-8ED5-771F0B1823D6}"/>
              </a:ext>
            </a:extLst>
          </p:cNvPr>
          <p:cNvSpPr>
            <a:spLocks noGrp="1" noChangeArrowheads="1"/>
          </p:cNvSpPr>
          <p:nvPr>
            <p:ph sz="half" idx="3"/>
          </p:nvPr>
        </p:nvSpPr>
        <p:spPr/>
        <p:txBody>
          <a:bodyPr/>
          <a:lstStyle/>
          <a:p>
            <a:pPr eaLnBrk="1" hangingPunct="1">
              <a:defRPr/>
            </a:pPr>
            <a:endParaRPr lang="en-US" sz="2800"/>
          </a:p>
        </p:txBody>
      </p:sp>
      <p:sp>
        <p:nvSpPr>
          <p:cNvPr id="164867" name="Rectangle 3">
            <a:extLst>
              <a:ext uri="{FF2B5EF4-FFF2-40B4-BE49-F238E27FC236}">
                <a16:creationId xmlns:a16="http://schemas.microsoft.com/office/drawing/2014/main" id="{4D1CE235-0B39-44F0-836C-FA759D9FDC87}"/>
              </a:ext>
            </a:extLst>
          </p:cNvPr>
          <p:cNvSpPr>
            <a:spLocks noGrp="1" noChangeArrowheads="1"/>
          </p:cNvSpPr>
          <p:nvPr>
            <p:ph type="body" idx="4294967295"/>
          </p:nvPr>
        </p:nvSpPr>
        <p:spPr>
          <a:xfrm>
            <a:off x="838200" y="4495800"/>
            <a:ext cx="8305800" cy="2667000"/>
          </a:xfrm>
        </p:spPr>
        <p:txBody>
          <a:bodyPr/>
          <a:lstStyle/>
          <a:p>
            <a:pPr eaLnBrk="1" hangingPunct="1">
              <a:lnSpc>
                <a:spcPct val="90000"/>
              </a:lnSpc>
              <a:buClr>
                <a:srgbClr val="9933FF"/>
              </a:buClr>
              <a:buFont typeface="Wingdings" panose="05000000000000000000" pitchFamily="2" charset="2"/>
              <a:buChar char="§"/>
              <a:defRPr/>
            </a:pPr>
            <a:r>
              <a:rPr lang="en-US" sz="1800"/>
              <a:t>Proteins that are synthesized are transported through the tubules towards the portions of smooth ER that lie nearest to the golgi apparatus.</a:t>
            </a:r>
          </a:p>
          <a:p>
            <a:pPr eaLnBrk="1" hangingPunct="1">
              <a:lnSpc>
                <a:spcPct val="90000"/>
              </a:lnSpc>
              <a:buClr>
                <a:srgbClr val="9933FF"/>
              </a:buClr>
              <a:buFont typeface="Wingdings" panose="05000000000000000000" pitchFamily="2" charset="2"/>
              <a:buChar char="§"/>
              <a:defRPr/>
            </a:pPr>
            <a:r>
              <a:rPr lang="en-US" sz="1800"/>
              <a:t>Small transport vesicles composed of small envelopes of smooth ER continually break away and defuse to the cis-part of the gogi apparatus.</a:t>
            </a:r>
          </a:p>
          <a:p>
            <a:pPr eaLnBrk="1" hangingPunct="1">
              <a:lnSpc>
                <a:spcPct val="90000"/>
              </a:lnSpc>
              <a:buClr>
                <a:srgbClr val="9933FF"/>
              </a:buClr>
              <a:buFont typeface="Wingdings" panose="05000000000000000000" pitchFamily="2" charset="2"/>
              <a:buChar char="§"/>
              <a:defRPr/>
            </a:pPr>
            <a:r>
              <a:rPr lang="en-US" sz="1800"/>
              <a:t>The movement of the special transport vesicles is an energy requiring process. If the production of ATP is blocked the transport will not happen. </a:t>
            </a:r>
          </a:p>
          <a:p>
            <a:pPr eaLnBrk="1" hangingPunct="1">
              <a:lnSpc>
                <a:spcPct val="90000"/>
              </a:lnSpc>
              <a:buClr>
                <a:srgbClr val="9933FF"/>
              </a:buClr>
              <a:buFont typeface="Wingdings" panose="05000000000000000000" pitchFamily="2" charset="2"/>
              <a:buChar char="§"/>
              <a:defRPr/>
            </a:pPr>
            <a:r>
              <a:rPr lang="en-US" sz="1800"/>
              <a:t>A drug Brefeldin-A blocks the transfer of proteins to the golgi complex. </a:t>
            </a:r>
          </a:p>
          <a:p>
            <a:pPr eaLnBrk="1" hangingPunct="1">
              <a:lnSpc>
                <a:spcPct val="90000"/>
              </a:lnSpc>
              <a:buClr>
                <a:srgbClr val="9933FF"/>
              </a:buClr>
              <a:buFont typeface="Wingdings" panose="05000000000000000000" pitchFamily="2" charset="2"/>
              <a:buChar char="§"/>
              <a:defRPr/>
            </a:pPr>
            <a:endParaRPr lang="en-US" sz="1800"/>
          </a:p>
        </p:txBody>
      </p:sp>
      <p:pic>
        <p:nvPicPr>
          <p:cNvPr id="66567" name="Picture 4" descr="gol1">
            <a:hlinkClick r:id="rId2"/>
            <a:extLst>
              <a:ext uri="{FF2B5EF4-FFF2-40B4-BE49-F238E27FC236}">
                <a16:creationId xmlns:a16="http://schemas.microsoft.com/office/drawing/2014/main" id="{B48B5F20-F5C5-446B-A6D2-872C90F7C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5" descr="00017006">
            <a:extLst>
              <a:ext uri="{FF2B5EF4-FFF2-40B4-BE49-F238E27FC236}">
                <a16:creationId xmlns:a16="http://schemas.microsoft.com/office/drawing/2014/main" id="{53FA459B-CAFD-4AD7-AE5A-35F71DAD4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Line 6">
            <a:extLst>
              <a:ext uri="{FF2B5EF4-FFF2-40B4-BE49-F238E27FC236}">
                <a16:creationId xmlns:a16="http://schemas.microsoft.com/office/drawing/2014/main" id="{99373362-9B1B-49C4-B1D5-7DEAE2CF43C3}"/>
              </a:ext>
            </a:extLst>
          </p:cNvPr>
          <p:cNvSpPr>
            <a:spLocks noChangeShapeType="1"/>
          </p:cNvSpPr>
          <p:nvPr/>
        </p:nvSpPr>
        <p:spPr bwMode="auto">
          <a:xfrm>
            <a:off x="4953000" y="1219200"/>
            <a:ext cx="0" cy="3048000"/>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947BB17-60EC-4069-AF9F-41F6AD2F49A1}"/>
              </a:ext>
            </a:extLst>
          </p:cNvPr>
          <p:cNvSpPr>
            <a:spLocks noGrp="1" noChangeArrowheads="1"/>
          </p:cNvSpPr>
          <p:nvPr>
            <p:ph type="title"/>
          </p:nvPr>
        </p:nvSpPr>
        <p:spPr>
          <a:xfrm>
            <a:off x="533400" y="0"/>
            <a:ext cx="8229600" cy="533400"/>
          </a:xfrm>
        </p:spPr>
        <p:txBody>
          <a:bodyPr/>
          <a:lstStyle/>
          <a:p>
            <a:pPr eaLnBrk="1" hangingPunct="1">
              <a:defRPr/>
            </a:pPr>
            <a:r>
              <a:rPr lang="en-US" sz="3200" b="1">
                <a:solidFill>
                  <a:srgbClr val="FF3399"/>
                </a:solidFill>
                <a:latin typeface="Book Antiqua" pitchFamily="18" charset="0"/>
              </a:rPr>
              <a:t>Proteins transported back to Rough ER</a:t>
            </a:r>
          </a:p>
        </p:txBody>
      </p:sp>
      <p:sp>
        <p:nvSpPr>
          <p:cNvPr id="165891" name="Rectangle 3">
            <a:extLst>
              <a:ext uri="{FF2B5EF4-FFF2-40B4-BE49-F238E27FC236}">
                <a16:creationId xmlns:a16="http://schemas.microsoft.com/office/drawing/2014/main" id="{EC31012B-E778-4CE4-BBFE-AF70B8C76956}"/>
              </a:ext>
            </a:extLst>
          </p:cNvPr>
          <p:cNvSpPr>
            <a:spLocks noGrp="1" noChangeArrowheads="1"/>
          </p:cNvSpPr>
          <p:nvPr>
            <p:ph type="body" idx="1"/>
          </p:nvPr>
        </p:nvSpPr>
        <p:spPr>
          <a:xfrm>
            <a:off x="457200" y="4267200"/>
            <a:ext cx="8229600" cy="2590800"/>
          </a:xfrm>
        </p:spPr>
        <p:txBody>
          <a:bodyPr/>
          <a:lstStyle/>
          <a:p>
            <a:pPr eaLnBrk="1" hangingPunct="1">
              <a:defRPr/>
            </a:pPr>
            <a:r>
              <a:rPr lang="en-US" sz="1600"/>
              <a:t>Sometimes vital proteins needed in the rough ER are transported along with the other proteins in the golgi complex. The golgi complex has a mechanism for trapping them and sending them back to rough ER.</a:t>
            </a:r>
          </a:p>
          <a:p>
            <a:pPr eaLnBrk="1" hangingPunct="1">
              <a:defRPr/>
            </a:pPr>
            <a:r>
              <a:rPr lang="en-US" sz="1600"/>
              <a:t>RER has inserted a receptor protein on the membrane which  it sends to golgi complex in the vesicles.</a:t>
            </a:r>
          </a:p>
          <a:p>
            <a:pPr eaLnBrk="1" hangingPunct="1">
              <a:defRPr/>
            </a:pPr>
            <a:r>
              <a:rPr lang="en-US" sz="1600"/>
              <a:t>ER protein receptor captures all of the protein that carries the ER residency signal.</a:t>
            </a:r>
          </a:p>
          <a:p>
            <a:pPr eaLnBrk="1" hangingPunct="1">
              <a:defRPr/>
            </a:pPr>
            <a:r>
              <a:rPr lang="en-US" sz="1600"/>
              <a:t>Vesicles then bud from the golgi complex and move back to the rough ER. The receptor can circulate and continue to return the proteins needed by the ER.</a:t>
            </a:r>
          </a:p>
        </p:txBody>
      </p:sp>
      <p:pic>
        <p:nvPicPr>
          <p:cNvPr id="67588" name="Picture 4" descr="gol2">
            <a:hlinkClick r:id="rId2"/>
            <a:extLst>
              <a:ext uri="{FF2B5EF4-FFF2-40B4-BE49-F238E27FC236}">
                <a16:creationId xmlns:a16="http://schemas.microsoft.com/office/drawing/2014/main" id="{24E8719B-016D-41DB-B571-CA627C54D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15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3F9F293-B8CC-4A16-B65E-E2C7685A9266}"/>
              </a:ext>
            </a:extLst>
          </p:cNvPr>
          <p:cNvSpPr>
            <a:spLocks noGrp="1" noChangeArrowheads="1"/>
          </p:cNvSpPr>
          <p:nvPr>
            <p:ph type="title"/>
          </p:nvPr>
        </p:nvSpPr>
        <p:spPr>
          <a:xfrm>
            <a:off x="457200" y="0"/>
            <a:ext cx="8229600" cy="990600"/>
          </a:xfrm>
        </p:spPr>
        <p:txBody>
          <a:bodyPr/>
          <a:lstStyle/>
          <a:p>
            <a:pPr eaLnBrk="1" hangingPunct="1">
              <a:defRPr/>
            </a:pPr>
            <a:r>
              <a:rPr lang="en-US">
                <a:solidFill>
                  <a:srgbClr val="FF3399"/>
                </a:solidFill>
                <a:latin typeface="Book Antiqua" pitchFamily="18" charset="0"/>
              </a:rPr>
              <a:t>Protein Packaging</a:t>
            </a:r>
          </a:p>
        </p:txBody>
      </p:sp>
      <p:sp>
        <p:nvSpPr>
          <p:cNvPr id="166915" name="Rectangle 3">
            <a:extLst>
              <a:ext uri="{FF2B5EF4-FFF2-40B4-BE49-F238E27FC236}">
                <a16:creationId xmlns:a16="http://schemas.microsoft.com/office/drawing/2014/main" id="{1807937D-AB2C-49E0-AEFF-A1C2BA3E724C}"/>
              </a:ext>
            </a:extLst>
          </p:cNvPr>
          <p:cNvSpPr>
            <a:spLocks noGrp="1" noChangeArrowheads="1"/>
          </p:cNvSpPr>
          <p:nvPr>
            <p:ph type="body" idx="1"/>
          </p:nvPr>
        </p:nvSpPr>
        <p:spPr/>
        <p:txBody>
          <a:bodyPr/>
          <a:lstStyle/>
          <a:p>
            <a:pPr eaLnBrk="1" hangingPunct="1">
              <a:defRPr/>
            </a:pPr>
            <a:endParaRPr lang="en-US"/>
          </a:p>
        </p:txBody>
      </p:sp>
      <p:pic>
        <p:nvPicPr>
          <p:cNvPr id="68612" name="Picture 4" descr="rer9">
            <a:hlinkClick r:id="rId2"/>
            <a:extLst>
              <a:ext uri="{FF2B5EF4-FFF2-40B4-BE49-F238E27FC236}">
                <a16:creationId xmlns:a16="http://schemas.microsoft.com/office/drawing/2014/main" id="{3DC231D6-A529-40DA-BCA9-FD3381672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838200"/>
            <a:ext cx="83788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C1BE1ABB-3A01-4AF4-9C14-5CBF8AFC0266}"/>
              </a:ext>
            </a:extLst>
          </p:cNvPr>
          <p:cNvSpPr>
            <a:spLocks noGrp="1" noChangeArrowheads="1"/>
          </p:cNvSpPr>
          <p:nvPr>
            <p:ph type="body" idx="1"/>
          </p:nvPr>
        </p:nvSpPr>
        <p:spPr>
          <a:xfrm>
            <a:off x="152400" y="2057400"/>
            <a:ext cx="8229600" cy="2703513"/>
          </a:xfrm>
        </p:spPr>
        <p:txBody>
          <a:bodyPr/>
          <a:lstStyle/>
          <a:p>
            <a:pPr eaLnBrk="1" hangingPunct="1">
              <a:buFont typeface="Wingdings" panose="05000000000000000000" pitchFamily="2" charset="2"/>
              <a:buNone/>
              <a:defRPr/>
            </a:pPr>
            <a:r>
              <a:rPr lang="en-US"/>
              <a:t>Golgi is not a static cell organelle . It Break up &amp; disappears at the onset of mitosis .By telophase it reappears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E792E65-17E5-408E-A6EB-37BBAF13916E}"/>
              </a:ext>
            </a:extLst>
          </p:cNvPr>
          <p:cNvSpPr>
            <a:spLocks noGrp="1" noChangeArrowheads="1"/>
          </p:cNvSpPr>
          <p:nvPr>
            <p:ph type="title"/>
          </p:nvPr>
        </p:nvSpPr>
        <p:spPr/>
        <p:txBody>
          <a:bodyPr/>
          <a:lstStyle/>
          <a:p>
            <a:pPr eaLnBrk="1" hangingPunct="1">
              <a:defRPr/>
            </a:pPr>
            <a:r>
              <a:rPr lang="en-US">
                <a:solidFill>
                  <a:srgbClr val="FF9900"/>
                </a:solidFill>
              </a:rPr>
              <a:t>LYSOSOMES</a:t>
            </a:r>
          </a:p>
        </p:txBody>
      </p:sp>
      <p:sp>
        <p:nvSpPr>
          <p:cNvPr id="90115" name="Rectangle 3">
            <a:extLst>
              <a:ext uri="{FF2B5EF4-FFF2-40B4-BE49-F238E27FC236}">
                <a16:creationId xmlns:a16="http://schemas.microsoft.com/office/drawing/2014/main" id="{B8A2BED9-3B80-431E-A135-A988D5A9ADDE}"/>
              </a:ext>
            </a:extLst>
          </p:cNvPr>
          <p:cNvSpPr>
            <a:spLocks noGrp="1" noChangeArrowheads="1"/>
          </p:cNvSpPr>
          <p:nvPr>
            <p:ph type="body" idx="1"/>
          </p:nvPr>
        </p:nvSpPr>
        <p:spPr/>
        <p:txBody>
          <a:bodyPr/>
          <a:lstStyle/>
          <a:p>
            <a:pPr eaLnBrk="1" hangingPunct="1">
              <a:defRPr/>
            </a:pPr>
            <a:r>
              <a:rPr lang="en-US"/>
              <a:t>MEMBRANE BOUND VESICULAR ORGANELLES </a:t>
            </a:r>
          </a:p>
          <a:p>
            <a:pPr eaLnBrk="1" hangingPunct="1">
              <a:defRPr/>
            </a:pPr>
            <a:r>
              <a:rPr lang="en-US"/>
              <a:t>FORMED FROM GOLGI COMPLEX</a:t>
            </a:r>
          </a:p>
          <a:p>
            <a:pPr eaLnBrk="1" hangingPunct="1">
              <a:defRPr/>
            </a:pPr>
            <a:r>
              <a:rPr lang="en-US"/>
              <a:t>CONTAIN HYDROLYTIC ENZYMES </a:t>
            </a:r>
          </a:p>
          <a:p>
            <a:pPr eaLnBrk="1" hangingPunct="1">
              <a:defRPr/>
            </a:pPr>
            <a:r>
              <a:rPr lang="en-US">
                <a:solidFill>
                  <a:srgbClr val="FF0066"/>
                </a:solidFill>
                <a:effectLst>
                  <a:outerShdw blurRad="38100" dist="38100" dir="2700000" algn="tl">
                    <a:srgbClr val="FFFFFF"/>
                  </a:outerShdw>
                </a:effectLst>
              </a:rPr>
              <a:t>60</a:t>
            </a:r>
            <a:r>
              <a:rPr lang="en-US"/>
              <a:t> DIFFERENT HYDROLYTIC ENZYMES HAVE BEEN IDENTIFIED</a:t>
            </a:r>
          </a:p>
          <a:p>
            <a:pPr eaLnBrk="1" hangingPunct="1">
              <a:defRPr/>
            </a:pPr>
            <a:r>
              <a:rPr lang="en-US"/>
              <a:t>HAVE HIGH ACIDIC </a:t>
            </a:r>
            <a:r>
              <a:rPr lang="en-US">
                <a:solidFill>
                  <a:srgbClr val="FF0066"/>
                </a:solidFill>
                <a:effectLst>
                  <a:outerShdw blurRad="38100" dist="38100" dir="2700000" algn="tl">
                    <a:srgbClr val="FFFFFF"/>
                  </a:outerShdw>
                </a:effectLst>
              </a:rPr>
              <a:t>PH-5</a:t>
            </a:r>
          </a:p>
          <a:p>
            <a:pPr eaLnBrk="1" hangingPunct="1">
              <a:defRPr/>
            </a:pPr>
            <a:r>
              <a:rPr lang="en-US"/>
              <a:t>MEASURE ABOUT </a:t>
            </a:r>
            <a:r>
              <a:rPr lang="en-US">
                <a:solidFill>
                  <a:srgbClr val="FF0066"/>
                </a:solidFill>
                <a:effectLst>
                  <a:outerShdw blurRad="38100" dist="38100" dir="2700000" algn="tl">
                    <a:srgbClr val="FFFFFF"/>
                  </a:outerShdw>
                </a:effectLst>
              </a:rPr>
              <a:t>200- 800 nm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a:extLst>
              <a:ext uri="{FF2B5EF4-FFF2-40B4-BE49-F238E27FC236}">
                <a16:creationId xmlns:a16="http://schemas.microsoft.com/office/drawing/2014/main" id="{AF6E05BF-04A2-4592-8676-96AC938A26FB}"/>
              </a:ext>
            </a:extLst>
          </p:cNvPr>
          <p:cNvSpPr>
            <a:spLocks noGrp="1" noChangeArrowheads="1"/>
          </p:cNvSpPr>
          <p:nvPr>
            <p:ph type="title"/>
          </p:nvPr>
        </p:nvSpPr>
        <p:spPr/>
        <p:txBody>
          <a:bodyPr/>
          <a:lstStyle/>
          <a:p>
            <a:pPr eaLnBrk="1" hangingPunct="1">
              <a:defRPr/>
            </a:pPr>
            <a:endParaRPr lang="en-US"/>
          </a:p>
        </p:txBody>
      </p:sp>
      <p:sp>
        <p:nvSpPr>
          <p:cNvPr id="260101" name="Rectangle 5">
            <a:extLst>
              <a:ext uri="{FF2B5EF4-FFF2-40B4-BE49-F238E27FC236}">
                <a16:creationId xmlns:a16="http://schemas.microsoft.com/office/drawing/2014/main" id="{C1964EC1-9846-4E14-875B-27609FF894C4}"/>
              </a:ext>
            </a:extLst>
          </p:cNvPr>
          <p:cNvSpPr>
            <a:spLocks noGrp="1" noChangeArrowheads="1"/>
          </p:cNvSpPr>
          <p:nvPr>
            <p:ph type="body" sz="half" idx="1"/>
          </p:nvPr>
        </p:nvSpPr>
        <p:spPr/>
        <p:txBody>
          <a:bodyPr/>
          <a:lstStyle/>
          <a:p>
            <a:pPr eaLnBrk="1" hangingPunct="1">
              <a:lnSpc>
                <a:spcPct val="90000"/>
              </a:lnSpc>
              <a:buClr>
                <a:schemeClr val="tx1"/>
              </a:buClr>
              <a:buFont typeface="Wingdings" panose="05000000000000000000" pitchFamily="2" charset="2"/>
              <a:buNone/>
              <a:defRPr/>
            </a:pPr>
            <a:r>
              <a:rPr lang="en-US" sz="3600">
                <a:solidFill>
                  <a:srgbClr val="FF9900"/>
                </a:solidFill>
                <a:effectLst>
                  <a:outerShdw blurRad="38100" dist="38100" dir="2700000" algn="tl">
                    <a:srgbClr val="FFFFFF"/>
                  </a:outerShdw>
                </a:effectLst>
              </a:rPr>
              <a:t>Types</a:t>
            </a:r>
          </a:p>
          <a:p>
            <a:pPr eaLnBrk="1" hangingPunct="1">
              <a:lnSpc>
                <a:spcPct val="90000"/>
              </a:lnSpc>
              <a:buClr>
                <a:schemeClr val="tx1"/>
              </a:buClr>
              <a:buFont typeface="Wingdings" panose="05000000000000000000" pitchFamily="2" charset="2"/>
              <a:buChar char="q"/>
              <a:defRPr/>
            </a:pPr>
            <a:r>
              <a:rPr lang="en-US" sz="3600"/>
              <a:t>    </a:t>
            </a:r>
            <a:r>
              <a:rPr lang="en-US" sz="2800">
                <a:solidFill>
                  <a:srgbClr val="FF0066"/>
                </a:solidFill>
                <a:effectLst>
                  <a:outerShdw blurRad="38100" dist="38100" dir="2700000" algn="tl">
                    <a:srgbClr val="FFFFFF"/>
                  </a:outerShdw>
                </a:effectLst>
              </a:rPr>
              <a:t>PRIMARY</a:t>
            </a:r>
            <a:r>
              <a:rPr lang="en-US" sz="2800"/>
              <a:t> – PINCHED OF FROM                   GOLGI AND IS IN ACTIVE</a:t>
            </a:r>
          </a:p>
          <a:p>
            <a:pPr eaLnBrk="1" hangingPunct="1">
              <a:lnSpc>
                <a:spcPct val="90000"/>
              </a:lnSpc>
              <a:buClr>
                <a:schemeClr val="tx1"/>
              </a:buClr>
              <a:buFont typeface="Wingdings" panose="05000000000000000000" pitchFamily="2" charset="2"/>
              <a:buChar char="q"/>
              <a:defRPr/>
            </a:pPr>
            <a:r>
              <a:rPr lang="en-US" sz="2800"/>
              <a:t>  </a:t>
            </a:r>
            <a:r>
              <a:rPr lang="en-US" sz="2800">
                <a:solidFill>
                  <a:srgbClr val="FF0066"/>
                </a:solidFill>
                <a:effectLst>
                  <a:outerShdw blurRad="38100" dist="38100" dir="2700000" algn="tl">
                    <a:srgbClr val="FFFFFF"/>
                  </a:outerShdw>
                </a:effectLst>
              </a:rPr>
              <a:t>SECONDARY</a:t>
            </a:r>
            <a:r>
              <a:rPr lang="en-US" sz="2800"/>
              <a:t>-ACTIVE AND FORMED FROM PRIMARY LYSOSOMES</a:t>
            </a:r>
          </a:p>
          <a:p>
            <a:pPr eaLnBrk="1" hangingPunct="1">
              <a:lnSpc>
                <a:spcPct val="90000"/>
              </a:lnSpc>
              <a:defRPr/>
            </a:pPr>
            <a:endParaRPr lang="en-US" sz="2800"/>
          </a:p>
        </p:txBody>
      </p:sp>
      <p:pic>
        <p:nvPicPr>
          <p:cNvPr id="71684" name="Picture 7" descr="cell structure 119">
            <a:extLst>
              <a:ext uri="{FF2B5EF4-FFF2-40B4-BE49-F238E27FC236}">
                <a16:creationId xmlns:a16="http://schemas.microsoft.com/office/drawing/2014/main" id="{7BC1502F-1D99-4A82-8EE0-CEFE8FD7CD5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3510"/>
          <a:stretch>
            <a:fillRect/>
          </a:stretch>
        </p:blipFill>
        <p:spPr>
          <a:xfrm>
            <a:off x="4495800" y="2133600"/>
            <a:ext cx="4191000" cy="3810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a:extLst>
              <a:ext uri="{FF2B5EF4-FFF2-40B4-BE49-F238E27FC236}">
                <a16:creationId xmlns:a16="http://schemas.microsoft.com/office/drawing/2014/main" id="{D72465EB-7067-4F85-8195-A3C1D8C7833D}"/>
              </a:ext>
            </a:extLst>
          </p:cNvPr>
          <p:cNvSpPr>
            <a:spLocks noGrp="1" noChangeArrowheads="1"/>
          </p:cNvSpPr>
          <p:nvPr>
            <p:ph type="body" idx="1"/>
          </p:nvPr>
        </p:nvSpPr>
        <p:spPr>
          <a:xfrm>
            <a:off x="304800" y="533400"/>
            <a:ext cx="8229600" cy="6056313"/>
          </a:xfrm>
        </p:spPr>
        <p:txBody>
          <a:bodyPr/>
          <a:lstStyle/>
          <a:p>
            <a:pPr eaLnBrk="1" hangingPunct="1">
              <a:buFont typeface="Wingdings" panose="05000000000000000000" pitchFamily="2" charset="2"/>
              <a:buNone/>
              <a:defRPr/>
            </a:pPr>
            <a:r>
              <a:rPr lang="en-US"/>
              <a:t>2 mechanisms are involved in its function</a:t>
            </a:r>
          </a:p>
          <a:p>
            <a:pPr eaLnBrk="1" hangingPunct="1">
              <a:buFont typeface="Wingdings" panose="05000000000000000000" pitchFamily="2" charset="2"/>
              <a:buNone/>
              <a:defRPr/>
            </a:pPr>
            <a:r>
              <a:rPr lang="en-US"/>
              <a:t>1) heterophagy</a:t>
            </a:r>
          </a:p>
          <a:p>
            <a:pPr eaLnBrk="1" hangingPunct="1">
              <a:buFont typeface="Wingdings" panose="05000000000000000000" pitchFamily="2" charset="2"/>
              <a:buNone/>
              <a:defRPr/>
            </a:pPr>
            <a:r>
              <a:rPr lang="en-US"/>
              <a:t> 2) autophagy</a:t>
            </a:r>
          </a:p>
          <a:p>
            <a:pPr eaLnBrk="1" hangingPunct="1">
              <a:defRPr/>
            </a:pPr>
            <a:r>
              <a:rPr lang="en-US"/>
              <a:t>Degradation of macro molecules</a:t>
            </a:r>
          </a:p>
          <a:p>
            <a:pPr eaLnBrk="1" hangingPunct="1">
              <a:defRPr/>
            </a:pPr>
            <a:r>
              <a:rPr lang="en-US"/>
              <a:t>Degradation of worn out organelles</a:t>
            </a:r>
          </a:p>
          <a:p>
            <a:pPr eaLnBrk="1" hangingPunct="1">
              <a:defRPr/>
            </a:pPr>
            <a:r>
              <a:rPr lang="en-US"/>
              <a:t>Removal of excess secretory products in the cells</a:t>
            </a:r>
          </a:p>
          <a:p>
            <a:pPr eaLnBrk="1" hangingPunct="1">
              <a:defRPr/>
            </a:pPr>
            <a:r>
              <a:rPr lang="en-US"/>
              <a:t>Secretory function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BC26C4B5-4118-4EAA-A3B1-B18F6EF104A4}"/>
              </a:ext>
            </a:extLst>
          </p:cNvPr>
          <p:cNvSpPr>
            <a:spLocks noGrp="1" noChangeArrowheads="1"/>
          </p:cNvSpPr>
          <p:nvPr>
            <p:ph type="title"/>
          </p:nvPr>
        </p:nvSpPr>
        <p:spPr/>
        <p:txBody>
          <a:bodyPr/>
          <a:lstStyle/>
          <a:p>
            <a:pPr eaLnBrk="1" hangingPunct="1">
              <a:defRPr/>
            </a:pPr>
            <a:endParaRPr lang="en-US"/>
          </a:p>
        </p:txBody>
      </p:sp>
      <p:sp>
        <p:nvSpPr>
          <p:cNvPr id="252931" name="Rectangle 3">
            <a:extLst>
              <a:ext uri="{FF2B5EF4-FFF2-40B4-BE49-F238E27FC236}">
                <a16:creationId xmlns:a16="http://schemas.microsoft.com/office/drawing/2014/main" id="{773AA465-CD4E-47D3-9F7F-171E084A21C0}"/>
              </a:ext>
            </a:extLst>
          </p:cNvPr>
          <p:cNvSpPr>
            <a:spLocks noGrp="1" noChangeArrowheads="1"/>
          </p:cNvSpPr>
          <p:nvPr>
            <p:ph type="body" idx="1"/>
          </p:nvPr>
        </p:nvSpPr>
        <p:spPr/>
        <p:txBody>
          <a:bodyPr/>
          <a:lstStyle/>
          <a:p>
            <a:pPr eaLnBrk="1" hangingPunct="1">
              <a:defRPr/>
            </a:pPr>
            <a:endParaRPr lang="en-US"/>
          </a:p>
        </p:txBody>
      </p:sp>
      <p:pic>
        <p:nvPicPr>
          <p:cNvPr id="10244" name="Picture 4" descr="O1">
            <a:extLst>
              <a:ext uri="{FF2B5EF4-FFF2-40B4-BE49-F238E27FC236}">
                <a16:creationId xmlns:a16="http://schemas.microsoft.com/office/drawing/2014/main" id="{074C4EB8-0E5B-4F03-97D4-3058173FD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a:extLst>
              <a:ext uri="{FF2B5EF4-FFF2-40B4-BE49-F238E27FC236}">
                <a16:creationId xmlns:a16="http://schemas.microsoft.com/office/drawing/2014/main" id="{CBF41DE1-E118-4A3B-98F0-941AFE8ABF32}"/>
              </a:ext>
            </a:extLst>
          </p:cNvPr>
          <p:cNvSpPr>
            <a:spLocks noGrp="1" noChangeArrowheads="1"/>
          </p:cNvSpPr>
          <p:nvPr>
            <p:ph type="body" idx="1"/>
          </p:nvPr>
        </p:nvSpPr>
        <p:spPr>
          <a:xfrm>
            <a:off x="457200" y="304800"/>
            <a:ext cx="8229600" cy="5943600"/>
          </a:xfrm>
        </p:spPr>
        <p:txBody>
          <a:bodyPr/>
          <a:lstStyle/>
          <a:p>
            <a:pPr eaLnBrk="1" hangingPunct="1">
              <a:defRPr/>
            </a:pPr>
            <a:r>
              <a:rPr lang="en-US">
                <a:solidFill>
                  <a:srgbClr val="FF0066"/>
                </a:solidFill>
                <a:effectLst>
                  <a:outerShdw blurRad="38100" dist="38100" dir="2700000" algn="tl">
                    <a:srgbClr val="FFFFFF"/>
                  </a:outerShdw>
                </a:effectLst>
              </a:rPr>
              <a:t>Lysosomal storage diseases</a:t>
            </a:r>
            <a:r>
              <a:rPr lang="en-US"/>
              <a:t>:--</a:t>
            </a:r>
          </a:p>
          <a:p>
            <a:pPr eaLnBrk="1" hangingPunct="1">
              <a:buFont typeface="Wingdings" panose="05000000000000000000" pitchFamily="2" charset="2"/>
              <a:buNone/>
              <a:defRPr/>
            </a:pPr>
            <a:r>
              <a:rPr lang="en-US"/>
              <a:t>If any of the lysosomal enzymes are defective due to gene mutations,the materials accumulate within late endosomes and lysosomes .</a:t>
            </a:r>
          </a:p>
          <a:p>
            <a:pPr eaLnBrk="1" hangingPunct="1">
              <a:buFont typeface="Wingdings" panose="05000000000000000000" pitchFamily="2" charset="2"/>
              <a:buNone/>
              <a:defRPr/>
            </a:pPr>
            <a:r>
              <a:rPr lang="en-US"/>
              <a:t>e.g---Tay- sachs diseases</a:t>
            </a:r>
          </a:p>
          <a:p>
            <a:pPr eaLnBrk="1" hangingPunct="1">
              <a:buFont typeface="Wingdings" panose="05000000000000000000" pitchFamily="2" charset="2"/>
              <a:buNone/>
              <a:defRPr/>
            </a:pPr>
            <a:r>
              <a:rPr lang="en-US"/>
              <a:t>          hurlers syndrome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93983C0-0984-4344-A620-A74165FDA11D}"/>
              </a:ext>
            </a:extLst>
          </p:cNvPr>
          <p:cNvSpPr>
            <a:spLocks noGrp="1" noChangeArrowheads="1"/>
          </p:cNvSpPr>
          <p:nvPr>
            <p:ph type="title"/>
          </p:nvPr>
        </p:nvSpPr>
        <p:spPr/>
        <p:txBody>
          <a:bodyPr/>
          <a:lstStyle/>
          <a:p>
            <a:pPr eaLnBrk="1" hangingPunct="1">
              <a:defRPr/>
            </a:pPr>
            <a:r>
              <a:rPr lang="en-US">
                <a:solidFill>
                  <a:srgbClr val="FF9900"/>
                </a:solidFill>
              </a:rPr>
              <a:t>PERIOXOMES</a:t>
            </a:r>
          </a:p>
        </p:txBody>
      </p:sp>
      <p:sp>
        <p:nvSpPr>
          <p:cNvPr id="93189" name="Rectangle 5">
            <a:extLst>
              <a:ext uri="{FF2B5EF4-FFF2-40B4-BE49-F238E27FC236}">
                <a16:creationId xmlns:a16="http://schemas.microsoft.com/office/drawing/2014/main" id="{46B97387-0BBC-404D-902C-A444656B73DC}"/>
              </a:ext>
            </a:extLst>
          </p:cNvPr>
          <p:cNvSpPr>
            <a:spLocks noGrp="1" noChangeArrowheads="1"/>
          </p:cNvSpPr>
          <p:nvPr>
            <p:ph sz="half" idx="1"/>
          </p:nvPr>
        </p:nvSpPr>
        <p:spPr/>
        <p:txBody>
          <a:bodyPr/>
          <a:lstStyle/>
          <a:p>
            <a:pPr eaLnBrk="1" hangingPunct="1">
              <a:defRPr/>
            </a:pPr>
            <a:endParaRPr lang="en-US"/>
          </a:p>
        </p:txBody>
      </p:sp>
      <p:sp>
        <p:nvSpPr>
          <p:cNvPr id="93190" name="Rectangle 6">
            <a:extLst>
              <a:ext uri="{FF2B5EF4-FFF2-40B4-BE49-F238E27FC236}">
                <a16:creationId xmlns:a16="http://schemas.microsoft.com/office/drawing/2014/main" id="{EDC81759-7E69-4F25-8FC2-78E581FADCA8}"/>
              </a:ext>
            </a:extLst>
          </p:cNvPr>
          <p:cNvSpPr>
            <a:spLocks noGrp="1" noChangeArrowheads="1"/>
          </p:cNvSpPr>
          <p:nvPr>
            <p:ph sz="half" idx="2"/>
          </p:nvPr>
        </p:nvSpPr>
        <p:spPr/>
        <p:txBody>
          <a:bodyPr/>
          <a:lstStyle/>
          <a:p>
            <a:pPr eaLnBrk="1" hangingPunct="1">
              <a:defRPr/>
            </a:pPr>
            <a:endParaRPr lang="en-US"/>
          </a:p>
        </p:txBody>
      </p:sp>
      <p:sp>
        <p:nvSpPr>
          <p:cNvPr id="93187" name="Rectangle 3">
            <a:extLst>
              <a:ext uri="{FF2B5EF4-FFF2-40B4-BE49-F238E27FC236}">
                <a16:creationId xmlns:a16="http://schemas.microsoft.com/office/drawing/2014/main" id="{0CC05337-78E5-48D7-AC41-3630CB29B351}"/>
              </a:ext>
            </a:extLst>
          </p:cNvPr>
          <p:cNvSpPr>
            <a:spLocks noGrp="1" noChangeArrowheads="1"/>
          </p:cNvSpPr>
          <p:nvPr>
            <p:ph type="body" sz="half" idx="4294967295"/>
          </p:nvPr>
        </p:nvSpPr>
        <p:spPr>
          <a:xfrm>
            <a:off x="0" y="1600200"/>
            <a:ext cx="4038600" cy="4456113"/>
          </a:xfrm>
        </p:spPr>
        <p:txBody>
          <a:bodyPr/>
          <a:lstStyle/>
          <a:p>
            <a:pPr eaLnBrk="1" hangingPunct="1">
              <a:lnSpc>
                <a:spcPct val="80000"/>
              </a:lnSpc>
              <a:defRPr/>
            </a:pPr>
            <a:endParaRPr lang="en-US" sz="2400"/>
          </a:p>
          <a:p>
            <a:pPr eaLnBrk="1" hangingPunct="1">
              <a:lnSpc>
                <a:spcPct val="80000"/>
              </a:lnSpc>
              <a:defRPr/>
            </a:pPr>
            <a:r>
              <a:rPr lang="en-US" sz="2400"/>
              <a:t>MEMRANE BOUND STRUCTURES </a:t>
            </a:r>
          </a:p>
          <a:p>
            <a:pPr eaLnBrk="1" hangingPunct="1">
              <a:lnSpc>
                <a:spcPct val="80000"/>
              </a:lnSpc>
              <a:defRPr/>
            </a:pPr>
            <a:r>
              <a:rPr lang="en-US" sz="2400"/>
              <a:t>CONTAIN ENZYMES WHICH REACT WITH SUBSTANCES TO FORM </a:t>
            </a:r>
            <a:r>
              <a:rPr lang="en-US" sz="2400">
                <a:solidFill>
                  <a:srgbClr val="FF0066"/>
                </a:solidFill>
                <a:effectLst>
                  <a:outerShdw blurRad="38100" dist="38100" dir="2700000" algn="tl">
                    <a:srgbClr val="FFFFFF"/>
                  </a:outerShdw>
                </a:effectLst>
              </a:rPr>
              <a:t>HYDROGEN PEROXIDE</a:t>
            </a:r>
          </a:p>
          <a:p>
            <a:pPr eaLnBrk="1" hangingPunct="1">
              <a:lnSpc>
                <a:spcPct val="80000"/>
              </a:lnSpc>
              <a:defRPr/>
            </a:pPr>
            <a:r>
              <a:rPr lang="en-US" sz="2400"/>
              <a:t>DETOXIFY VARIOUS SUBSTANCES</a:t>
            </a:r>
          </a:p>
          <a:p>
            <a:pPr eaLnBrk="1" hangingPunct="1">
              <a:lnSpc>
                <a:spcPct val="80000"/>
              </a:lnSpc>
              <a:defRPr/>
            </a:pPr>
            <a:r>
              <a:rPr lang="en-US" sz="2400"/>
              <a:t> PROMINENT IN CELLS OF LIVER,RENAL TUBULES</a:t>
            </a:r>
          </a:p>
        </p:txBody>
      </p:sp>
      <p:grpSp>
        <p:nvGrpSpPr>
          <p:cNvPr id="74758" name="Group 9">
            <a:extLst>
              <a:ext uri="{FF2B5EF4-FFF2-40B4-BE49-F238E27FC236}">
                <a16:creationId xmlns:a16="http://schemas.microsoft.com/office/drawing/2014/main" id="{7F577A4F-F7BD-45E0-980D-48EC0A6E0824}"/>
              </a:ext>
            </a:extLst>
          </p:cNvPr>
          <p:cNvGrpSpPr>
            <a:grpSpLocks/>
          </p:cNvGrpSpPr>
          <p:nvPr/>
        </p:nvGrpSpPr>
        <p:grpSpPr bwMode="auto">
          <a:xfrm>
            <a:off x="4114800" y="1600200"/>
            <a:ext cx="6324600" cy="4379913"/>
            <a:chOff x="435" y="419"/>
            <a:chExt cx="4889" cy="2309"/>
          </a:xfrm>
        </p:grpSpPr>
        <p:pic>
          <p:nvPicPr>
            <p:cNvPr id="74759" name="Picture 5" descr="npo000011">
              <a:extLst>
                <a:ext uri="{FF2B5EF4-FFF2-40B4-BE49-F238E27FC236}">
                  <a16:creationId xmlns:a16="http://schemas.microsoft.com/office/drawing/2014/main" id="{0EED550B-7D22-45D0-8706-D2D049117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 y="419"/>
              <a:ext cx="3685"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60" name="Text Box 9">
              <a:extLst>
                <a:ext uri="{FF2B5EF4-FFF2-40B4-BE49-F238E27FC236}">
                  <a16:creationId xmlns:a16="http://schemas.microsoft.com/office/drawing/2014/main" id="{3521BC96-1601-4BA6-8B9A-557D46DF5013}"/>
                </a:ext>
              </a:extLst>
            </p:cNvPr>
            <p:cNvSpPr txBox="1">
              <a:spLocks noChangeArrowheads="1"/>
            </p:cNvSpPr>
            <p:nvPr/>
          </p:nvSpPr>
          <p:spPr bwMode="auto">
            <a:xfrm>
              <a:off x="4220" y="2256"/>
              <a:ext cx="110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C1ECB02-EBD8-4283-A29D-4B3DD5D40B0B}"/>
              </a:ext>
            </a:extLst>
          </p:cNvPr>
          <p:cNvSpPr>
            <a:spLocks noGrp="1" noChangeArrowheads="1"/>
          </p:cNvSpPr>
          <p:nvPr>
            <p:ph type="title"/>
          </p:nvPr>
        </p:nvSpPr>
        <p:spPr/>
        <p:txBody>
          <a:bodyPr/>
          <a:lstStyle/>
          <a:p>
            <a:pPr eaLnBrk="1" hangingPunct="1">
              <a:defRPr/>
            </a:pPr>
            <a:r>
              <a:rPr lang="en-US">
                <a:solidFill>
                  <a:srgbClr val="FF9900"/>
                </a:solidFill>
              </a:rPr>
              <a:t>CENTROSOMES AND CENTRIOLES</a:t>
            </a:r>
          </a:p>
        </p:txBody>
      </p:sp>
      <p:sp>
        <p:nvSpPr>
          <p:cNvPr id="94211" name="Rectangle 3">
            <a:extLst>
              <a:ext uri="{FF2B5EF4-FFF2-40B4-BE49-F238E27FC236}">
                <a16:creationId xmlns:a16="http://schemas.microsoft.com/office/drawing/2014/main" id="{817FA04A-8CD9-41A3-BD1E-CFCC90F0F313}"/>
              </a:ext>
            </a:extLst>
          </p:cNvPr>
          <p:cNvSpPr>
            <a:spLocks noGrp="1" noChangeArrowheads="1"/>
          </p:cNvSpPr>
          <p:nvPr>
            <p:ph type="body" idx="1"/>
          </p:nvPr>
        </p:nvSpPr>
        <p:spPr>
          <a:xfrm>
            <a:off x="457200" y="1828800"/>
            <a:ext cx="8382000" cy="5562600"/>
          </a:xfrm>
        </p:spPr>
        <p:txBody>
          <a:bodyPr/>
          <a:lstStyle/>
          <a:p>
            <a:pPr eaLnBrk="1" hangingPunct="1">
              <a:lnSpc>
                <a:spcPct val="80000"/>
              </a:lnSpc>
              <a:defRPr/>
            </a:pPr>
            <a:r>
              <a:rPr lang="en-US" sz="2800"/>
              <a:t>THESE ARE THE ORGANELLES SITUATED NEAR THE CENTER OF THE  CELL CLOSE TO THE NUCLEUS AND CONSIST OF 2 STRUCTURE CALLED </a:t>
            </a:r>
            <a:r>
              <a:rPr lang="en-US" sz="2800">
                <a:solidFill>
                  <a:srgbClr val="FF9900"/>
                </a:solidFill>
                <a:effectLst>
                  <a:outerShdw blurRad="38100" dist="38100" dir="2700000" algn="tl">
                    <a:srgbClr val="FFFFFF"/>
                  </a:outerShdw>
                </a:effectLst>
              </a:rPr>
              <a:t>CENTRIOLES.</a:t>
            </a:r>
            <a:r>
              <a:rPr lang="en-US" sz="2800"/>
              <a:t> </a:t>
            </a:r>
          </a:p>
          <a:p>
            <a:pPr eaLnBrk="1" hangingPunct="1">
              <a:lnSpc>
                <a:spcPct val="80000"/>
              </a:lnSpc>
              <a:defRPr/>
            </a:pPr>
            <a:r>
              <a:rPr lang="en-US" sz="2800"/>
              <a:t>THEY ARE CYLINDRICAL IN SHAPE AND MADE UP OF PROTEINS</a:t>
            </a:r>
          </a:p>
          <a:p>
            <a:pPr eaLnBrk="1" hangingPunct="1">
              <a:lnSpc>
                <a:spcPct val="80000"/>
              </a:lnSpc>
              <a:defRPr/>
            </a:pPr>
            <a:r>
              <a:rPr lang="en-US" sz="2800"/>
              <a:t>THEY ARE SEEN AS SHORT CYLINDERS THAT ARE ARRANGED  AT RIGHT ANGLES TO EACH OTHER</a:t>
            </a:r>
          </a:p>
          <a:p>
            <a:pPr eaLnBrk="1" hangingPunct="1">
              <a:lnSpc>
                <a:spcPct val="80000"/>
              </a:lnSpc>
              <a:defRPr/>
            </a:pPr>
            <a:r>
              <a:rPr lang="en-US" sz="2800"/>
              <a:t>THERE ARE </a:t>
            </a:r>
            <a:r>
              <a:rPr lang="en-US" sz="2800">
                <a:solidFill>
                  <a:srgbClr val="FF0066"/>
                </a:solidFill>
                <a:effectLst>
                  <a:outerShdw blurRad="38100" dist="38100" dir="2700000" algn="tl">
                    <a:srgbClr val="FFFFFF"/>
                  </a:outerShdw>
                </a:effectLst>
              </a:rPr>
              <a:t>9 GROUP</a:t>
            </a:r>
            <a:r>
              <a:rPr lang="en-US" sz="2800"/>
              <a:t> OF TUBULES AND EACH GROUP CONSIST OF </a:t>
            </a:r>
            <a:r>
              <a:rPr lang="en-US" sz="2800">
                <a:solidFill>
                  <a:srgbClr val="FF0066"/>
                </a:solidFill>
                <a:effectLst>
                  <a:outerShdw blurRad="38100" dist="38100" dir="2700000" algn="tl">
                    <a:srgbClr val="FFFFFF"/>
                  </a:outerShdw>
                </a:effectLst>
              </a:rPr>
              <a:t>3 TUBULES</a:t>
            </a:r>
          </a:p>
          <a:p>
            <a:pPr eaLnBrk="1" hangingPunct="1">
              <a:lnSpc>
                <a:spcPct val="80000"/>
              </a:lnSpc>
              <a:defRPr/>
            </a:pPr>
            <a:r>
              <a:rPr lang="en-US" sz="2800"/>
              <a:t>FORM MITOTIC SPINDELS, CILIA ,FLAGELLA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cell structure 024">
            <a:extLst>
              <a:ext uri="{FF2B5EF4-FFF2-40B4-BE49-F238E27FC236}">
                <a16:creationId xmlns:a16="http://schemas.microsoft.com/office/drawing/2014/main" id="{BDF5803D-AA59-4F92-A360-7CD5221038A1}"/>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l="36659" t="11067" r="6700" b="40294"/>
          <a:stretch>
            <a:fillRect/>
          </a:stretch>
        </p:blipFill>
        <p:spPr>
          <a:xfrm>
            <a:off x="1524000" y="1219200"/>
            <a:ext cx="6235700" cy="4344988"/>
          </a:xfrm>
          <a:ln>
            <a:solidFill>
              <a:srgbClr val="FF0066"/>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DC69FC0-F72B-4466-9015-A3B5745A0A72}"/>
              </a:ext>
            </a:extLst>
          </p:cNvPr>
          <p:cNvSpPr>
            <a:spLocks noGrp="1" noChangeArrowheads="1"/>
          </p:cNvSpPr>
          <p:nvPr>
            <p:ph type="title"/>
          </p:nvPr>
        </p:nvSpPr>
        <p:spPr/>
        <p:txBody>
          <a:bodyPr/>
          <a:lstStyle/>
          <a:p>
            <a:pPr eaLnBrk="1" hangingPunct="1">
              <a:defRPr/>
            </a:pPr>
            <a:r>
              <a:rPr lang="en-US">
                <a:solidFill>
                  <a:srgbClr val="FF9900"/>
                </a:solidFill>
              </a:rPr>
              <a:t>MITOCHONDRIA</a:t>
            </a:r>
          </a:p>
        </p:txBody>
      </p:sp>
      <p:sp>
        <p:nvSpPr>
          <p:cNvPr id="95235" name="Rectangle 3">
            <a:extLst>
              <a:ext uri="{FF2B5EF4-FFF2-40B4-BE49-F238E27FC236}">
                <a16:creationId xmlns:a16="http://schemas.microsoft.com/office/drawing/2014/main" id="{5AC8206E-9474-4AAF-BE17-798F7BFC3739}"/>
              </a:ext>
            </a:extLst>
          </p:cNvPr>
          <p:cNvSpPr>
            <a:spLocks noGrp="1" noChangeArrowheads="1"/>
          </p:cNvSpPr>
          <p:nvPr>
            <p:ph type="body" idx="1"/>
          </p:nvPr>
        </p:nvSpPr>
        <p:spPr/>
        <p:txBody>
          <a:bodyPr/>
          <a:lstStyle/>
          <a:p>
            <a:pPr eaLnBrk="1" hangingPunct="1">
              <a:defRPr/>
            </a:pPr>
            <a:r>
              <a:rPr lang="en-US"/>
              <a:t>MITOS-GRANULES  CHONDRIUM –ROD</a:t>
            </a:r>
          </a:p>
          <a:p>
            <a:pPr eaLnBrk="1" hangingPunct="1">
              <a:defRPr/>
            </a:pPr>
            <a:r>
              <a:rPr lang="en-US"/>
              <a:t>THEY ARE BILAYERD MEMBRANOUS ORGANELLE </a:t>
            </a:r>
          </a:p>
          <a:p>
            <a:pPr eaLnBrk="1" hangingPunct="1">
              <a:defRPr/>
            </a:pPr>
            <a:r>
              <a:rPr lang="en-US"/>
              <a:t>SIZE </a:t>
            </a:r>
            <a:r>
              <a:rPr lang="en-US">
                <a:solidFill>
                  <a:srgbClr val="FF0066"/>
                </a:solidFill>
                <a:effectLst>
                  <a:outerShdw blurRad="38100" dist="38100" dir="2700000" algn="tl">
                    <a:srgbClr val="FFFFFF"/>
                  </a:outerShdw>
                </a:effectLst>
              </a:rPr>
              <a:t>-.5-1</a:t>
            </a:r>
            <a:r>
              <a:rPr lang="en-US">
                <a:solidFill>
                  <a:srgbClr val="FF0066"/>
                </a:solidFill>
                <a:effectLst>
                  <a:outerShdw blurRad="38100" dist="38100" dir="2700000" algn="tl">
                    <a:srgbClr val="FFFFFF"/>
                  </a:outerShdw>
                </a:effectLst>
                <a:latin typeface="Verdana"/>
              </a:rPr>
              <a:t>µ</a:t>
            </a:r>
            <a:r>
              <a:rPr lang="en-US">
                <a:solidFill>
                  <a:srgbClr val="FF0066"/>
                </a:solidFill>
                <a:effectLst>
                  <a:outerShdw blurRad="38100" dist="38100" dir="2700000" algn="tl">
                    <a:srgbClr val="FFFFFF"/>
                  </a:outerShdw>
                </a:effectLst>
              </a:rPr>
              <a:t>m</a:t>
            </a:r>
          </a:p>
          <a:p>
            <a:pPr eaLnBrk="1" hangingPunct="1">
              <a:defRPr/>
            </a:pPr>
            <a:r>
              <a:rPr lang="en-US"/>
              <a:t>NUMBER VARIES IN DIFFERENT CELLS AND IS HIGHEST IN SECRETORY CELLS</a:t>
            </a:r>
          </a:p>
          <a:p>
            <a:pPr eaLnBrk="1" hangingPunct="1">
              <a:defRPr/>
            </a:pP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217F48E-095F-4A0E-9B44-117BCC8855AB}"/>
              </a:ext>
            </a:extLst>
          </p:cNvPr>
          <p:cNvSpPr>
            <a:spLocks noGrp="1" noChangeArrowheads="1"/>
          </p:cNvSpPr>
          <p:nvPr>
            <p:ph type="title"/>
          </p:nvPr>
        </p:nvSpPr>
        <p:spPr/>
        <p:txBody>
          <a:bodyPr/>
          <a:lstStyle/>
          <a:p>
            <a:pPr eaLnBrk="1" hangingPunct="1">
              <a:defRPr/>
            </a:pPr>
            <a:endParaRPr lang="en-US"/>
          </a:p>
        </p:txBody>
      </p:sp>
      <p:sp>
        <p:nvSpPr>
          <p:cNvPr id="96259" name="Rectangle 3">
            <a:extLst>
              <a:ext uri="{FF2B5EF4-FFF2-40B4-BE49-F238E27FC236}">
                <a16:creationId xmlns:a16="http://schemas.microsoft.com/office/drawing/2014/main" id="{EBD1B248-61ED-461C-8BC6-2FD009F1CD9B}"/>
              </a:ext>
            </a:extLst>
          </p:cNvPr>
          <p:cNvSpPr>
            <a:spLocks noGrp="1" noChangeArrowheads="1"/>
          </p:cNvSpPr>
          <p:nvPr>
            <p:ph type="body" idx="1"/>
          </p:nvPr>
        </p:nvSpPr>
        <p:spPr/>
        <p:txBody>
          <a:bodyPr/>
          <a:lstStyle/>
          <a:p>
            <a:pPr eaLnBrk="1" hangingPunct="1">
              <a:defRPr/>
            </a:pPr>
            <a:r>
              <a:rPr lang="en-US"/>
              <a:t>DIVIDE BY </a:t>
            </a:r>
            <a:r>
              <a:rPr lang="en-US">
                <a:solidFill>
                  <a:srgbClr val="FF0066"/>
                </a:solidFill>
                <a:effectLst>
                  <a:outerShdw blurRad="38100" dist="38100" dir="2700000" algn="tl">
                    <a:srgbClr val="FFFFFF"/>
                  </a:outerShdw>
                </a:effectLst>
              </a:rPr>
              <a:t>BINARY FISSION</a:t>
            </a:r>
            <a:r>
              <a:rPr lang="en-US"/>
              <a:t> AND CAN MOVE FREELY IN THE CELL </a:t>
            </a:r>
          </a:p>
          <a:p>
            <a:pPr eaLnBrk="1" hangingPunct="1">
              <a:defRPr/>
            </a:pPr>
            <a:r>
              <a:rPr lang="en-US"/>
              <a:t>THEY ARE ALL DERIVED FROM THOSE FOUND IN FERTILISED OVUM AND ARE OF MATERNAL ORIGIN</a:t>
            </a:r>
          </a:p>
          <a:p>
            <a:pPr eaLnBrk="1" hangingPunct="1">
              <a:defRPr/>
            </a:pPr>
            <a:r>
              <a:rPr lang="en-US"/>
              <a:t>CAN BE SEEN IN L/M BY SPECIAL STAINS –JANUS GREEN B,PINACYANOL</a:t>
            </a:r>
          </a:p>
          <a:p>
            <a:pPr eaLnBrk="1" hangingPunct="1">
              <a:defRPr/>
            </a:pP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408D519E-2FCB-4126-9C0D-2D51968D1A3D}"/>
              </a:ext>
            </a:extLst>
          </p:cNvPr>
          <p:cNvSpPr>
            <a:spLocks noGrp="1" noChangeArrowheads="1"/>
          </p:cNvSpPr>
          <p:nvPr>
            <p:ph type="title"/>
          </p:nvPr>
        </p:nvSpPr>
        <p:spPr/>
        <p:txBody>
          <a:bodyPr/>
          <a:lstStyle/>
          <a:p>
            <a:pPr eaLnBrk="1" hangingPunct="1">
              <a:defRPr/>
            </a:pPr>
            <a:r>
              <a:rPr lang="en-US">
                <a:solidFill>
                  <a:srgbClr val="FF9900"/>
                </a:solidFill>
              </a:rPr>
              <a:t>STRUCTURE</a:t>
            </a:r>
          </a:p>
        </p:txBody>
      </p:sp>
      <p:sp>
        <p:nvSpPr>
          <p:cNvPr id="159751" name="Rectangle 7">
            <a:extLst>
              <a:ext uri="{FF2B5EF4-FFF2-40B4-BE49-F238E27FC236}">
                <a16:creationId xmlns:a16="http://schemas.microsoft.com/office/drawing/2014/main" id="{69B057BE-CC66-445E-B820-A5B5ADB618BA}"/>
              </a:ext>
            </a:extLst>
          </p:cNvPr>
          <p:cNvSpPr>
            <a:spLocks noGrp="1" noChangeArrowheads="1"/>
          </p:cNvSpPr>
          <p:nvPr>
            <p:ph sz="half" idx="1"/>
          </p:nvPr>
        </p:nvSpPr>
        <p:spPr/>
        <p:txBody>
          <a:bodyPr/>
          <a:lstStyle/>
          <a:p>
            <a:pPr eaLnBrk="1" hangingPunct="1">
              <a:defRPr/>
            </a:pPr>
            <a:endParaRPr lang="en-US" sz="2800"/>
          </a:p>
        </p:txBody>
      </p:sp>
      <p:pic>
        <p:nvPicPr>
          <p:cNvPr id="79876" name="Picture 4" descr="npo00000d">
            <a:extLst>
              <a:ext uri="{FF2B5EF4-FFF2-40B4-BE49-F238E27FC236}">
                <a16:creationId xmlns:a16="http://schemas.microsoft.com/office/drawing/2014/main" id="{49F2F831-2424-4AFE-A5DB-0C87E0BE555C}"/>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00600" y="1600200"/>
            <a:ext cx="3962400" cy="2151063"/>
          </a:xfrm>
          <a:noFill/>
          <a:ln algn="ctr">
            <a:solidFill>
              <a:srgbClr val="FF0066"/>
            </a:solidFill>
          </a:ln>
          <a:extLst>
            <a:ext uri="{909E8E84-426E-40DD-AFC4-6F175D3DCCD1}">
              <a14:hiddenFill xmlns:a14="http://schemas.microsoft.com/office/drawing/2010/main">
                <a:solidFill>
                  <a:srgbClr val="FFFFFF"/>
                </a:solidFill>
              </a14:hiddenFill>
            </a:ext>
          </a:extLst>
        </p:spPr>
      </p:pic>
      <p:sp>
        <p:nvSpPr>
          <p:cNvPr id="159747" name="Rectangle 3">
            <a:extLst>
              <a:ext uri="{FF2B5EF4-FFF2-40B4-BE49-F238E27FC236}">
                <a16:creationId xmlns:a16="http://schemas.microsoft.com/office/drawing/2014/main" id="{357F46A0-1809-48A4-A64E-F776CD9D2CE2}"/>
              </a:ext>
            </a:extLst>
          </p:cNvPr>
          <p:cNvSpPr>
            <a:spLocks noGrp="1" noChangeArrowheads="1"/>
          </p:cNvSpPr>
          <p:nvPr>
            <p:ph type="body" idx="4294967295"/>
          </p:nvPr>
        </p:nvSpPr>
        <p:spPr>
          <a:xfrm>
            <a:off x="304800" y="1600200"/>
            <a:ext cx="8229600" cy="4456113"/>
          </a:xfrm>
        </p:spPr>
        <p:txBody>
          <a:bodyPr/>
          <a:lstStyle/>
          <a:p>
            <a:pPr eaLnBrk="1" hangingPunct="1">
              <a:defRPr/>
            </a:pPr>
            <a:r>
              <a:rPr lang="en-US" sz="2400"/>
              <a:t>OUTER MEMBRANE</a:t>
            </a:r>
          </a:p>
          <a:p>
            <a:pPr eaLnBrk="1" hangingPunct="1">
              <a:defRPr/>
            </a:pPr>
            <a:r>
              <a:rPr lang="en-US" sz="2400"/>
              <a:t>INNER MEMBRANE</a:t>
            </a:r>
          </a:p>
          <a:p>
            <a:pPr eaLnBrk="1" hangingPunct="1">
              <a:defRPr/>
            </a:pPr>
            <a:r>
              <a:rPr lang="en-US" sz="2400"/>
              <a:t>CRISTAE</a:t>
            </a:r>
          </a:p>
          <a:p>
            <a:pPr eaLnBrk="1" hangingPunct="1">
              <a:defRPr/>
            </a:pPr>
            <a:r>
              <a:rPr lang="en-US" sz="2400"/>
              <a:t>MATRIX</a:t>
            </a:r>
          </a:p>
          <a:p>
            <a:pPr eaLnBrk="1" hangingPunct="1">
              <a:defRPr/>
            </a:pPr>
            <a:r>
              <a:rPr lang="en-US" sz="2400"/>
              <a:t>ELEMENTARY</a:t>
            </a:r>
          </a:p>
          <a:p>
            <a:pPr eaLnBrk="1" hangingPunct="1">
              <a:buFont typeface="Wingdings" panose="05000000000000000000" pitchFamily="2" charset="2"/>
              <a:buNone/>
              <a:defRPr/>
            </a:pPr>
            <a:r>
              <a:rPr lang="en-US" sz="2400"/>
              <a:t>PARTICLES WHICH</a:t>
            </a:r>
          </a:p>
          <a:p>
            <a:pPr eaLnBrk="1" hangingPunct="1">
              <a:buFont typeface="Wingdings" panose="05000000000000000000" pitchFamily="2" charset="2"/>
              <a:buNone/>
              <a:defRPr/>
            </a:pPr>
            <a:r>
              <a:rPr lang="en-US" sz="2400"/>
              <a:t>CONTAIN F-I COUPLING</a:t>
            </a:r>
          </a:p>
          <a:p>
            <a:pPr eaLnBrk="1" hangingPunct="1">
              <a:buFont typeface="Wingdings" panose="05000000000000000000" pitchFamily="2" charset="2"/>
              <a:buNone/>
              <a:defRPr/>
            </a:pPr>
            <a:r>
              <a:rPr lang="en-US" sz="2400"/>
              <a:t>FACTORS</a:t>
            </a:r>
          </a:p>
        </p:txBody>
      </p:sp>
      <p:pic>
        <p:nvPicPr>
          <p:cNvPr id="79878" name="Picture 9" descr="cell structure 061">
            <a:extLst>
              <a:ext uri="{FF2B5EF4-FFF2-40B4-BE49-F238E27FC236}">
                <a16:creationId xmlns:a16="http://schemas.microsoft.com/office/drawing/2014/main" id="{3ACCC948-B688-4CC9-AB6C-3CED60ACE7F9}"/>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3886200"/>
            <a:ext cx="3965575" cy="2205038"/>
          </a:xfrm>
          <a:ln>
            <a:solidFill>
              <a:srgbClr val="FF0066"/>
            </a:solid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AC1117A-3EA7-414B-B050-47C502360785}"/>
              </a:ext>
            </a:extLst>
          </p:cNvPr>
          <p:cNvSpPr>
            <a:spLocks noGrp="1" noChangeArrowheads="1"/>
          </p:cNvSpPr>
          <p:nvPr>
            <p:ph type="title"/>
          </p:nvPr>
        </p:nvSpPr>
        <p:spPr>
          <a:xfrm>
            <a:off x="381000" y="-381000"/>
            <a:ext cx="8243888" cy="1524000"/>
          </a:xfrm>
        </p:spPr>
        <p:txBody>
          <a:bodyPr/>
          <a:lstStyle/>
          <a:p>
            <a:pPr eaLnBrk="1" hangingPunct="1">
              <a:defRPr/>
            </a:pPr>
            <a:r>
              <a:rPr lang="en-US">
                <a:solidFill>
                  <a:srgbClr val="FF9900"/>
                </a:solidFill>
              </a:rPr>
              <a:t>FUNCTION</a:t>
            </a:r>
            <a:r>
              <a:rPr lang="en-US"/>
              <a:t> </a:t>
            </a:r>
          </a:p>
        </p:txBody>
      </p:sp>
      <p:sp>
        <p:nvSpPr>
          <p:cNvPr id="160771" name="Rectangle 3">
            <a:extLst>
              <a:ext uri="{FF2B5EF4-FFF2-40B4-BE49-F238E27FC236}">
                <a16:creationId xmlns:a16="http://schemas.microsoft.com/office/drawing/2014/main" id="{B91220B5-830A-42F4-BC63-F03C285277D5}"/>
              </a:ext>
            </a:extLst>
          </p:cNvPr>
          <p:cNvSpPr>
            <a:spLocks noGrp="1" noChangeArrowheads="1"/>
          </p:cNvSpPr>
          <p:nvPr>
            <p:ph type="body" idx="1"/>
          </p:nvPr>
        </p:nvSpPr>
        <p:spPr>
          <a:xfrm>
            <a:off x="457200" y="1752600"/>
            <a:ext cx="8229600" cy="4876800"/>
          </a:xfrm>
        </p:spPr>
        <p:txBody>
          <a:bodyPr/>
          <a:lstStyle/>
          <a:p>
            <a:pPr eaLnBrk="1" hangingPunct="1">
              <a:defRPr/>
            </a:pPr>
            <a:r>
              <a:rPr lang="en-US"/>
              <a:t>They are the sites of citric acid cycle and electron transport (cytochrome) pathway by which complex organic molecules are oxidised to carbon dioxide and water. This process provides energy to drive the production of ATP from ADP and in organic phosphate(oxidative phosphorylation)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F97882F6-9EC8-4D20-B13A-F921A56598A5}"/>
              </a:ext>
            </a:extLst>
          </p:cNvPr>
          <p:cNvSpPr>
            <a:spLocks noGrp="1" noChangeArrowheads="1"/>
          </p:cNvSpPr>
          <p:nvPr>
            <p:ph type="title"/>
          </p:nvPr>
        </p:nvSpPr>
        <p:spPr>
          <a:xfrm>
            <a:off x="457200" y="0"/>
            <a:ext cx="8229600" cy="1139825"/>
          </a:xfrm>
        </p:spPr>
        <p:txBody>
          <a:bodyPr/>
          <a:lstStyle/>
          <a:p>
            <a:pPr eaLnBrk="1" hangingPunct="1">
              <a:defRPr/>
            </a:pPr>
            <a:r>
              <a:rPr lang="en-US">
                <a:solidFill>
                  <a:srgbClr val="FF9900"/>
                </a:solidFill>
              </a:rPr>
              <a:t>Mitochondria and cell injury</a:t>
            </a:r>
            <a:r>
              <a:rPr lang="en-US"/>
              <a:t> </a:t>
            </a:r>
          </a:p>
        </p:txBody>
      </p:sp>
      <p:sp>
        <p:nvSpPr>
          <p:cNvPr id="248835" name="Rectangle 3">
            <a:extLst>
              <a:ext uri="{FF2B5EF4-FFF2-40B4-BE49-F238E27FC236}">
                <a16:creationId xmlns:a16="http://schemas.microsoft.com/office/drawing/2014/main" id="{F95648A3-5555-47C8-AE80-91F15B0FB444}"/>
              </a:ext>
            </a:extLst>
          </p:cNvPr>
          <p:cNvSpPr>
            <a:spLocks noGrp="1" noChangeArrowheads="1"/>
          </p:cNvSpPr>
          <p:nvPr>
            <p:ph type="body" idx="1"/>
          </p:nvPr>
        </p:nvSpPr>
        <p:spPr>
          <a:xfrm>
            <a:off x="457200" y="1219200"/>
            <a:ext cx="8229600" cy="5257800"/>
          </a:xfrm>
        </p:spPr>
        <p:txBody>
          <a:bodyPr/>
          <a:lstStyle/>
          <a:p>
            <a:pPr eaLnBrk="1" hangingPunct="1">
              <a:defRPr/>
            </a:pPr>
            <a:r>
              <a:rPr lang="en-US"/>
              <a:t>Mitochondrial integrity is critical for cell survival</a:t>
            </a:r>
          </a:p>
          <a:p>
            <a:pPr eaLnBrk="1" hangingPunct="1">
              <a:defRPr/>
            </a:pPr>
            <a:r>
              <a:rPr lang="en-US"/>
              <a:t>It directly or indirectly end up as targets of most types of injury </a:t>
            </a:r>
          </a:p>
          <a:p>
            <a:pPr eaLnBrk="1" hangingPunct="1">
              <a:defRPr/>
            </a:pPr>
            <a:r>
              <a:rPr lang="en-US"/>
              <a:t>Increase in cytosolic ca,intracellular oxidative stress ,lipid breakdown products all culminate in the formation of high conductance channels of inner mitochondrial membrane also called as the mitochondrial permeability transition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1288FD9C-3918-46CA-9CFC-856D1200152F}"/>
              </a:ext>
            </a:extLst>
          </p:cNvPr>
          <p:cNvSpPr>
            <a:spLocks noGrp="1" noChangeArrowheads="1"/>
          </p:cNvSpPr>
          <p:nvPr>
            <p:ph type="body" idx="4294967295"/>
          </p:nvPr>
        </p:nvSpPr>
        <p:spPr>
          <a:xfrm>
            <a:off x="0" y="457200"/>
            <a:ext cx="8229600" cy="6172200"/>
          </a:xfrm>
        </p:spPr>
        <p:txBody>
          <a:bodyPr/>
          <a:lstStyle/>
          <a:p>
            <a:pPr eaLnBrk="1" hangingPunct="1">
              <a:defRPr/>
            </a:pPr>
            <a:r>
              <a:rPr lang="en-US"/>
              <a:t>These non selective pores allow the proton gradient across the mitochondrial membrane to dissipate, there by preventing ATP generation</a:t>
            </a:r>
          </a:p>
          <a:p>
            <a:pPr eaLnBrk="1" hangingPunct="1">
              <a:defRPr/>
            </a:pPr>
            <a:r>
              <a:rPr lang="en-US"/>
              <a:t>Cytochrome C also leaks out in to the cytosol and activates apoptotic death pathways</a:t>
            </a:r>
          </a:p>
        </p:txBody>
      </p:sp>
      <p:sp>
        <p:nvSpPr>
          <p:cNvPr id="88073" name="Rectangle 9">
            <a:extLst>
              <a:ext uri="{FF2B5EF4-FFF2-40B4-BE49-F238E27FC236}">
                <a16:creationId xmlns:a16="http://schemas.microsoft.com/office/drawing/2014/main" id="{41227E21-94E4-438F-A7C7-C6A6AD5EFE3A}"/>
              </a:ext>
            </a:extLst>
          </p:cNvPr>
          <p:cNvSpPr>
            <a:spLocks noGrp="1" noChangeArrowheads="1"/>
          </p:cNvSpPr>
          <p:nvPr>
            <p:ph/>
          </p:nvPr>
        </p:nvSpPr>
        <p:spPr>
          <a:xfrm>
            <a:off x="457200" y="838200"/>
            <a:ext cx="8229600" cy="5853113"/>
          </a:xfrm>
        </p:spPr>
        <p:txBody>
          <a:bodyPr/>
          <a:lstStyle/>
          <a:p>
            <a:pPr eaLnBrk="1" hangingPunct="1">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1C816F9-0102-4263-B550-EEED40D1B81B}"/>
              </a:ext>
            </a:extLst>
          </p:cNvPr>
          <p:cNvSpPr>
            <a:spLocks noGrp="1" noChangeArrowheads="1"/>
          </p:cNvSpPr>
          <p:nvPr>
            <p:ph type="title"/>
          </p:nvPr>
        </p:nvSpPr>
        <p:spPr/>
        <p:txBody>
          <a:bodyPr/>
          <a:lstStyle/>
          <a:p>
            <a:pPr eaLnBrk="1" hangingPunct="1">
              <a:defRPr/>
            </a:pPr>
            <a:r>
              <a:rPr lang="en-US" sz="3600">
                <a:solidFill>
                  <a:schemeClr val="folHlink"/>
                </a:solidFill>
              </a:rPr>
              <a:t>CELL MEMBRANE / PLASMA MEMBRANE/PLASMALEMMA</a:t>
            </a:r>
          </a:p>
        </p:txBody>
      </p:sp>
      <p:sp>
        <p:nvSpPr>
          <p:cNvPr id="65539" name="Rectangle 3">
            <a:extLst>
              <a:ext uri="{FF2B5EF4-FFF2-40B4-BE49-F238E27FC236}">
                <a16:creationId xmlns:a16="http://schemas.microsoft.com/office/drawing/2014/main" id="{43C393E5-2DDA-485A-B4D4-01102E4D31C3}"/>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t> 	Cell membrane is selectively permeable lipid bilayer found in all cell. It is a protective sheath enveloping the cell body. It measure about </a:t>
            </a:r>
            <a:r>
              <a:rPr lang="en-US">
                <a:solidFill>
                  <a:srgbClr val="FF0066"/>
                </a:solidFill>
                <a:effectLst>
                  <a:outerShdw blurRad="38100" dist="38100" dir="2700000" algn="tl">
                    <a:srgbClr val="FFFFFF"/>
                  </a:outerShdw>
                </a:effectLst>
              </a:rPr>
              <a:t>7.5nm-10nm</a:t>
            </a:r>
            <a:r>
              <a:rPr lang="en-US"/>
              <a:t> thick as seen under E/M.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DF288F25-B4AC-4A6E-A296-491DFC2892CB}"/>
              </a:ext>
            </a:extLst>
          </p:cNvPr>
          <p:cNvSpPr>
            <a:spLocks noGrp="1" noChangeArrowheads="1"/>
          </p:cNvSpPr>
          <p:nvPr>
            <p:ph type="title"/>
          </p:nvPr>
        </p:nvSpPr>
        <p:spPr/>
        <p:txBody>
          <a:bodyPr/>
          <a:lstStyle/>
          <a:p>
            <a:pPr eaLnBrk="1" hangingPunct="1">
              <a:defRPr/>
            </a:pPr>
            <a:endParaRPr lang="en-US"/>
          </a:p>
        </p:txBody>
      </p:sp>
      <p:pic>
        <p:nvPicPr>
          <p:cNvPr id="83971" name="Picture 4" descr="cell structure 320">
            <a:extLst>
              <a:ext uri="{FF2B5EF4-FFF2-40B4-BE49-F238E27FC236}">
                <a16:creationId xmlns:a16="http://schemas.microsoft.com/office/drawing/2014/main" id="{539AB61E-23D5-487F-A42B-C8A8A6E27FA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7811" t="2359" r="13100"/>
          <a:stretch>
            <a:fillRect/>
          </a:stretch>
        </p:blipFill>
        <p:spPr>
          <a:xfrm>
            <a:off x="381000" y="304800"/>
            <a:ext cx="8458200" cy="6248400"/>
          </a:xfrm>
          <a:noFill/>
          <a:ln>
            <a:solidFill>
              <a:srgbClr val="FF0066"/>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a:extLst>
              <a:ext uri="{FF2B5EF4-FFF2-40B4-BE49-F238E27FC236}">
                <a16:creationId xmlns:a16="http://schemas.microsoft.com/office/drawing/2014/main" id="{5E09590D-B898-42CD-84F8-C6FE92AD8C04}"/>
              </a:ext>
            </a:extLst>
          </p:cNvPr>
          <p:cNvGrpSpPr>
            <a:grpSpLocks/>
          </p:cNvGrpSpPr>
          <p:nvPr/>
        </p:nvGrpSpPr>
        <p:grpSpPr bwMode="auto">
          <a:xfrm>
            <a:off x="992188" y="912813"/>
            <a:ext cx="7154862" cy="3235325"/>
            <a:chOff x="625" y="575"/>
            <a:chExt cx="4507" cy="2038"/>
          </a:xfrm>
        </p:grpSpPr>
        <p:pic>
          <p:nvPicPr>
            <p:cNvPr id="84997" name="Picture 3" descr="npo000038">
              <a:extLst>
                <a:ext uri="{FF2B5EF4-FFF2-40B4-BE49-F238E27FC236}">
                  <a16:creationId xmlns:a16="http://schemas.microsoft.com/office/drawing/2014/main" id="{FEB9FB6F-F082-4E4B-882C-E8E21CF5827D}"/>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625" y="575"/>
              <a:ext cx="2672" cy="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4998" name="Text Box 4">
              <a:extLst>
                <a:ext uri="{FF2B5EF4-FFF2-40B4-BE49-F238E27FC236}">
                  <a16:creationId xmlns:a16="http://schemas.microsoft.com/office/drawing/2014/main" id="{7B47855D-69FA-46BB-9827-19481CAE1566}"/>
                </a:ext>
              </a:extLst>
            </p:cNvPr>
            <p:cNvSpPr txBox="1">
              <a:spLocks noChangeArrowheads="1"/>
            </p:cNvSpPr>
            <p:nvPr/>
          </p:nvSpPr>
          <p:spPr bwMode="auto">
            <a:xfrm>
              <a:off x="3543" y="700"/>
              <a:ext cx="1589"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Immunofluorescence micrograph showing immunostaining of cytokeratin fibers in human keratinocytes (green fluorescence)</a:t>
              </a:r>
            </a:p>
            <a:p>
              <a:endParaRPr lang="en-US" altLang="en-US"/>
            </a:p>
            <a:p>
              <a:r>
                <a:rPr lang="en-US" altLang="en-US"/>
                <a:t>Nuclei are stained with a DNA-specific dye (blue fluorescence)</a:t>
              </a:r>
            </a:p>
          </p:txBody>
        </p:sp>
      </p:grpSp>
      <p:sp>
        <p:nvSpPr>
          <p:cNvPr id="187397" name="Rectangle 5">
            <a:extLst>
              <a:ext uri="{FF2B5EF4-FFF2-40B4-BE49-F238E27FC236}">
                <a16:creationId xmlns:a16="http://schemas.microsoft.com/office/drawing/2014/main" id="{2C92BD5D-5ED0-45E7-80FB-335DA789DE8D}"/>
              </a:ext>
            </a:extLst>
          </p:cNvPr>
          <p:cNvSpPr>
            <a:spLocks noGrp="1" noChangeArrowheads="1"/>
          </p:cNvSpPr>
          <p:nvPr>
            <p:ph type="title" idx="4294967295"/>
          </p:nvPr>
        </p:nvSpPr>
        <p:spPr>
          <a:xfrm>
            <a:off x="698500" y="373063"/>
            <a:ext cx="7758113" cy="420687"/>
          </a:xfrm>
        </p:spPr>
        <p:txBody>
          <a:bodyPr/>
          <a:lstStyle/>
          <a:p>
            <a:pPr eaLnBrk="1" hangingPunct="1">
              <a:defRPr/>
            </a:pPr>
            <a:r>
              <a:rPr lang="en-US" sz="3600" b="1">
                <a:solidFill>
                  <a:srgbClr val="1822CD"/>
                </a:solidFill>
              </a:rPr>
              <a:t>Cytoskeleton</a:t>
            </a:r>
          </a:p>
        </p:txBody>
      </p:sp>
      <p:sp>
        <p:nvSpPr>
          <p:cNvPr id="84996" name="Text Box 6">
            <a:extLst>
              <a:ext uri="{FF2B5EF4-FFF2-40B4-BE49-F238E27FC236}">
                <a16:creationId xmlns:a16="http://schemas.microsoft.com/office/drawing/2014/main" id="{6268B682-902A-4212-AEC4-536DCCF019DC}"/>
              </a:ext>
            </a:extLst>
          </p:cNvPr>
          <p:cNvSpPr txBox="1">
            <a:spLocks noChangeArrowheads="1"/>
          </p:cNvSpPr>
          <p:nvPr/>
        </p:nvSpPr>
        <p:spPr bwMode="auto">
          <a:xfrm>
            <a:off x="265113" y="4362450"/>
            <a:ext cx="8610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7013"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Times" panose="02020603050405020304" pitchFamily="18" charset="0"/>
              <a:buChar char="•"/>
            </a:pPr>
            <a:r>
              <a:rPr lang="en-US" altLang="en-US" sz="2400"/>
              <a:t>Eukaryotic cells possess a cytoskeleton</a:t>
            </a:r>
          </a:p>
          <a:p>
            <a:pPr>
              <a:buFont typeface="Times" panose="02020603050405020304" pitchFamily="18" charset="0"/>
              <a:buChar char="•"/>
            </a:pPr>
            <a:r>
              <a:rPr lang="en-US" altLang="en-US" sz="2400"/>
              <a:t>Mechanical support for cells (and tissues via junctions)</a:t>
            </a:r>
          </a:p>
          <a:p>
            <a:pPr>
              <a:buFont typeface="Times" panose="02020603050405020304" pitchFamily="18" charset="0"/>
              <a:buChar char="•"/>
            </a:pPr>
            <a:r>
              <a:rPr lang="en-US" altLang="en-US" sz="2400"/>
              <a:t>Mediates changes in cell shape (movement and cytokinesis)</a:t>
            </a:r>
          </a:p>
          <a:p>
            <a:pPr>
              <a:buFont typeface="Times" panose="02020603050405020304" pitchFamily="18" charset="0"/>
              <a:buChar char="•"/>
            </a:pPr>
            <a:r>
              <a:rPr lang="en-US" altLang="en-US" sz="2400"/>
              <a:t>Responsible for movement of chromosomes during mitosis</a:t>
            </a:r>
          </a:p>
          <a:p>
            <a:pPr>
              <a:buFont typeface="Times" panose="02020603050405020304" pitchFamily="18" charset="0"/>
              <a:buChar char="•"/>
            </a:pPr>
            <a:r>
              <a:rPr lang="en-US" altLang="en-US" sz="2400"/>
              <a:t>Required for phagocytosis and vesicle movement (motors)</a:t>
            </a:r>
          </a:p>
          <a:p>
            <a:pPr>
              <a:buFont typeface="Times" panose="02020603050405020304" pitchFamily="18" charset="0"/>
              <a:buChar char="•"/>
            </a:pPr>
            <a:r>
              <a:rPr lang="en-US" altLang="en-US" sz="2400"/>
              <a:t>Does not extend into or through nucleus or other organelles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17C5CDD5-0674-499E-89CB-8E4AF31B6773}"/>
              </a:ext>
            </a:extLst>
          </p:cNvPr>
          <p:cNvSpPr>
            <a:spLocks noGrp="1" noChangeArrowheads="1"/>
          </p:cNvSpPr>
          <p:nvPr>
            <p:ph type="title" idx="4294967295"/>
          </p:nvPr>
        </p:nvSpPr>
        <p:spPr>
          <a:xfrm>
            <a:off x="685800" y="71438"/>
            <a:ext cx="7772400" cy="457200"/>
          </a:xfrm>
        </p:spPr>
        <p:txBody>
          <a:bodyPr/>
          <a:lstStyle/>
          <a:p>
            <a:pPr eaLnBrk="1" hangingPunct="1">
              <a:defRPr/>
            </a:pPr>
            <a:r>
              <a:rPr lang="en-US" sz="3600" b="1">
                <a:solidFill>
                  <a:srgbClr val="1822CD"/>
                </a:solidFill>
              </a:rPr>
              <a:t>Cytoskeleton</a:t>
            </a:r>
          </a:p>
        </p:txBody>
      </p:sp>
      <p:pic>
        <p:nvPicPr>
          <p:cNvPr id="86019" name="Picture 8" descr="npo00003a">
            <a:extLst>
              <a:ext uri="{FF2B5EF4-FFF2-40B4-BE49-F238E27FC236}">
                <a16:creationId xmlns:a16="http://schemas.microsoft.com/office/drawing/2014/main" id="{0FA4A793-8E63-4AC7-811D-A17412D53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623888"/>
            <a:ext cx="7542212"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6020" name="Text Box 4">
            <a:extLst>
              <a:ext uri="{FF2B5EF4-FFF2-40B4-BE49-F238E27FC236}">
                <a16:creationId xmlns:a16="http://schemas.microsoft.com/office/drawing/2014/main" id="{1DF101B3-8703-4B78-BBCF-F61B3D48D6E6}"/>
              </a:ext>
            </a:extLst>
          </p:cNvPr>
          <p:cNvSpPr txBox="1">
            <a:spLocks noChangeArrowheads="1"/>
          </p:cNvSpPr>
          <p:nvPr/>
        </p:nvSpPr>
        <p:spPr bwMode="auto">
          <a:xfrm>
            <a:off x="533400" y="5233988"/>
            <a:ext cx="800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7013" indent="-227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Times" panose="02020603050405020304" pitchFamily="18" charset="0"/>
              <a:buChar char="•"/>
            </a:pPr>
            <a:r>
              <a:rPr lang="en-US" altLang="en-US" sz="2400"/>
              <a:t>Microfilaments - composed of actin, ~7 nm in diameter</a:t>
            </a:r>
          </a:p>
          <a:p>
            <a:pPr>
              <a:buFont typeface="Times" panose="02020603050405020304" pitchFamily="18" charset="0"/>
              <a:buChar char="•"/>
            </a:pPr>
            <a:r>
              <a:rPr lang="en-US" altLang="en-US" sz="2400"/>
              <a:t>Intermediate filaments - composed of IF proteins (e.g., keratin, vimentin), ~10 nm in diameter</a:t>
            </a:r>
          </a:p>
          <a:p>
            <a:pPr>
              <a:buFont typeface="Times" panose="02020603050405020304" pitchFamily="18" charset="0"/>
              <a:buChar char="•"/>
            </a:pPr>
            <a:r>
              <a:rPr lang="en-US" altLang="en-US" sz="2400"/>
              <a:t>Microtubules - composed of tubulin, ~25 nm in diameter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C1AA678-51C6-48D2-B1BC-246B0F4913D1}"/>
              </a:ext>
            </a:extLst>
          </p:cNvPr>
          <p:cNvSpPr>
            <a:spLocks noGrp="1" noChangeArrowheads="1"/>
          </p:cNvSpPr>
          <p:nvPr>
            <p:ph type="title" idx="4294967295"/>
          </p:nvPr>
        </p:nvSpPr>
        <p:spPr>
          <a:xfrm>
            <a:off x="0" y="277813"/>
            <a:ext cx="8229600" cy="1139825"/>
          </a:xfrm>
        </p:spPr>
        <p:txBody>
          <a:bodyPr/>
          <a:lstStyle/>
          <a:p>
            <a:pPr eaLnBrk="1" hangingPunct="1">
              <a:defRPr/>
            </a:pPr>
            <a:r>
              <a:rPr lang="en-US">
                <a:solidFill>
                  <a:srgbClr val="FF9900"/>
                </a:solidFill>
              </a:rPr>
              <a:t>Microfilament</a:t>
            </a:r>
            <a:r>
              <a:rPr lang="en-US"/>
              <a:t> </a:t>
            </a:r>
          </a:p>
        </p:txBody>
      </p:sp>
      <p:sp>
        <p:nvSpPr>
          <p:cNvPr id="192515" name="Rectangle 3">
            <a:extLst>
              <a:ext uri="{FF2B5EF4-FFF2-40B4-BE49-F238E27FC236}">
                <a16:creationId xmlns:a16="http://schemas.microsoft.com/office/drawing/2014/main" id="{C4707DD4-8DC2-4DC7-8981-00EDC9942534}"/>
              </a:ext>
            </a:extLst>
          </p:cNvPr>
          <p:cNvSpPr>
            <a:spLocks noGrp="1" noChangeArrowheads="1"/>
          </p:cNvSpPr>
          <p:nvPr>
            <p:ph type="body" idx="4294967295"/>
          </p:nvPr>
        </p:nvSpPr>
        <p:spPr>
          <a:xfrm>
            <a:off x="0" y="1600200"/>
            <a:ext cx="8229600" cy="4530725"/>
          </a:xfrm>
        </p:spPr>
        <p:txBody>
          <a:bodyPr/>
          <a:lstStyle/>
          <a:p>
            <a:pPr eaLnBrk="1" hangingPunct="1">
              <a:defRPr/>
            </a:pPr>
            <a:r>
              <a:rPr lang="en-US" sz="2800"/>
              <a:t>Made up of protein actin and individual unit are globular G-actin  polymerise to form long chains called as F actin filaments</a:t>
            </a:r>
          </a:p>
          <a:p>
            <a:pPr eaLnBrk="1" hangingPunct="1">
              <a:defRPr/>
            </a:pPr>
            <a:r>
              <a:rPr lang="en-US" sz="2800"/>
              <a:t>Actin  filaments form a network adjacent   to cell membrane called as Cell cortex. They are held together by protein called as Filamen. The mesh work of cell cortex is labile &amp; filaments can separate &amp;reform in different direction</a:t>
            </a:r>
          </a:p>
          <a:p>
            <a:pPr eaLnBrk="1" hangingPunct="1">
              <a:buFont typeface="Wingdings" panose="05000000000000000000" pitchFamily="2" charset="2"/>
              <a:buNone/>
              <a:defRPr/>
            </a:pPr>
            <a:endParaRPr lang="en-US" sz="2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a:extLst>
              <a:ext uri="{FF2B5EF4-FFF2-40B4-BE49-F238E27FC236}">
                <a16:creationId xmlns:a16="http://schemas.microsoft.com/office/drawing/2014/main" id="{6142426A-506B-4E83-AFD3-84A66D0B9FDE}"/>
              </a:ext>
            </a:extLst>
          </p:cNvPr>
          <p:cNvSpPr>
            <a:spLocks noGrp="1" noChangeArrowheads="1"/>
          </p:cNvSpPr>
          <p:nvPr>
            <p:ph type="body" idx="4294967295"/>
          </p:nvPr>
        </p:nvSpPr>
        <p:spPr>
          <a:xfrm>
            <a:off x="0" y="1828800"/>
            <a:ext cx="8229600" cy="4530725"/>
          </a:xfrm>
        </p:spPr>
        <p:txBody>
          <a:bodyPr/>
          <a:lstStyle/>
          <a:p>
            <a:pPr eaLnBrk="1" hangingPunct="1">
              <a:buFont typeface="Wingdings" panose="05000000000000000000" pitchFamily="2" charset="2"/>
              <a:buNone/>
              <a:defRPr/>
            </a:pPr>
            <a:r>
              <a:rPr lang="en-US"/>
              <a:t>These are associated with soluble myosin and serve as intracelluar junction as a web beneath cell membrane </a:t>
            </a:r>
          </a:p>
        </p:txBody>
      </p:sp>
      <p:sp>
        <p:nvSpPr>
          <p:cNvPr id="199686" name="Rectangle 6">
            <a:extLst>
              <a:ext uri="{FF2B5EF4-FFF2-40B4-BE49-F238E27FC236}">
                <a16:creationId xmlns:a16="http://schemas.microsoft.com/office/drawing/2014/main" id="{FB330E1E-AA65-4292-B4C8-FA4DA6CFEB1E}"/>
              </a:ext>
            </a:extLst>
          </p:cNvPr>
          <p:cNvSpPr>
            <a:spLocks noGrp="1" noChangeArrowheads="1"/>
          </p:cNvSpPr>
          <p:nvPr>
            <p:ph/>
          </p:nvPr>
        </p:nvSpPr>
        <p:spPr>
          <a:xfrm>
            <a:off x="381000" y="609600"/>
            <a:ext cx="8229600" cy="6462713"/>
          </a:xfrm>
        </p:spPr>
        <p:txBody>
          <a:bodyPr/>
          <a:lstStyle/>
          <a:p>
            <a:pPr eaLnBrk="1" hangingPunct="1">
              <a:defRPr/>
            </a:pP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158BD38A-B4A7-4AB3-9183-83245E6F3A68}"/>
              </a:ext>
            </a:extLst>
          </p:cNvPr>
          <p:cNvSpPr>
            <a:spLocks noGrp="1" noChangeArrowheads="1"/>
          </p:cNvSpPr>
          <p:nvPr>
            <p:ph type="title"/>
          </p:nvPr>
        </p:nvSpPr>
        <p:spPr/>
        <p:txBody>
          <a:bodyPr/>
          <a:lstStyle/>
          <a:p>
            <a:pPr eaLnBrk="1" hangingPunct="1">
              <a:defRPr/>
            </a:pPr>
            <a:r>
              <a:rPr lang="en-US">
                <a:solidFill>
                  <a:srgbClr val="FF9900"/>
                </a:solidFill>
              </a:rPr>
              <a:t>INTERMEDIATE FILAMENTS</a:t>
            </a:r>
          </a:p>
        </p:txBody>
      </p:sp>
      <p:sp>
        <p:nvSpPr>
          <p:cNvPr id="200707" name="Rectangle 3">
            <a:extLst>
              <a:ext uri="{FF2B5EF4-FFF2-40B4-BE49-F238E27FC236}">
                <a16:creationId xmlns:a16="http://schemas.microsoft.com/office/drawing/2014/main" id="{6645CE70-B6C0-414F-BA7B-F29F3321E00F}"/>
              </a:ext>
            </a:extLst>
          </p:cNvPr>
          <p:cNvSpPr>
            <a:spLocks noGrp="1" noChangeArrowheads="1"/>
          </p:cNvSpPr>
          <p:nvPr>
            <p:ph type="body" idx="1"/>
          </p:nvPr>
        </p:nvSpPr>
        <p:spPr/>
        <p:txBody>
          <a:bodyPr/>
          <a:lstStyle/>
          <a:p>
            <a:pPr eaLnBrk="1" hangingPunct="1">
              <a:defRPr/>
            </a:pPr>
            <a:r>
              <a:rPr lang="en-US"/>
              <a:t> They are not contractile but maintain cell shape &amp; contact between adjacent cell &amp; ECM.</a:t>
            </a:r>
          </a:p>
          <a:p>
            <a:pPr eaLnBrk="1" hangingPunct="1">
              <a:defRPr/>
            </a:pPr>
            <a:r>
              <a:rPr lang="en-US"/>
              <a:t>Link cell together &amp; are attached to transmembrane protein at desmosomes .</a:t>
            </a:r>
          </a:p>
          <a:p>
            <a:pPr eaLnBrk="1" hangingPunct="1">
              <a:defRPr/>
            </a:pPr>
            <a:r>
              <a:rPr lang="en-US"/>
              <a:t>They facilitate cell attachment to EC elements at hemidesmosomes</a:t>
            </a:r>
          </a:p>
          <a:p>
            <a:pPr eaLnBrk="1" hangingPunct="1">
              <a:defRPr/>
            </a:pP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a:extLst>
              <a:ext uri="{FF2B5EF4-FFF2-40B4-BE49-F238E27FC236}">
                <a16:creationId xmlns:a16="http://schemas.microsoft.com/office/drawing/2014/main" id="{547C5AED-08AD-4451-B26B-0E494929024E}"/>
              </a:ext>
            </a:extLst>
          </p:cNvPr>
          <p:cNvSpPr>
            <a:spLocks noGrp="1" noChangeArrowheads="1"/>
          </p:cNvSpPr>
          <p:nvPr>
            <p:ph type="body" idx="1"/>
          </p:nvPr>
        </p:nvSpPr>
        <p:spPr>
          <a:xfrm>
            <a:off x="228600" y="457200"/>
            <a:ext cx="8229600" cy="4530725"/>
          </a:xfrm>
        </p:spPr>
        <p:txBody>
          <a:bodyPr/>
          <a:lstStyle/>
          <a:p>
            <a:pPr eaLnBrk="1" hangingPunct="1">
              <a:buFont typeface="Wingdings" panose="05000000000000000000" pitchFamily="2" charset="2"/>
              <a:buNone/>
              <a:defRPr/>
            </a:pPr>
            <a:r>
              <a:rPr lang="en-US"/>
              <a:t>They are divided into 5 subclasses :-</a:t>
            </a:r>
          </a:p>
          <a:p>
            <a:pPr eaLnBrk="1" hangingPunct="1">
              <a:defRPr/>
            </a:pPr>
            <a:r>
              <a:rPr lang="en-US"/>
              <a:t>Keratin </a:t>
            </a:r>
            <a:r>
              <a:rPr lang="en-US">
                <a:sym typeface="Wingdings" pitchFamily="2" charset="2"/>
              </a:rPr>
              <a:t>Epithelial cell</a:t>
            </a:r>
          </a:p>
          <a:p>
            <a:pPr eaLnBrk="1" hangingPunct="1">
              <a:defRPr/>
            </a:pPr>
            <a:r>
              <a:rPr lang="en-US">
                <a:sym typeface="Wingdings" pitchFamily="2" charset="2"/>
              </a:rPr>
              <a:t>Glial filaments Astorocytes</a:t>
            </a:r>
          </a:p>
          <a:p>
            <a:pPr eaLnBrk="1" hangingPunct="1">
              <a:defRPr/>
            </a:pPr>
            <a:r>
              <a:rPr lang="en-US">
                <a:sym typeface="Wingdings" pitchFamily="2" charset="2"/>
              </a:rPr>
              <a:t>Neuro filament nerve cell</a:t>
            </a:r>
          </a:p>
          <a:p>
            <a:pPr eaLnBrk="1" hangingPunct="1">
              <a:defRPr/>
            </a:pPr>
            <a:r>
              <a:rPr lang="en-US">
                <a:sym typeface="Wingdings" pitchFamily="2" charset="2"/>
              </a:rPr>
              <a:t>Vimentin Muscle fibers , fibroblast</a:t>
            </a:r>
          </a:p>
          <a:p>
            <a:pPr eaLnBrk="1" hangingPunct="1">
              <a:defRPr/>
            </a:pPr>
            <a:r>
              <a:rPr lang="en-US">
                <a:sym typeface="Wingdings" pitchFamily="2" charset="2"/>
              </a:rPr>
              <a:t>Desmin  muscle fibers</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8" name="Rectangle 8">
            <a:extLst>
              <a:ext uri="{FF2B5EF4-FFF2-40B4-BE49-F238E27FC236}">
                <a16:creationId xmlns:a16="http://schemas.microsoft.com/office/drawing/2014/main" id="{E36F6900-A064-465C-8981-A4171D05E3B1}"/>
              </a:ext>
            </a:extLst>
          </p:cNvPr>
          <p:cNvSpPr>
            <a:spLocks noGrp="1" noChangeArrowheads="1"/>
          </p:cNvSpPr>
          <p:nvPr>
            <p:ph type="title"/>
          </p:nvPr>
        </p:nvSpPr>
        <p:spPr/>
        <p:txBody>
          <a:bodyPr/>
          <a:lstStyle/>
          <a:p>
            <a:pPr eaLnBrk="1" hangingPunct="1">
              <a:defRPr/>
            </a:pPr>
            <a:r>
              <a:rPr lang="en-US">
                <a:solidFill>
                  <a:srgbClr val="FF0066"/>
                </a:solidFill>
              </a:rPr>
              <a:t>Cytokeratins</a:t>
            </a:r>
          </a:p>
        </p:txBody>
      </p:sp>
      <p:sp>
        <p:nvSpPr>
          <p:cNvPr id="97289" name="Rectangle 9">
            <a:extLst>
              <a:ext uri="{FF2B5EF4-FFF2-40B4-BE49-F238E27FC236}">
                <a16:creationId xmlns:a16="http://schemas.microsoft.com/office/drawing/2014/main" id="{96778E0A-16C4-4548-B228-E65E85BF6FB5}"/>
              </a:ext>
            </a:extLst>
          </p:cNvPr>
          <p:cNvSpPr>
            <a:spLocks noGrp="1" noChangeArrowheads="1"/>
          </p:cNvSpPr>
          <p:nvPr>
            <p:ph type="body" sz="half" idx="1"/>
          </p:nvPr>
        </p:nvSpPr>
        <p:spPr/>
        <p:txBody>
          <a:bodyPr/>
          <a:lstStyle/>
          <a:p>
            <a:pPr eaLnBrk="1" hangingPunct="1">
              <a:defRPr/>
            </a:pPr>
            <a:r>
              <a:rPr lang="en-US" sz="2400"/>
              <a:t>These are present in  tonofilaments of epithelial cells</a:t>
            </a:r>
          </a:p>
          <a:p>
            <a:pPr eaLnBrk="1" hangingPunct="1">
              <a:defRPr/>
            </a:pPr>
            <a:r>
              <a:rPr lang="en-US" sz="2400"/>
              <a:t>These are multigene family of proteins with which 2 sub families are recognised</a:t>
            </a:r>
          </a:p>
          <a:p>
            <a:pPr eaLnBrk="1" hangingPunct="1">
              <a:buFont typeface="Wingdings" panose="05000000000000000000" pitchFamily="2" charset="2"/>
              <a:buNone/>
              <a:defRPr/>
            </a:pPr>
            <a:r>
              <a:rPr lang="en-US" sz="2400"/>
              <a:t>1)Basic proteins(52-67kDA)</a:t>
            </a:r>
          </a:p>
          <a:p>
            <a:pPr eaLnBrk="1" hangingPunct="1">
              <a:buFont typeface="Wingdings" panose="05000000000000000000" pitchFamily="2" charset="2"/>
              <a:buNone/>
              <a:defRPr/>
            </a:pPr>
            <a:r>
              <a:rPr lang="en-US" sz="2400"/>
              <a:t>2)Smaller(40-56kDA)</a:t>
            </a:r>
          </a:p>
          <a:p>
            <a:pPr eaLnBrk="1" hangingPunct="1">
              <a:buFont typeface="Wingdings" panose="05000000000000000000" pitchFamily="2" charset="2"/>
              <a:buNone/>
              <a:defRPr/>
            </a:pPr>
            <a:r>
              <a:rPr lang="en-US" sz="2400"/>
              <a:t>3)More acidic proteins (9-20kDA)</a:t>
            </a:r>
          </a:p>
        </p:txBody>
      </p:sp>
      <p:pic>
        <p:nvPicPr>
          <p:cNvPr id="91140" name="Picture 11" descr="Keratin intermediate filaments in epithelial cells">
            <a:hlinkClick r:id="rId2" tooltip="Keratin intermediate filaments in epithelial cells"/>
            <a:extLst>
              <a:ext uri="{FF2B5EF4-FFF2-40B4-BE49-F238E27FC236}">
                <a16:creationId xmlns:a16="http://schemas.microsoft.com/office/drawing/2014/main" id="{5D7A1F91-C553-42E5-B01B-2575268E15A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828800"/>
            <a:ext cx="3962400" cy="39624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a:extLst>
              <a:ext uri="{FF2B5EF4-FFF2-40B4-BE49-F238E27FC236}">
                <a16:creationId xmlns:a16="http://schemas.microsoft.com/office/drawing/2014/main" id="{AEBFA3BA-17B7-45AF-8109-5D6953D1D9D8}"/>
              </a:ext>
            </a:extLst>
          </p:cNvPr>
          <p:cNvSpPr>
            <a:spLocks noGrp="1" noChangeArrowheads="1"/>
          </p:cNvSpPr>
          <p:nvPr>
            <p:ph type="body" idx="1"/>
          </p:nvPr>
        </p:nvSpPr>
        <p:spPr>
          <a:xfrm>
            <a:off x="304800" y="1066800"/>
            <a:ext cx="8229600" cy="5410200"/>
          </a:xfrm>
        </p:spPr>
        <p:txBody>
          <a:bodyPr/>
          <a:lstStyle/>
          <a:p>
            <a:pPr eaLnBrk="1" hangingPunct="1">
              <a:defRPr/>
            </a:pPr>
            <a:r>
              <a:rPr lang="en-US"/>
              <a:t>CYTOKERATINS OCCUR AS LINKED ACID &amp;BASE PAIR WITH DIFFERING DISTRIBUTIONS IN DIFFERENT TYPES OF EPITHELIA</a:t>
            </a:r>
          </a:p>
          <a:p>
            <a:pPr eaLnBrk="1" hangingPunct="1">
              <a:defRPr/>
            </a:pPr>
            <a:r>
              <a:rPr lang="en-US"/>
              <a:t>ITS EXPRESSION PATTERN HAS BEEN USED TO DETERMINE THE RELATIONSHIP B/W DIFFERENT CELLS AND AS INDICATION OF ORIGIN OF VARIOUS TUMORS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B5DB1AD3-3FCC-4EEC-9DF2-6B55FC68A863}"/>
              </a:ext>
            </a:extLst>
          </p:cNvPr>
          <p:cNvSpPr>
            <a:spLocks noGrp="1" noChangeArrowheads="1"/>
          </p:cNvSpPr>
          <p:nvPr>
            <p:ph type="title"/>
          </p:nvPr>
        </p:nvSpPr>
        <p:spPr/>
        <p:txBody>
          <a:bodyPr/>
          <a:lstStyle/>
          <a:p>
            <a:pPr eaLnBrk="1" hangingPunct="1">
              <a:defRPr/>
            </a:pPr>
            <a:r>
              <a:rPr lang="en-US">
                <a:solidFill>
                  <a:srgbClr val="FF9900"/>
                </a:solidFill>
              </a:rPr>
              <a:t>MICROTUBULES</a:t>
            </a:r>
          </a:p>
        </p:txBody>
      </p:sp>
      <p:sp>
        <p:nvSpPr>
          <p:cNvPr id="207875" name="Rectangle 3">
            <a:extLst>
              <a:ext uri="{FF2B5EF4-FFF2-40B4-BE49-F238E27FC236}">
                <a16:creationId xmlns:a16="http://schemas.microsoft.com/office/drawing/2014/main" id="{1485B3C0-053E-49CA-9C3F-EC9504507D81}"/>
              </a:ext>
            </a:extLst>
          </p:cNvPr>
          <p:cNvSpPr>
            <a:spLocks noGrp="1" noChangeArrowheads="1"/>
          </p:cNvSpPr>
          <p:nvPr>
            <p:ph type="body" idx="1"/>
          </p:nvPr>
        </p:nvSpPr>
        <p:spPr/>
        <p:txBody>
          <a:bodyPr/>
          <a:lstStyle/>
          <a:p>
            <a:pPr eaLnBrk="1" hangingPunct="1">
              <a:lnSpc>
                <a:spcPct val="90000"/>
              </a:lnSpc>
              <a:defRPr/>
            </a:pPr>
            <a:r>
              <a:rPr lang="en-US" sz="2400"/>
              <a:t>CONTAIN PROTEIN </a:t>
            </a:r>
            <a:r>
              <a:rPr lang="en-US" sz="2400">
                <a:solidFill>
                  <a:srgbClr val="FF0066"/>
                </a:solidFill>
                <a:effectLst>
                  <a:outerShdw blurRad="38100" dist="38100" dir="2700000" algn="tl">
                    <a:srgbClr val="FFFFFF"/>
                  </a:outerShdw>
                </a:effectLst>
              </a:rPr>
              <a:t>TUBULIN</a:t>
            </a:r>
          </a:p>
          <a:p>
            <a:pPr eaLnBrk="1" hangingPunct="1">
              <a:lnSpc>
                <a:spcPct val="90000"/>
              </a:lnSpc>
              <a:defRPr/>
            </a:pPr>
            <a:r>
              <a:rPr lang="en-US" sz="2400"/>
              <a:t>CHAINS OF TUBULIN FORM PROTOFILAMENTS</a:t>
            </a:r>
          </a:p>
          <a:p>
            <a:pPr eaLnBrk="1" hangingPunct="1">
              <a:lnSpc>
                <a:spcPct val="90000"/>
              </a:lnSpc>
              <a:defRPr/>
            </a:pPr>
            <a:r>
              <a:rPr lang="en-US" sz="2400"/>
              <a:t>WALL OF MICROTUBULES MADE UP OF </a:t>
            </a:r>
            <a:r>
              <a:rPr lang="en-US" sz="2400">
                <a:solidFill>
                  <a:srgbClr val="FF0066"/>
                </a:solidFill>
                <a:effectLst>
                  <a:outerShdw blurRad="38100" dist="38100" dir="2700000" algn="tl">
                    <a:srgbClr val="FFFFFF"/>
                  </a:outerShdw>
                </a:effectLst>
              </a:rPr>
              <a:t>13 PROTOFILAMENTS</a:t>
            </a:r>
            <a:r>
              <a:rPr lang="en-US" sz="2400"/>
              <a:t> THAT RUN LONGITUDINALLY</a:t>
            </a:r>
          </a:p>
          <a:p>
            <a:pPr eaLnBrk="1" hangingPunct="1">
              <a:lnSpc>
                <a:spcPct val="90000"/>
              </a:lnSpc>
              <a:defRPr/>
            </a:pPr>
            <a:r>
              <a:rPr lang="en-US" sz="2400"/>
              <a:t>PROVIDES INTERNAL SUPPORT FOR THE CELLS</a:t>
            </a:r>
          </a:p>
          <a:p>
            <a:pPr eaLnBrk="1" hangingPunct="1">
              <a:lnSpc>
                <a:spcPct val="90000"/>
              </a:lnSpc>
              <a:defRPr/>
            </a:pPr>
            <a:r>
              <a:rPr lang="en-US" sz="2400"/>
              <a:t>ACT AS GUIDE PATHS AND PART OF THE MOTOR MECHANISMS FOR THE MOVEMENT OF SECRETORY VESICLES &amp;OTHER ORGANELLES  THEY ALSO POSITION CERTAIN ORGANELLES WITHIN THE CELL</a:t>
            </a:r>
          </a:p>
          <a:p>
            <a:pPr eaLnBrk="1" hangingPunct="1">
              <a:lnSpc>
                <a:spcPct val="90000"/>
              </a:lnSpc>
              <a:defRPr/>
            </a:pPr>
            <a:endParaRPr lang="el-GR" sz="240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474B941-DCDE-4AC7-B4EC-4783C255C89C}"/>
              </a:ext>
            </a:extLst>
          </p:cNvPr>
          <p:cNvSpPr>
            <a:spLocks noGrp="1" noChangeArrowheads="1"/>
          </p:cNvSpPr>
          <p:nvPr>
            <p:ph type="title"/>
          </p:nvPr>
        </p:nvSpPr>
        <p:spPr/>
        <p:txBody>
          <a:bodyPr/>
          <a:lstStyle/>
          <a:p>
            <a:pPr eaLnBrk="1" hangingPunct="1">
              <a:defRPr/>
            </a:pPr>
            <a:r>
              <a:rPr lang="en-US" sz="3600">
                <a:solidFill>
                  <a:srgbClr val="FF9900"/>
                </a:solidFill>
              </a:rPr>
              <a:t>STRUCTURE OF CELL MEMBRANE</a:t>
            </a:r>
          </a:p>
        </p:txBody>
      </p:sp>
      <p:sp>
        <p:nvSpPr>
          <p:cNvPr id="66563" name="Rectangle 3">
            <a:extLst>
              <a:ext uri="{FF2B5EF4-FFF2-40B4-BE49-F238E27FC236}">
                <a16:creationId xmlns:a16="http://schemas.microsoft.com/office/drawing/2014/main" id="{416F0EC9-D62E-44C0-A3A9-3530A8525A87}"/>
              </a:ext>
            </a:extLst>
          </p:cNvPr>
          <p:cNvSpPr>
            <a:spLocks noGrp="1" noChangeArrowheads="1"/>
          </p:cNvSpPr>
          <p:nvPr>
            <p:ph type="body" idx="1"/>
          </p:nvPr>
        </p:nvSpPr>
        <p:spPr/>
        <p:txBody>
          <a:bodyPr/>
          <a:lstStyle/>
          <a:p>
            <a:pPr eaLnBrk="1" hangingPunct="1">
              <a:buClr>
                <a:schemeClr val="tx1"/>
              </a:buClr>
              <a:buFont typeface="Wingdings" panose="05000000000000000000" pitchFamily="2" charset="2"/>
              <a:buChar char="Ø"/>
              <a:defRPr/>
            </a:pPr>
            <a:r>
              <a:rPr lang="en-US" u="sng">
                <a:solidFill>
                  <a:srgbClr val="FF0066"/>
                </a:solidFill>
                <a:effectLst>
                  <a:outerShdw blurRad="38100" dist="38100" dir="2700000" algn="tl">
                    <a:srgbClr val="FFFFFF"/>
                  </a:outerShdw>
                </a:effectLst>
              </a:rPr>
              <a:t>Danielli-Davson Model</a:t>
            </a:r>
            <a:r>
              <a:rPr lang="en-US" u="sng"/>
              <a:t>.</a:t>
            </a:r>
          </a:p>
          <a:p>
            <a:pPr eaLnBrk="1" hangingPunct="1">
              <a:buClr>
                <a:schemeClr val="tx1"/>
              </a:buClr>
              <a:buFontTx/>
              <a:buChar char="•"/>
              <a:defRPr/>
            </a:pPr>
            <a:r>
              <a:rPr lang="en-US" sz="2800"/>
              <a:t>First model proposed.</a:t>
            </a:r>
          </a:p>
          <a:p>
            <a:pPr eaLnBrk="1" hangingPunct="1">
              <a:buClr>
                <a:schemeClr val="tx1"/>
              </a:buClr>
              <a:buFontTx/>
              <a:buChar char="•"/>
              <a:defRPr/>
            </a:pPr>
            <a:r>
              <a:rPr lang="en-US" sz="2800"/>
              <a:t>Sand witch of lipids covered by proteins on both sides.</a:t>
            </a:r>
          </a:p>
          <a:p>
            <a:pPr eaLnBrk="1" hangingPunct="1">
              <a:buClr>
                <a:schemeClr val="tx1"/>
              </a:buClr>
              <a:buFontTx/>
              <a:buNone/>
              <a:defRPr/>
            </a:pPr>
            <a:endParaRPr lang="en-US" sz="2800"/>
          </a:p>
          <a:p>
            <a:pPr eaLnBrk="1" hangingPunct="1">
              <a:buClr>
                <a:schemeClr val="tx1"/>
              </a:buClr>
              <a:buFont typeface="Wingdings" panose="05000000000000000000" pitchFamily="2" charset="2"/>
              <a:buChar char="Ø"/>
              <a:defRPr/>
            </a:pPr>
            <a:r>
              <a:rPr lang="en-US" u="sng">
                <a:solidFill>
                  <a:srgbClr val="FF0066"/>
                </a:solidFill>
                <a:effectLst>
                  <a:outerShdw blurRad="38100" dist="38100" dir="2700000" algn="tl">
                    <a:srgbClr val="FFFFFF"/>
                  </a:outerShdw>
                </a:effectLst>
              </a:rPr>
              <a:t>Unit Membrane Model</a:t>
            </a:r>
            <a:r>
              <a:rPr lang="en-US" u="sng"/>
              <a:t>.</a:t>
            </a:r>
          </a:p>
          <a:p>
            <a:pPr eaLnBrk="1" hangingPunct="1">
              <a:buClr>
                <a:schemeClr val="tx1"/>
              </a:buClr>
              <a:buFontTx/>
              <a:buChar char="•"/>
              <a:defRPr/>
            </a:pPr>
            <a:r>
              <a:rPr lang="en-US" sz="2800"/>
              <a:t>It is an E/M study by J.D Robertson which replaced Danielli-Davson Model</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E856AF0D-74C6-4054-B849-0FC0EE5ACB98}"/>
              </a:ext>
            </a:extLst>
          </p:cNvPr>
          <p:cNvSpPr>
            <a:spLocks noGrp="1" noChangeArrowheads="1"/>
          </p:cNvSpPr>
          <p:nvPr>
            <p:ph type="title"/>
          </p:nvPr>
        </p:nvSpPr>
        <p:spPr/>
        <p:txBody>
          <a:bodyPr/>
          <a:lstStyle/>
          <a:p>
            <a:pPr eaLnBrk="1" hangingPunct="1">
              <a:defRPr/>
            </a:pPr>
            <a:endParaRPr lang="en-US"/>
          </a:p>
        </p:txBody>
      </p:sp>
      <p:sp>
        <p:nvSpPr>
          <p:cNvPr id="208899" name="Rectangle 3">
            <a:extLst>
              <a:ext uri="{FF2B5EF4-FFF2-40B4-BE49-F238E27FC236}">
                <a16:creationId xmlns:a16="http://schemas.microsoft.com/office/drawing/2014/main" id="{740D0048-8A4C-47AF-9637-F580E3E79305}"/>
              </a:ext>
            </a:extLst>
          </p:cNvPr>
          <p:cNvSpPr>
            <a:spLocks noGrp="1" noChangeArrowheads="1"/>
          </p:cNvSpPr>
          <p:nvPr>
            <p:ph type="body" idx="1"/>
          </p:nvPr>
        </p:nvSpPr>
        <p:spPr/>
        <p:txBody>
          <a:bodyPr/>
          <a:lstStyle/>
          <a:p>
            <a:pPr eaLnBrk="1" hangingPunct="1">
              <a:defRPr/>
            </a:pPr>
            <a:endParaRPr lang="en-US"/>
          </a:p>
        </p:txBody>
      </p:sp>
      <p:pic>
        <p:nvPicPr>
          <p:cNvPr id="94212" name="Picture 4" descr="cell structure 355">
            <a:extLst>
              <a:ext uri="{FF2B5EF4-FFF2-40B4-BE49-F238E27FC236}">
                <a16:creationId xmlns:a16="http://schemas.microsoft.com/office/drawing/2014/main" id="{8F4E0158-FE13-4A49-B4A3-E580CB4FA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82" t="10628" r="4546" b="2583"/>
          <a:stretch>
            <a:fillRect/>
          </a:stretch>
        </p:blipFill>
        <p:spPr bwMode="auto">
          <a:xfrm>
            <a:off x="1371600" y="2286000"/>
            <a:ext cx="60198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5D79223E-DD5A-42C9-B5F8-B22FEBBD6B56}"/>
              </a:ext>
            </a:extLst>
          </p:cNvPr>
          <p:cNvSpPr>
            <a:spLocks noGrp="1" noChangeArrowheads="1"/>
          </p:cNvSpPr>
          <p:nvPr>
            <p:ph type="title"/>
          </p:nvPr>
        </p:nvSpPr>
        <p:spPr/>
        <p:txBody>
          <a:bodyPr/>
          <a:lstStyle/>
          <a:p>
            <a:pPr eaLnBrk="1" hangingPunct="1">
              <a:defRPr/>
            </a:pPr>
            <a:r>
              <a:rPr lang="en-US">
                <a:solidFill>
                  <a:srgbClr val="FF9900"/>
                </a:solidFill>
              </a:rPr>
              <a:t>Projections from the cell surface</a:t>
            </a:r>
          </a:p>
        </p:txBody>
      </p:sp>
      <p:sp>
        <p:nvSpPr>
          <p:cNvPr id="211971" name="Rectangle 3">
            <a:extLst>
              <a:ext uri="{FF2B5EF4-FFF2-40B4-BE49-F238E27FC236}">
                <a16:creationId xmlns:a16="http://schemas.microsoft.com/office/drawing/2014/main" id="{B8B06594-1458-4AE7-881E-AF37510DADF7}"/>
              </a:ext>
            </a:extLst>
          </p:cNvPr>
          <p:cNvSpPr>
            <a:spLocks noGrp="1" noChangeArrowheads="1"/>
          </p:cNvSpPr>
          <p:nvPr>
            <p:ph type="body" idx="1"/>
          </p:nvPr>
        </p:nvSpPr>
        <p:spPr/>
        <p:txBody>
          <a:bodyPr/>
          <a:lstStyle/>
          <a:p>
            <a:pPr eaLnBrk="1" hangingPunct="1">
              <a:defRPr/>
            </a:pPr>
            <a:r>
              <a:rPr lang="en-US"/>
              <a:t>Cilia</a:t>
            </a:r>
          </a:p>
          <a:p>
            <a:pPr eaLnBrk="1" hangingPunct="1">
              <a:defRPr/>
            </a:pPr>
            <a:r>
              <a:rPr lang="en-US"/>
              <a:t>Flagella </a:t>
            </a:r>
          </a:p>
          <a:p>
            <a:pPr eaLnBrk="1" hangingPunct="1">
              <a:defRPr/>
            </a:pPr>
            <a:r>
              <a:rPr lang="en-US"/>
              <a:t>Micro villi</a:t>
            </a:r>
          </a:p>
          <a:p>
            <a:pPr eaLnBrk="1" hangingPunct="1">
              <a:defRPr/>
            </a:pPr>
            <a:r>
              <a:rPr lang="en-US"/>
              <a:t>Basolateral folds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1B9E0455-1C95-4BD7-B302-EC6715250FB8}"/>
              </a:ext>
            </a:extLst>
          </p:cNvPr>
          <p:cNvSpPr>
            <a:spLocks noGrp="1" noChangeArrowheads="1"/>
          </p:cNvSpPr>
          <p:nvPr>
            <p:ph type="title"/>
          </p:nvPr>
        </p:nvSpPr>
        <p:spPr/>
        <p:txBody>
          <a:bodyPr/>
          <a:lstStyle/>
          <a:p>
            <a:pPr eaLnBrk="1" hangingPunct="1">
              <a:defRPr/>
            </a:pPr>
            <a:r>
              <a:rPr lang="en-US">
                <a:solidFill>
                  <a:srgbClr val="FF9900"/>
                </a:solidFill>
              </a:rPr>
              <a:t>CILIA</a:t>
            </a:r>
          </a:p>
        </p:txBody>
      </p:sp>
      <p:sp>
        <p:nvSpPr>
          <p:cNvPr id="212995" name="Rectangle 3">
            <a:extLst>
              <a:ext uri="{FF2B5EF4-FFF2-40B4-BE49-F238E27FC236}">
                <a16:creationId xmlns:a16="http://schemas.microsoft.com/office/drawing/2014/main" id="{BF699CB8-FC2C-48EA-A32C-0F96B383E2E7}"/>
              </a:ext>
            </a:extLst>
          </p:cNvPr>
          <p:cNvSpPr>
            <a:spLocks noGrp="1" noChangeArrowheads="1"/>
          </p:cNvSpPr>
          <p:nvPr>
            <p:ph type="body" idx="1"/>
          </p:nvPr>
        </p:nvSpPr>
        <p:spPr/>
        <p:txBody>
          <a:bodyPr/>
          <a:lstStyle/>
          <a:p>
            <a:pPr eaLnBrk="1" hangingPunct="1">
              <a:defRPr/>
            </a:pPr>
            <a:r>
              <a:rPr lang="en-US" sz="2800"/>
              <a:t>HAIR LIKE PROJECTIONS</a:t>
            </a:r>
          </a:p>
          <a:p>
            <a:pPr eaLnBrk="1" hangingPunct="1">
              <a:defRPr/>
            </a:pPr>
            <a:r>
              <a:rPr lang="en-US"/>
              <a:t>.25</a:t>
            </a:r>
            <a:r>
              <a:rPr lang="en-US">
                <a:cs typeface="Arial" charset="0"/>
              </a:rPr>
              <a:t>µm in diameter</a:t>
            </a:r>
          </a:p>
          <a:p>
            <a:pPr eaLnBrk="1" hangingPunct="1">
              <a:defRPr/>
            </a:pPr>
            <a:r>
              <a:rPr lang="en-US">
                <a:cs typeface="Arial" charset="0"/>
              </a:rPr>
              <a:t>Contain protein dyenin and nexin</a:t>
            </a:r>
          </a:p>
          <a:p>
            <a:pPr eaLnBrk="1" hangingPunct="1">
              <a:defRPr/>
            </a:pPr>
            <a:r>
              <a:rPr lang="en-US">
                <a:cs typeface="Arial" charset="0"/>
              </a:rPr>
              <a:t>Movement is in co ordination with one another  and the total effect being like wave</a:t>
            </a:r>
          </a:p>
          <a:p>
            <a:pPr eaLnBrk="1" hangingPunct="1">
              <a:defRPr/>
            </a:pPr>
            <a:r>
              <a:rPr lang="en-US">
                <a:cs typeface="Arial" charset="0"/>
              </a:rPr>
              <a:t>They can also serve as sensory organelles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a:extLst>
              <a:ext uri="{FF2B5EF4-FFF2-40B4-BE49-F238E27FC236}">
                <a16:creationId xmlns:a16="http://schemas.microsoft.com/office/drawing/2014/main" id="{7DE2F7CA-EEFE-46C2-B34A-98C4F8634F65}"/>
              </a:ext>
            </a:extLst>
          </p:cNvPr>
          <p:cNvSpPr>
            <a:spLocks noGrp="1" noChangeArrowheads="1"/>
          </p:cNvSpPr>
          <p:nvPr>
            <p:ph type="title"/>
          </p:nvPr>
        </p:nvSpPr>
        <p:spPr/>
        <p:txBody>
          <a:bodyPr/>
          <a:lstStyle/>
          <a:p>
            <a:pPr eaLnBrk="1" hangingPunct="1">
              <a:defRPr/>
            </a:pPr>
            <a:endParaRPr lang="en-US"/>
          </a:p>
        </p:txBody>
      </p:sp>
      <p:pic>
        <p:nvPicPr>
          <p:cNvPr id="97283" name="Picture 9" descr="cell structure 125">
            <a:extLst>
              <a:ext uri="{FF2B5EF4-FFF2-40B4-BE49-F238E27FC236}">
                <a16:creationId xmlns:a16="http://schemas.microsoft.com/office/drawing/2014/main" id="{53E1F9C3-D7A3-42B6-922F-06F8CDB1C85E}"/>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51088"/>
            <a:ext cx="4038600" cy="3028950"/>
          </a:xfrm>
          <a:noFill/>
          <a:extLst>
            <a:ext uri="{909E8E84-426E-40DD-AFC4-6F175D3DCCD1}">
              <a14:hiddenFill xmlns:a14="http://schemas.microsoft.com/office/drawing/2010/main">
                <a:solidFill>
                  <a:srgbClr val="FFFFFF"/>
                </a:solidFill>
              </a14:hiddenFill>
            </a:ext>
          </a:extLst>
        </p:spPr>
      </p:pic>
      <p:pic>
        <p:nvPicPr>
          <p:cNvPr id="97284" name="Picture 16" descr="cell structure 126">
            <a:extLst>
              <a:ext uri="{FF2B5EF4-FFF2-40B4-BE49-F238E27FC236}">
                <a16:creationId xmlns:a16="http://schemas.microsoft.com/office/drawing/2014/main" id="{24ECC26A-1589-4572-B7F1-F3B2459C9D67}"/>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8409" r="12985" b="5817"/>
          <a:stretch>
            <a:fillRect/>
          </a:stretch>
        </p:blipFill>
        <p:spPr>
          <a:xfrm>
            <a:off x="4953000" y="2286000"/>
            <a:ext cx="2957513"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6450651D-B926-42F5-AA62-6DE4203C6B8B}"/>
              </a:ext>
            </a:extLst>
          </p:cNvPr>
          <p:cNvSpPr>
            <a:spLocks noGrp="1" noChangeArrowheads="1"/>
          </p:cNvSpPr>
          <p:nvPr>
            <p:ph type="title"/>
          </p:nvPr>
        </p:nvSpPr>
        <p:spPr/>
        <p:txBody>
          <a:bodyPr/>
          <a:lstStyle/>
          <a:p>
            <a:pPr eaLnBrk="1" hangingPunct="1">
              <a:defRPr/>
            </a:pPr>
            <a:r>
              <a:rPr lang="en-US">
                <a:solidFill>
                  <a:srgbClr val="FF9900"/>
                </a:solidFill>
              </a:rPr>
              <a:t>Flagella</a:t>
            </a:r>
            <a:r>
              <a:rPr lang="en-US"/>
              <a:t> </a:t>
            </a:r>
          </a:p>
        </p:txBody>
      </p:sp>
      <p:sp>
        <p:nvSpPr>
          <p:cNvPr id="217091" name="Rectangle 3">
            <a:extLst>
              <a:ext uri="{FF2B5EF4-FFF2-40B4-BE49-F238E27FC236}">
                <a16:creationId xmlns:a16="http://schemas.microsoft.com/office/drawing/2014/main" id="{11CEE761-1CEF-40B9-8903-2E79B8F4CBB7}"/>
              </a:ext>
            </a:extLst>
          </p:cNvPr>
          <p:cNvSpPr>
            <a:spLocks noGrp="1" noChangeArrowheads="1"/>
          </p:cNvSpPr>
          <p:nvPr>
            <p:ph type="body" idx="1"/>
          </p:nvPr>
        </p:nvSpPr>
        <p:spPr/>
        <p:txBody>
          <a:bodyPr/>
          <a:lstStyle/>
          <a:p>
            <a:pPr eaLnBrk="1" hangingPunct="1">
              <a:defRPr/>
            </a:pPr>
            <a:r>
              <a:rPr lang="en-US"/>
              <a:t>Large process having basic structure as cilia</a:t>
            </a:r>
          </a:p>
          <a:p>
            <a:pPr eaLnBrk="1" hangingPunct="1">
              <a:defRPr/>
            </a:pPr>
            <a:r>
              <a:rPr lang="en-US"/>
              <a:t>Movement is different from that of cilia</a:t>
            </a:r>
          </a:p>
          <a:p>
            <a:pPr eaLnBrk="1" hangingPunct="1">
              <a:defRPr/>
            </a:pPr>
            <a:r>
              <a:rPr lang="en-US"/>
              <a:t>Segment near the base bends in one direction followed by bending of succeding segments in opp direction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52" name="Rectangle 16">
            <a:extLst>
              <a:ext uri="{FF2B5EF4-FFF2-40B4-BE49-F238E27FC236}">
                <a16:creationId xmlns:a16="http://schemas.microsoft.com/office/drawing/2014/main" id="{E618DEA6-7820-4536-9DD3-FBDB4591F22C}"/>
              </a:ext>
            </a:extLst>
          </p:cNvPr>
          <p:cNvSpPr>
            <a:spLocks noGrp="1" noChangeArrowheads="1"/>
          </p:cNvSpPr>
          <p:nvPr>
            <p:ph type="title"/>
          </p:nvPr>
        </p:nvSpPr>
        <p:spPr/>
        <p:txBody>
          <a:bodyPr/>
          <a:lstStyle/>
          <a:p>
            <a:pPr eaLnBrk="1" hangingPunct="1">
              <a:defRPr/>
            </a:pPr>
            <a:r>
              <a:rPr lang="en-US"/>
              <a:t>Microvilli</a:t>
            </a:r>
          </a:p>
        </p:txBody>
      </p:sp>
      <p:sp>
        <p:nvSpPr>
          <p:cNvPr id="219153" name="Rectangle 17">
            <a:extLst>
              <a:ext uri="{FF2B5EF4-FFF2-40B4-BE49-F238E27FC236}">
                <a16:creationId xmlns:a16="http://schemas.microsoft.com/office/drawing/2014/main" id="{1D0AC61E-8C3A-4BF1-8059-D3048956A488}"/>
              </a:ext>
            </a:extLst>
          </p:cNvPr>
          <p:cNvSpPr>
            <a:spLocks noGrp="1" noChangeArrowheads="1"/>
          </p:cNvSpPr>
          <p:nvPr>
            <p:ph type="body" sz="half" idx="1"/>
          </p:nvPr>
        </p:nvSpPr>
        <p:spPr>
          <a:xfrm>
            <a:off x="457200" y="2327275"/>
            <a:ext cx="4038600" cy="4530725"/>
          </a:xfrm>
        </p:spPr>
        <p:txBody>
          <a:bodyPr/>
          <a:lstStyle/>
          <a:p>
            <a:pPr eaLnBrk="1" hangingPunct="1">
              <a:defRPr/>
            </a:pPr>
            <a:r>
              <a:rPr lang="en-US" sz="2800"/>
              <a:t>Increase the surface area of the cell and are seen at the site of active absorption</a:t>
            </a:r>
          </a:p>
          <a:p>
            <a:pPr eaLnBrk="1" hangingPunct="1">
              <a:defRPr/>
            </a:pPr>
            <a:r>
              <a:rPr lang="en-US" sz="2800"/>
              <a:t>Finger like projections from the cell surface</a:t>
            </a:r>
          </a:p>
        </p:txBody>
      </p:sp>
      <p:pic>
        <p:nvPicPr>
          <p:cNvPr id="99332" name="Picture 19" descr="cell structure 127">
            <a:extLst>
              <a:ext uri="{FF2B5EF4-FFF2-40B4-BE49-F238E27FC236}">
                <a16:creationId xmlns:a16="http://schemas.microsoft.com/office/drawing/2014/main" id="{812ADD5B-F86E-4842-B071-8092647575A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3773" t="12946" r="11320" b="1520"/>
          <a:stretch>
            <a:fillRect/>
          </a:stretch>
        </p:blipFill>
        <p:spPr>
          <a:xfrm>
            <a:off x="4800600" y="2743200"/>
            <a:ext cx="3429000" cy="2590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789E1C6F-1BC1-4BD6-8458-36CB0A4C19BA}"/>
              </a:ext>
            </a:extLst>
          </p:cNvPr>
          <p:cNvSpPr>
            <a:spLocks noGrp="1" noChangeArrowheads="1"/>
          </p:cNvSpPr>
          <p:nvPr>
            <p:ph type="title"/>
          </p:nvPr>
        </p:nvSpPr>
        <p:spPr/>
        <p:txBody>
          <a:bodyPr/>
          <a:lstStyle/>
          <a:p>
            <a:pPr eaLnBrk="1" hangingPunct="1">
              <a:defRPr/>
            </a:pPr>
            <a:r>
              <a:rPr lang="en-US">
                <a:solidFill>
                  <a:srgbClr val="FF9900"/>
                </a:solidFill>
              </a:rPr>
              <a:t>Nucleus </a:t>
            </a:r>
          </a:p>
        </p:txBody>
      </p:sp>
      <p:sp>
        <p:nvSpPr>
          <p:cNvPr id="228355" name="Rectangle 3">
            <a:extLst>
              <a:ext uri="{FF2B5EF4-FFF2-40B4-BE49-F238E27FC236}">
                <a16:creationId xmlns:a16="http://schemas.microsoft.com/office/drawing/2014/main" id="{1CC3C9F8-2550-4979-9BF9-5A8F54848272}"/>
              </a:ext>
            </a:extLst>
          </p:cNvPr>
          <p:cNvSpPr>
            <a:spLocks noGrp="1" noChangeArrowheads="1"/>
          </p:cNvSpPr>
          <p:nvPr>
            <p:ph type="body" idx="1"/>
          </p:nvPr>
        </p:nvSpPr>
        <p:spPr/>
        <p:txBody>
          <a:bodyPr/>
          <a:lstStyle/>
          <a:p>
            <a:pPr eaLnBrk="1" hangingPunct="1">
              <a:defRPr/>
            </a:pPr>
            <a:r>
              <a:rPr lang="en-US"/>
              <a:t>It is the largest intra cellular structure and the most dense part of the cell </a:t>
            </a:r>
          </a:p>
          <a:p>
            <a:pPr eaLnBrk="1" hangingPunct="1">
              <a:defRPr/>
            </a:pPr>
            <a:r>
              <a:rPr lang="en-US"/>
              <a:t>It is usually rounded or ellipsoid and occasionally it may be elongated ,indented or lobed  .</a:t>
            </a:r>
          </a:p>
          <a:p>
            <a:pPr eaLnBrk="1" hangingPunct="1">
              <a:defRPr/>
            </a:pPr>
            <a:r>
              <a:rPr lang="en-US"/>
              <a:t>It is 3-10</a:t>
            </a:r>
            <a:r>
              <a:rPr lang="en-US">
                <a:cs typeface="Arial" charset="0"/>
              </a:rPr>
              <a:t>µm in diameter</a:t>
            </a:r>
          </a:p>
          <a:p>
            <a:pPr eaLnBrk="1" hangingPunct="1">
              <a:defRPr/>
            </a:pPr>
            <a:r>
              <a:rPr lang="en-US">
                <a:cs typeface="Arial" charset="0"/>
              </a:rPr>
              <a:t>In H/ E it stains dark purple or blue and cytoplasm stains pink</a:t>
            </a:r>
          </a:p>
          <a:p>
            <a:pPr eaLnBrk="1" hangingPunct="1">
              <a:defRPr/>
            </a:pPr>
            <a:endParaRPr lang="en-US">
              <a:cs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a:extLst>
              <a:ext uri="{FF2B5EF4-FFF2-40B4-BE49-F238E27FC236}">
                <a16:creationId xmlns:a16="http://schemas.microsoft.com/office/drawing/2014/main" id="{94C2750F-BFA7-4734-A5E0-143DD33BFD2D}"/>
              </a:ext>
            </a:extLst>
          </p:cNvPr>
          <p:cNvSpPr>
            <a:spLocks noGrp="1" noChangeArrowheads="1"/>
          </p:cNvSpPr>
          <p:nvPr>
            <p:ph type="title"/>
          </p:nvPr>
        </p:nvSpPr>
        <p:spPr/>
        <p:txBody>
          <a:bodyPr/>
          <a:lstStyle/>
          <a:p>
            <a:pPr eaLnBrk="1" hangingPunct="1">
              <a:defRPr/>
            </a:pPr>
            <a:endParaRPr lang="en-US"/>
          </a:p>
        </p:txBody>
      </p:sp>
      <p:sp>
        <p:nvSpPr>
          <p:cNvPr id="230405" name="Rectangle 5">
            <a:extLst>
              <a:ext uri="{FF2B5EF4-FFF2-40B4-BE49-F238E27FC236}">
                <a16:creationId xmlns:a16="http://schemas.microsoft.com/office/drawing/2014/main" id="{E282D03D-2BB1-49BA-878F-F6E5D6867998}"/>
              </a:ext>
            </a:extLst>
          </p:cNvPr>
          <p:cNvSpPr>
            <a:spLocks noGrp="1" noChangeArrowheads="1"/>
          </p:cNvSpPr>
          <p:nvPr>
            <p:ph type="body" sz="half" idx="1"/>
          </p:nvPr>
        </p:nvSpPr>
        <p:spPr/>
        <p:txBody>
          <a:bodyPr/>
          <a:lstStyle/>
          <a:p>
            <a:pPr eaLnBrk="1" hangingPunct="1">
              <a:defRPr/>
            </a:pPr>
            <a:r>
              <a:rPr lang="en-US" sz="2800">
                <a:solidFill>
                  <a:srgbClr val="FF0066"/>
                </a:solidFill>
                <a:effectLst>
                  <a:outerShdw blurRad="38100" dist="38100" dir="2700000" algn="tl">
                    <a:srgbClr val="FFFFFF"/>
                  </a:outerShdw>
                </a:effectLst>
              </a:rPr>
              <a:t>Heterochromatin</a:t>
            </a:r>
            <a:r>
              <a:rPr lang="en-US" sz="2800"/>
              <a:t> –irregular dark masses of chromatin that stain darkly in some areas of the nucleus </a:t>
            </a:r>
          </a:p>
          <a:p>
            <a:pPr eaLnBrk="1" hangingPunct="1">
              <a:defRPr/>
            </a:pPr>
            <a:r>
              <a:rPr lang="en-US" sz="2800">
                <a:solidFill>
                  <a:srgbClr val="FF0066"/>
                </a:solidFill>
                <a:effectLst>
                  <a:outerShdw blurRad="38100" dist="38100" dir="2700000" algn="tl">
                    <a:srgbClr val="FFFFFF"/>
                  </a:outerShdw>
                </a:effectLst>
              </a:rPr>
              <a:t>Euchromatin </a:t>
            </a:r>
            <a:r>
              <a:rPr lang="en-US" sz="2800"/>
              <a:t>–network of chromatin which is loose and stains lightly </a:t>
            </a:r>
          </a:p>
          <a:p>
            <a:pPr eaLnBrk="1" hangingPunct="1">
              <a:defRPr/>
            </a:pPr>
            <a:endParaRPr lang="en-US" sz="2800"/>
          </a:p>
        </p:txBody>
      </p:sp>
      <p:pic>
        <p:nvPicPr>
          <p:cNvPr id="101380" name="Picture 7" descr="cell structure 102">
            <a:extLst>
              <a:ext uri="{FF2B5EF4-FFF2-40B4-BE49-F238E27FC236}">
                <a16:creationId xmlns:a16="http://schemas.microsoft.com/office/drawing/2014/main" id="{6AA08F7F-4E68-486C-96ED-3D870A593C5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20755" t="6476" r="18794" b="9067"/>
          <a:stretch>
            <a:fillRect/>
          </a:stretch>
        </p:blipFill>
        <p:spPr>
          <a:xfrm>
            <a:off x="4876800" y="1676400"/>
            <a:ext cx="3886200" cy="4191000"/>
          </a:xfrm>
          <a:noFill/>
          <a:ln>
            <a:solidFill>
              <a:srgbClr val="FF0066"/>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0B77F5B6-55BF-477A-94B9-03DF29020409}"/>
              </a:ext>
            </a:extLst>
          </p:cNvPr>
          <p:cNvSpPr>
            <a:spLocks noGrp="1" noChangeArrowheads="1"/>
          </p:cNvSpPr>
          <p:nvPr>
            <p:ph type="title"/>
          </p:nvPr>
        </p:nvSpPr>
        <p:spPr/>
        <p:txBody>
          <a:bodyPr/>
          <a:lstStyle/>
          <a:p>
            <a:pPr eaLnBrk="1" hangingPunct="1">
              <a:defRPr/>
            </a:pPr>
            <a:endParaRPr lang="en-US"/>
          </a:p>
        </p:txBody>
      </p:sp>
      <p:sp>
        <p:nvSpPr>
          <p:cNvPr id="232450" name="Rectangle 2">
            <a:extLst>
              <a:ext uri="{FF2B5EF4-FFF2-40B4-BE49-F238E27FC236}">
                <a16:creationId xmlns:a16="http://schemas.microsoft.com/office/drawing/2014/main" id="{BFABA26C-D512-4668-A1E3-43D2B220F1AA}"/>
              </a:ext>
            </a:extLst>
          </p:cNvPr>
          <p:cNvSpPr>
            <a:spLocks noGrp="1" noChangeArrowheads="1"/>
          </p:cNvSpPr>
          <p:nvPr>
            <p:ph type="body" sz="half" idx="1"/>
          </p:nvPr>
        </p:nvSpPr>
        <p:spPr>
          <a:xfrm>
            <a:off x="457200" y="1828800"/>
            <a:ext cx="7696200" cy="4302125"/>
          </a:xfrm>
        </p:spPr>
        <p:txBody>
          <a:bodyPr/>
          <a:lstStyle/>
          <a:p>
            <a:pPr eaLnBrk="1" hangingPunct="1">
              <a:buFont typeface="Wingdings" panose="05000000000000000000" pitchFamily="2" charset="2"/>
              <a:buNone/>
              <a:defRPr/>
            </a:pPr>
            <a:endParaRPr lang="en-US" sz="2800"/>
          </a:p>
          <a:p>
            <a:pPr eaLnBrk="1" hangingPunct="1">
              <a:defRPr/>
            </a:pPr>
            <a:r>
              <a:rPr lang="en-US" sz="2800"/>
              <a:t>Open face nuclei-nuclei which contain large areas of euchromatin</a:t>
            </a:r>
          </a:p>
          <a:p>
            <a:pPr eaLnBrk="1" hangingPunct="1">
              <a:defRPr/>
            </a:pPr>
            <a:r>
              <a:rPr lang="en-US" sz="2800"/>
              <a:t>Closed face nuclei-nuclei that are made up of mainly heterochromatin </a:t>
            </a:r>
          </a:p>
          <a:p>
            <a:pPr eaLnBrk="1" hangingPunct="1">
              <a:defRPr/>
            </a:pPr>
            <a:endParaRPr lang="en-US" sz="28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12E6D2BE-AB72-4A97-9949-1A0193032E17}"/>
              </a:ext>
            </a:extLst>
          </p:cNvPr>
          <p:cNvSpPr>
            <a:spLocks noGrp="1" noChangeArrowheads="1"/>
          </p:cNvSpPr>
          <p:nvPr>
            <p:ph type="title"/>
          </p:nvPr>
        </p:nvSpPr>
        <p:spPr/>
        <p:txBody>
          <a:bodyPr/>
          <a:lstStyle/>
          <a:p>
            <a:pPr eaLnBrk="1" hangingPunct="1">
              <a:defRPr/>
            </a:pPr>
            <a:r>
              <a:rPr lang="en-US">
                <a:solidFill>
                  <a:srgbClr val="FF9900"/>
                </a:solidFill>
              </a:rPr>
              <a:t>Structure of the nucleus</a:t>
            </a:r>
          </a:p>
        </p:txBody>
      </p:sp>
      <p:sp>
        <p:nvSpPr>
          <p:cNvPr id="234499" name="Rectangle 3">
            <a:extLst>
              <a:ext uri="{FF2B5EF4-FFF2-40B4-BE49-F238E27FC236}">
                <a16:creationId xmlns:a16="http://schemas.microsoft.com/office/drawing/2014/main" id="{97B8A4E6-16F0-4F62-89D8-FEBECFFDE842}"/>
              </a:ext>
            </a:extLst>
          </p:cNvPr>
          <p:cNvSpPr>
            <a:spLocks noGrp="1" noChangeArrowheads="1"/>
          </p:cNvSpPr>
          <p:nvPr>
            <p:ph type="body" idx="1"/>
          </p:nvPr>
        </p:nvSpPr>
        <p:spPr>
          <a:xfrm>
            <a:off x="609600" y="1600200"/>
            <a:ext cx="8229600" cy="4530725"/>
          </a:xfrm>
        </p:spPr>
        <p:txBody>
          <a:bodyPr/>
          <a:lstStyle/>
          <a:p>
            <a:pPr eaLnBrk="1" hangingPunct="1">
              <a:defRPr/>
            </a:pPr>
            <a:r>
              <a:rPr lang="en-US"/>
              <a:t>Nuclear membrane or nuclear envelope</a:t>
            </a:r>
          </a:p>
          <a:p>
            <a:pPr eaLnBrk="1" hangingPunct="1">
              <a:defRPr/>
            </a:pPr>
            <a:r>
              <a:rPr lang="en-US"/>
              <a:t>Nuclear pore complex </a:t>
            </a:r>
          </a:p>
          <a:p>
            <a:pPr eaLnBrk="1" hangingPunct="1">
              <a:defRPr/>
            </a:pPr>
            <a:r>
              <a:rPr lang="en-US"/>
              <a:t>chromatin</a:t>
            </a:r>
          </a:p>
          <a:p>
            <a:pPr lvl="1" eaLnBrk="1" hangingPunct="1">
              <a:defRPr/>
            </a:pPr>
            <a:r>
              <a:rPr lang="en-US"/>
              <a:t>DNA  and proteins called histones</a:t>
            </a:r>
          </a:p>
          <a:p>
            <a:pPr eaLnBrk="1" hangingPunct="1">
              <a:defRPr/>
            </a:pPr>
            <a:r>
              <a:rPr lang="en-US"/>
              <a:t>Nucleoli</a:t>
            </a:r>
          </a:p>
          <a:p>
            <a:pPr lvl="1" eaLnBrk="1" hangingPunct="1">
              <a:defRPr/>
            </a:pPr>
            <a:r>
              <a:rPr lang="en-US"/>
              <a:t>DNA concentrations</a:t>
            </a:r>
          </a:p>
          <a:p>
            <a:pPr lvl="1" eaLnBrk="1" hangingPunct="1">
              <a:defRPr/>
            </a:pPr>
            <a:r>
              <a:rPr lang="en-US"/>
              <a:t>Control RNA synthesis</a:t>
            </a:r>
          </a:p>
        </p:txBody>
      </p:sp>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1039</TotalTime>
  <Words>3644</Words>
  <Application>Microsoft Office PowerPoint</Application>
  <PresentationFormat>On-screen Show (4:3)</PresentationFormat>
  <Paragraphs>459</Paragraphs>
  <Slides>104</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12" baseType="lpstr">
      <vt:lpstr>Arial</vt:lpstr>
      <vt:lpstr>Wingdings</vt:lpstr>
      <vt:lpstr>Book Antiqua</vt:lpstr>
      <vt:lpstr>Symbol</vt:lpstr>
      <vt:lpstr>Verdana</vt:lpstr>
      <vt:lpstr>Times</vt:lpstr>
      <vt:lpstr>Orbit</vt:lpstr>
      <vt:lpstr>MS Organization Chart 2.0</vt:lpstr>
      <vt:lpstr>PowerPoint Presentation</vt:lpstr>
      <vt:lpstr>CELL ULTRA STRUCTURE AND FUNCTION</vt:lpstr>
      <vt:lpstr>References</vt:lpstr>
      <vt:lpstr>CONTENTS</vt:lpstr>
      <vt:lpstr>INTRODUCTION</vt:lpstr>
      <vt:lpstr>PowerPoint Presentation</vt:lpstr>
      <vt:lpstr>PowerPoint Presentation</vt:lpstr>
      <vt:lpstr>CELL MEMBRANE / PLASMA MEMBRANE/PLASMALEMMA</vt:lpstr>
      <vt:lpstr>STRUCTURE OF CELL MEMBRANE</vt:lpstr>
      <vt:lpstr>PowerPoint Presentation</vt:lpstr>
      <vt:lpstr>PLASMA MEMBRANE</vt:lpstr>
      <vt:lpstr>STRUCTURE OF LIPID  BI-LAYER</vt:lpstr>
      <vt:lpstr>PowerPoint Presentation</vt:lpstr>
      <vt:lpstr>PowerPoint Presentation</vt:lpstr>
      <vt:lpstr>PROTEINS IN CELL MEMBRANE  </vt:lpstr>
      <vt:lpstr>PowerPoint Presentation</vt:lpstr>
      <vt:lpstr>CARBOHYDRATES IN CELL MEMBRANE</vt:lpstr>
      <vt:lpstr>PowerPoint Presentation</vt:lpstr>
      <vt:lpstr>Function of cell membrane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Receptor mediated endocytosis</vt:lpstr>
      <vt:lpstr>PowerPoint Presentation</vt:lpstr>
      <vt:lpstr>PowerPoint Presentation</vt:lpstr>
      <vt:lpstr>PowerPoint Presentation</vt:lpstr>
      <vt:lpstr>PowerPoint Presentation</vt:lpstr>
      <vt:lpstr>Cell signaling</vt:lpstr>
      <vt:lpstr>Signal transfer</vt:lpstr>
      <vt:lpstr>Signal transduction</vt:lpstr>
      <vt:lpstr>   Signal transduction mechanisms</vt:lpstr>
      <vt:lpstr>Cell signalling pathways</vt:lpstr>
      <vt:lpstr>PowerPoint Presentation</vt:lpstr>
      <vt:lpstr>cAMP and Adenyl cyclase</vt:lpstr>
      <vt:lpstr>Receptor</vt:lpstr>
      <vt:lpstr>PowerPoint Presentation</vt:lpstr>
      <vt:lpstr>Cell surface receptors </vt:lpstr>
      <vt:lpstr>G – proteins linked receptors</vt:lpstr>
      <vt:lpstr>G-PROTEIN LINKED RECEPTORS</vt:lpstr>
      <vt:lpstr>G- proteins</vt:lpstr>
      <vt:lpstr>PowerPoint Presentation</vt:lpstr>
      <vt:lpstr>    CYTOPLASM </vt:lpstr>
      <vt:lpstr>CYTOPLASMIC ORGANELLES </vt:lpstr>
      <vt:lpstr>PowerPoint Presentation</vt:lpstr>
      <vt:lpstr>CYTOPLASMIC INCLUSIONS</vt:lpstr>
      <vt:lpstr>Endoplasmic reticulum</vt:lpstr>
      <vt:lpstr>.  </vt:lpstr>
      <vt:lpstr>PowerPoint Presentation</vt:lpstr>
      <vt:lpstr>Functions of Rough ER</vt:lpstr>
      <vt:lpstr>Role of Rough ER</vt:lpstr>
      <vt:lpstr>GOLGI COMPLEX</vt:lpstr>
      <vt:lpstr>PowerPoint Presentation</vt:lpstr>
      <vt:lpstr>PowerPoint Presentation</vt:lpstr>
      <vt:lpstr>Transportation of Proteins to Golgi Apparatus</vt:lpstr>
      <vt:lpstr>Proteins transported back to Rough ER</vt:lpstr>
      <vt:lpstr>Protein Packaging</vt:lpstr>
      <vt:lpstr>PowerPoint Presentation</vt:lpstr>
      <vt:lpstr>LYSOSOMES</vt:lpstr>
      <vt:lpstr>PowerPoint Presentation</vt:lpstr>
      <vt:lpstr>PowerPoint Presentation</vt:lpstr>
      <vt:lpstr>PowerPoint Presentation</vt:lpstr>
      <vt:lpstr>PERIOXOMES</vt:lpstr>
      <vt:lpstr>CENTROSOMES AND CENTRIOLES</vt:lpstr>
      <vt:lpstr>PowerPoint Presentation</vt:lpstr>
      <vt:lpstr>MITOCHONDRIA</vt:lpstr>
      <vt:lpstr>PowerPoint Presentation</vt:lpstr>
      <vt:lpstr>STRUCTURE</vt:lpstr>
      <vt:lpstr>FUNCTION </vt:lpstr>
      <vt:lpstr>Mitochondria and cell injury </vt:lpstr>
      <vt:lpstr>PowerPoint Presentation</vt:lpstr>
      <vt:lpstr>PowerPoint Presentation</vt:lpstr>
      <vt:lpstr>Cytoskeleton</vt:lpstr>
      <vt:lpstr>Cytoskeleton</vt:lpstr>
      <vt:lpstr>Microfilament </vt:lpstr>
      <vt:lpstr>PowerPoint Presentation</vt:lpstr>
      <vt:lpstr>INTERMEDIATE FILAMENTS</vt:lpstr>
      <vt:lpstr>PowerPoint Presentation</vt:lpstr>
      <vt:lpstr>Cytokeratins</vt:lpstr>
      <vt:lpstr>PowerPoint Presentation</vt:lpstr>
      <vt:lpstr>MICROTUBULES</vt:lpstr>
      <vt:lpstr>PowerPoint Presentation</vt:lpstr>
      <vt:lpstr>Projections from the cell surface</vt:lpstr>
      <vt:lpstr>CILIA</vt:lpstr>
      <vt:lpstr>PowerPoint Presentation</vt:lpstr>
      <vt:lpstr>Flagella </vt:lpstr>
      <vt:lpstr>Microvilli</vt:lpstr>
      <vt:lpstr>Nucleus </vt:lpstr>
      <vt:lpstr>PowerPoint Presentation</vt:lpstr>
      <vt:lpstr>PowerPoint Presentation</vt:lpstr>
      <vt:lpstr>Structure of the nucleus</vt:lpstr>
      <vt:lpstr>PowerPoint Presentation</vt:lpstr>
      <vt:lpstr>chromatin</vt:lpstr>
      <vt:lpstr>PowerPoint Presentation</vt:lpstr>
      <vt:lpstr>Nucleolus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cloudconvert_10</cp:lastModifiedBy>
  <cp:revision>87</cp:revision>
  <dcterms:created xsi:type="dcterms:W3CDTF">2008-05-16T09:13:17Z</dcterms:created>
  <dcterms:modified xsi:type="dcterms:W3CDTF">2026-01-13T05:21:30Z</dcterms:modified>
</cp:coreProperties>
</file>