
<file path=[Content_Types].xml><?xml version="1.0" encoding="utf-8"?>
<Types xmlns="http://schemas.openxmlformats.org/package/2006/content-types">
  <Default Extension="xml" ContentType="application/vnd.openxmlformats-package.core-properties+xml"/>
  <Default Extension="jpeg" ContentType="image/jpeg"/>
  <Default Extension="rels" ContentType="application/vnd.openxmlformats-package.relationships+xml"/>
  <Override PartName="/ppt/presentation.xml" ContentType="application/vnd.openxmlformats-officedocument.presentationml.presentation.main+xml"/>
  <Override PartName="/ppt/slides/slide25.xml" ContentType="application/vnd.openxmlformats-officedocument.presentationml.slide+xml"/>
  <Override PartName="/ppt/slideLayouts/slideLayout2.xml" ContentType="application/vnd.openxmlformats-officedocument.presentationml.slideLayout+xml"/>
  <Override PartName="/ppt/slideMasters/slideMaster1.xml" ContentType="application/vnd.openxmlformats-officedocument.presentationml.slideMaster+xml"/>
  <Override PartName="/ppt/theme/theme1.xml" ContentType="application/vnd.openxmlformats-officedocument.theme+xml"/>
  <Override PartName="/ppt/slideLayouts/slideLayout1.xml" ContentType="application/vnd.openxmlformats-officedocument.presentationml.slideLayout+xml"/>
  <Override PartName="/ppt/slides/slide20.xml" ContentType="application/vnd.openxmlformats-officedocument.presentationml.slide+xml"/>
  <Override PartName="/ppt/slides/slide41.xml" ContentType="application/vnd.openxmlformats-officedocument.presentationml.slide+xml"/>
  <Override PartName="/ppt/slides/slide46.xml" ContentType="application/vnd.openxmlformats-officedocument.presentationml.slide+xml"/>
  <Override PartName="/ppt/slides/slide62.xml" ContentType="application/vnd.openxmlformats-officedocument.presentationml.slide+xml"/>
  <Override PartName="/ppt/slides/slide67.xml" ContentType="application/vnd.openxmlformats-officedocument.presentationml.slide+xml"/>
  <Override PartName="/ppt/tableStyles.xml" ContentType="application/vnd.openxmlformats-officedocument.presentationml.tableStyles+xml"/>
  <Override PartName="/ppt/slides/slide15.xml" ContentType="application/vnd.openxmlformats-officedocument.presentationml.slide+xml"/>
  <Override PartName="/ppt/slides/slide10.xml" ContentType="application/vnd.openxmlformats-officedocument.presentationml.slide+xml"/>
  <Override PartName="/ppt/slides/slide31.xml" ContentType="application/vnd.openxmlformats-officedocument.presentationml.slide+xml"/>
  <Override PartName="/ppt/slides/slide36.xml" ContentType="application/vnd.openxmlformats-officedocument.presentationml.slide+xml"/>
  <Override PartName="/ppt/slides/slide52.xml" ContentType="application/vnd.openxmlformats-officedocument.presentationml.slide+xml"/>
  <Override PartName="/ppt/slides/slide57.xml" ContentType="application/vnd.openxmlformats-officedocument.presentationml.slide+xml"/>
  <Override PartName="/ppt/slides/slide73.xml" ContentType="application/vnd.openxmlformats-officedocument.presentationml.slide+xml"/>
  <Override PartName="/ppt/slides/slide78.xml" ContentType="application/vnd.openxmlformats-officedocument.presentationml.slide+xml"/>
  <Override PartName="/ppt/slides/slide4.xml" ContentType="application/vnd.openxmlformats-officedocument.presentationml.slide+xml"/>
  <Override PartName="/ppt/slides/slide60.xml" ContentType="application/vnd.openxmlformats-officedocument.presentationml.slide+xml"/>
  <Override PartName="/ppt/viewProps.xml" ContentType="application/vnd.openxmlformats-officedocument.presentationml.viewProps+xml"/>
  <Override PartName="/ppt/slides/slide18.xml" ContentType="application/vnd.openxmlformats-officedocument.presentationml.slide+xml"/>
  <Override PartName="/ppt/slides/slide13.xml" ContentType="application/vnd.openxmlformats-officedocument.presentationml.slide+xml"/>
  <Override PartName="/ppt/slides/slide21.xml" ContentType="application/vnd.openxmlformats-officedocument.presentationml.slide+xml"/>
  <Override PartName="/ppt/slides/slide26.xml" ContentType="application/vnd.openxmlformats-officedocument.presentationml.slide+xml"/>
  <Override PartName="/ppt/slides/slide29.xml" ContentType="application/vnd.openxmlformats-officedocument.presentationml.slide+xml"/>
  <Override PartName="/ppt/slides/slide34.xml" ContentType="application/vnd.openxmlformats-officedocument.presentationml.slide+xml"/>
  <Override PartName="/ppt/slides/slide42.xml" ContentType="application/vnd.openxmlformats-officedocument.presentationml.slide+xml"/>
  <Override PartName="/ppt/slides/slide47.xml" ContentType="application/vnd.openxmlformats-officedocument.presentationml.slide+xml"/>
  <Override PartName="/ppt/slides/slide55.xml" ContentType="application/vnd.openxmlformats-officedocument.presentationml.slide+xml"/>
  <Override PartName="/ppt/slides/slide63.xml" ContentType="application/vnd.openxmlformats-officedocument.presentationml.slide+xml"/>
  <Override PartName="/ppt/slides/slide68.xml" ContentType="application/vnd.openxmlformats-officedocument.presentationml.slide+xml"/>
  <Override PartName="/ppt/slides/slide76.xml" ContentType="application/vnd.openxmlformats-officedocument.presentationml.slide+xml"/>
  <Override PartName="/ppt/slides/slide7.xml" ContentType="application/vnd.openxmlformats-officedocument.presentationml.slide+xml"/>
  <Override PartName="/ppt/slides/slide50.xml" ContentType="application/vnd.openxmlformats-officedocument.presentationml.slide+xml"/>
  <Override PartName="/ppt/slides/slide71.xml" ContentType="application/vnd.openxmlformats-officedocument.presentationml.slide+xml"/>
  <Override PartName="/ppt/slides/slide79.xml" ContentType="application/vnd.openxmlformats-officedocument.presentationml.slide+xml"/>
  <Override PartName="/ppt/slides/slide2.xml" ContentType="application/vnd.openxmlformats-officedocument.presentationml.slide+xml"/>
  <Override PartName="/ppt/slides/slide11.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32.xml" ContentType="application/vnd.openxmlformats-officedocument.presentationml.slide+xml"/>
  <Override PartName="/ppt/slides/slide37.xml" ContentType="application/vnd.openxmlformats-officedocument.presentationml.slide+xml"/>
  <Override PartName="/ppt/slides/slide45.xml" ContentType="application/vnd.openxmlformats-officedocument.presentationml.slide+xml"/>
  <Override PartName="/ppt/slides/slide58.xml" ContentType="application/vnd.openxmlformats-officedocument.presentationml.slide+xml"/>
  <Override PartName="/ppt/slides/slide66.xml" ContentType="application/vnd.openxmlformats-officedocument.presentationml.slide+xml"/>
  <Override PartName="/ppt/slides/slide19.xml" ContentType="application/vnd.openxmlformats-officedocument.presentationml.slide+xml"/>
  <Override PartName="/ppt/slides/slide40.xml" ContentType="application/vnd.openxmlformats-officedocument.presentationml.slide+xml"/>
  <Override PartName="/ppt/slides/slide53.xml" ContentType="application/vnd.openxmlformats-officedocument.presentationml.slide+xml"/>
  <Override PartName="/ppt/slides/slide61.xml" ContentType="application/vnd.openxmlformats-officedocument.presentationml.slide+xml"/>
  <Override PartName="/ppt/slides/slide69.xml" ContentType="application/vnd.openxmlformats-officedocument.presentationml.slide+xml"/>
  <Override PartName="/ppt/slides/slide74.xml" ContentType="application/vnd.openxmlformats-officedocument.presentationml.slide+xml"/>
  <Override PartName="/ppt/slides/slide5.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7.xml" ContentType="application/vnd.openxmlformats-officedocument.presentationml.slide+xml"/>
  <Override PartName="/ppt/slides/slide35.xml" ContentType="application/vnd.openxmlformats-officedocument.presentationml.slide+xml"/>
  <Override PartName="/ppt/slides/slide48.xml" ContentType="application/vnd.openxmlformats-officedocument.presentationml.slide+xml"/>
  <Override PartName="/ppt/slides/slide56.xml" ContentType="application/vnd.openxmlformats-officedocument.presentationml.slide+xml"/>
  <Override PartName="/ppt/slides/slide9.xml" ContentType="application/vnd.openxmlformats-officedocument.presentationml.slide+xml"/>
  <Override PartName="/ppt/slides/slide30.xml" ContentType="application/vnd.openxmlformats-officedocument.presentationml.slide+xml"/>
  <Override PartName="/ppt/slides/slide43.xml" ContentType="application/vnd.openxmlformats-officedocument.presentationml.slide+xml"/>
  <Override PartName="/ppt/slides/slide51.xml" ContentType="application/vnd.openxmlformats-officedocument.presentationml.slide+xml"/>
  <Override PartName="/ppt/slides/slide59.xml" ContentType="application/vnd.openxmlformats-officedocument.presentationml.slide+xml"/>
  <Override PartName="/ppt/slides/slide64.xml" ContentType="application/vnd.openxmlformats-officedocument.presentationml.slide+xml"/>
  <Override PartName="/ppt/slides/slide72.xml" ContentType="application/vnd.openxmlformats-officedocument.presentationml.slide+xml"/>
  <Override PartName="/ppt/slides/slide77.xml" ContentType="application/vnd.openxmlformats-officedocument.presentationml.slide+xml"/>
  <Override PartName="/ppt/presProps.xml" ContentType="application/vnd.openxmlformats-officedocument.presentationml.presProps+xml"/>
  <Override PartName="/ppt/slides/slide3.xml" ContentType="application/vnd.openxmlformats-officedocument.presentationml.slide+xml"/>
  <Override PartName="/ppt/slides/slide8.xml" ContentType="application/vnd.openxmlformats-officedocument.presentationml.slide+xml"/>
  <Override PartName="/ppt/slides/slide12.xml" ContentType="application/vnd.openxmlformats-officedocument.presentationml.slide+xml"/>
  <Override PartName="/ppt/slides/slide17.xml" ContentType="application/vnd.openxmlformats-officedocument.presentationml.slide+xml"/>
  <Override PartName="/ppt/slides/slide38.xml" ContentType="application/vnd.openxmlformats-officedocument.presentationml.slide+xml"/>
  <Override PartName="/ppt/slides/slide33.xml" ContentType="application/vnd.openxmlformats-officedocument.presentationml.slide+xml"/>
  <Override PartName="/ppt/slides/slide49.xml" ContentType="application/vnd.openxmlformats-officedocument.presentationml.slide+xml"/>
  <Override PartName="/ppt/slides/slide54.xml" ContentType="application/vnd.openxmlformats-officedocument.presentationml.slide+xml"/>
  <Override PartName="/ppt/slides/slide75.xml" ContentType="application/vnd.openxmlformats-officedocument.presentationml.slide+xml"/>
  <Override PartName="/ppt/slides/slide6.xml" ContentType="application/vnd.openxmlformats-officedocument.presentationml.slide+xml"/>
  <Override PartName="/ppt/slides/slide70.xml" ContentType="application/vnd.openxmlformats-officedocument.presentationml.slide+xml"/>
  <Override PartName="/ppt/slides/slide1.xml" ContentType="application/vnd.openxmlformats-officedocument.presentationml.slide+xml"/>
  <Override PartName="/ppt/slides/slide28.xml" ContentType="application/vnd.openxmlformats-officedocument.presentationml.slide+xml"/>
  <Override PartName="/ppt/slides/slide23.xml" ContentType="application/vnd.openxmlformats-officedocument.presentationml.slide+xml"/>
  <Override PartName="/ppt/slides/slide39.xml" ContentType="application/vnd.openxmlformats-officedocument.presentationml.slide+xml"/>
  <Override PartName="/ppt/slides/slide44.xml" ContentType="application/vnd.openxmlformats-officedocument.presentationml.slide+xml"/>
  <Override PartName="/ppt/slides/slide65.xml" ContentType="application/vnd.openxmlformats-officedocument.presentationml.slide+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package/2006/relationships/metadata/core-properties" Target="/docProps/core.xml" Id="rId3" /><Relationship Type="http://schemas.openxmlformats.org/package/2006/relationships/metadata/thumbnail" Target="/docProps/thumbnail.jpeg" Id="rId2" /><Relationship Type="http://schemas.openxmlformats.org/officeDocument/2006/relationships/officeDocument" Target="/ppt/presentation.xml" Id="rId1" /><Relationship Type="http://schemas.openxmlformats.org/officeDocument/2006/relationships/extended-properties" Target="/docProps/app.xml" Id="rId4"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59" r:id="rId1"/>
  </p:sldMasterIdLst>
  <p:sldIdLst>
    <p:sldId id="331" r:id="rId2"/>
    <p:sldId id="370" r:id="rId3"/>
    <p:sldId id="256" r:id="rId4"/>
    <p:sldId id="371" r:id="rId5"/>
    <p:sldId id="257" r:id="rId6"/>
    <p:sldId id="260" r:id="rId7"/>
    <p:sldId id="268" r:id="rId8"/>
    <p:sldId id="262" r:id="rId9"/>
    <p:sldId id="263" r:id="rId10"/>
    <p:sldId id="264" r:id="rId11"/>
    <p:sldId id="380" r:id="rId12"/>
    <p:sldId id="269" r:id="rId13"/>
    <p:sldId id="281" r:id="rId14"/>
    <p:sldId id="282" r:id="rId15"/>
    <p:sldId id="322" r:id="rId16"/>
    <p:sldId id="280" r:id="rId17"/>
    <p:sldId id="321" r:id="rId18"/>
    <p:sldId id="258" r:id="rId19"/>
    <p:sldId id="283" r:id="rId20"/>
    <p:sldId id="259" r:id="rId21"/>
    <p:sldId id="261" r:id="rId22"/>
    <p:sldId id="277" r:id="rId23"/>
    <p:sldId id="278" r:id="rId24"/>
    <p:sldId id="270" r:id="rId25"/>
    <p:sldId id="279" r:id="rId26"/>
    <p:sldId id="368" r:id="rId27"/>
    <p:sldId id="372" r:id="rId28"/>
    <p:sldId id="272" r:id="rId29"/>
    <p:sldId id="273" r:id="rId30"/>
    <p:sldId id="284" r:id="rId31"/>
    <p:sldId id="323" r:id="rId32"/>
    <p:sldId id="288" r:id="rId33"/>
    <p:sldId id="290" r:id="rId34"/>
    <p:sldId id="291" r:id="rId35"/>
    <p:sldId id="292" r:id="rId36"/>
    <p:sldId id="295" r:id="rId37"/>
    <p:sldId id="297" r:id="rId38"/>
    <p:sldId id="299" r:id="rId39"/>
    <p:sldId id="301" r:id="rId40"/>
    <p:sldId id="303" r:id="rId41"/>
    <p:sldId id="305" r:id="rId42"/>
    <p:sldId id="307" r:id="rId43"/>
    <p:sldId id="309" r:id="rId44"/>
    <p:sldId id="311" r:id="rId45"/>
    <p:sldId id="313" r:id="rId46"/>
    <p:sldId id="315" r:id="rId47"/>
    <p:sldId id="317" r:id="rId48"/>
    <p:sldId id="374" r:id="rId49"/>
    <p:sldId id="375" r:id="rId50"/>
    <p:sldId id="376" r:id="rId51"/>
    <p:sldId id="325" r:id="rId52"/>
    <p:sldId id="326" r:id="rId53"/>
    <p:sldId id="327" r:id="rId54"/>
    <p:sldId id="334" r:id="rId55"/>
    <p:sldId id="369" r:id="rId56"/>
    <p:sldId id="377" r:id="rId57"/>
    <p:sldId id="379" r:id="rId58"/>
    <p:sldId id="335" r:id="rId59"/>
    <p:sldId id="337" r:id="rId60"/>
    <p:sldId id="339" r:id="rId61"/>
    <p:sldId id="343" r:id="rId62"/>
    <p:sldId id="345" r:id="rId63"/>
    <p:sldId id="347" r:id="rId64"/>
    <p:sldId id="349" r:id="rId65"/>
    <p:sldId id="351" r:id="rId66"/>
    <p:sldId id="353" r:id="rId67"/>
    <p:sldId id="355" r:id="rId68"/>
    <p:sldId id="357" r:id="rId69"/>
    <p:sldId id="275" r:id="rId70"/>
    <p:sldId id="266" r:id="rId71"/>
    <p:sldId id="276" r:id="rId72"/>
    <p:sldId id="360" r:id="rId73"/>
    <p:sldId id="361" r:id="rId74"/>
    <p:sldId id="362" r:id="rId75"/>
    <p:sldId id="363" r:id="rId76"/>
    <p:sldId id="364" r:id="rId77"/>
    <p:sldId id="365" r:id="rId78"/>
    <p:sldId id="366" r:id="rId79"/>
    <p:sldId id="367" r:id="rId8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6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&#65279;<?xml version="1.0" encoding="utf-8"?><Relationships xmlns="http://schemas.openxmlformats.org/package/2006/relationships"><Relationship Type="http://schemas.openxmlformats.org/officeDocument/2006/relationships/slide" Target="/ppt/slides/slide25.xml" Id="rId26" /><Relationship Type="http://schemas.openxmlformats.org/officeDocument/2006/relationships/slide" Target="/ppt/slides/slide20.xml" Id="rId21" /><Relationship Type="http://schemas.openxmlformats.org/officeDocument/2006/relationships/slide" Target="/ppt/slides/slide41.xml" Id="rId42" /><Relationship Type="http://schemas.openxmlformats.org/officeDocument/2006/relationships/slide" Target="/ppt/slides/slide46.xml" Id="rId47" /><Relationship Type="http://schemas.openxmlformats.org/officeDocument/2006/relationships/slide" Target="/ppt/slides/slide62.xml" Id="rId63" /><Relationship Type="http://schemas.openxmlformats.org/officeDocument/2006/relationships/slide" Target="/ppt/slides/slide67.xml" Id="rId68" /><Relationship Type="http://schemas.openxmlformats.org/officeDocument/2006/relationships/tableStyles" Target="/ppt/tableStyles.xml" Id="rId84" /><Relationship Type="http://schemas.openxmlformats.org/officeDocument/2006/relationships/slide" Target="/ppt/slides/slide15.xml" Id="rId16" /><Relationship Type="http://schemas.openxmlformats.org/officeDocument/2006/relationships/slide" Target="/ppt/slides/slide10.xml" Id="rId11" /><Relationship Type="http://schemas.openxmlformats.org/officeDocument/2006/relationships/slide" Target="/ppt/slides/slide31.xml" Id="rId32" /><Relationship Type="http://schemas.openxmlformats.org/officeDocument/2006/relationships/slide" Target="/ppt/slides/slide36.xml" Id="rId37" /><Relationship Type="http://schemas.openxmlformats.org/officeDocument/2006/relationships/slide" Target="/ppt/slides/slide52.xml" Id="rId53" /><Relationship Type="http://schemas.openxmlformats.org/officeDocument/2006/relationships/slide" Target="/ppt/slides/slide57.xml" Id="rId58" /><Relationship Type="http://schemas.openxmlformats.org/officeDocument/2006/relationships/slide" Target="/ppt/slides/slide73.xml" Id="rId74" /><Relationship Type="http://schemas.openxmlformats.org/officeDocument/2006/relationships/slide" Target="/ppt/slides/slide78.xml" Id="rId79" /><Relationship Type="http://schemas.openxmlformats.org/officeDocument/2006/relationships/slide" Target="/ppt/slides/slide4.xml" Id="rId5" /><Relationship Type="http://schemas.openxmlformats.org/officeDocument/2006/relationships/slide" Target="/ppt/slides/slide60.xml" Id="rId61" /><Relationship Type="http://schemas.openxmlformats.org/officeDocument/2006/relationships/viewProps" Target="/ppt/viewProps.xml" Id="rId82" /><Relationship Type="http://schemas.openxmlformats.org/officeDocument/2006/relationships/slide" Target="/ppt/slides/slide18.xml" Id="rId19" /><Relationship Type="http://schemas.openxmlformats.org/officeDocument/2006/relationships/slide" Target="/ppt/slides/slide13.xml" Id="rId14" /><Relationship Type="http://schemas.openxmlformats.org/officeDocument/2006/relationships/slide" Target="/ppt/slides/slide21.xml" Id="rId22" /><Relationship Type="http://schemas.openxmlformats.org/officeDocument/2006/relationships/slide" Target="/ppt/slides/slide26.xml" Id="rId27" /><Relationship Type="http://schemas.openxmlformats.org/officeDocument/2006/relationships/slide" Target="/ppt/slides/slide29.xml" Id="rId30" /><Relationship Type="http://schemas.openxmlformats.org/officeDocument/2006/relationships/slide" Target="/ppt/slides/slide34.xml" Id="rId35" /><Relationship Type="http://schemas.openxmlformats.org/officeDocument/2006/relationships/slide" Target="/ppt/slides/slide42.xml" Id="rId43" /><Relationship Type="http://schemas.openxmlformats.org/officeDocument/2006/relationships/slide" Target="/ppt/slides/slide47.xml" Id="rId48" /><Relationship Type="http://schemas.openxmlformats.org/officeDocument/2006/relationships/slide" Target="/ppt/slides/slide55.xml" Id="rId56" /><Relationship Type="http://schemas.openxmlformats.org/officeDocument/2006/relationships/slide" Target="/ppt/slides/slide63.xml" Id="rId64" /><Relationship Type="http://schemas.openxmlformats.org/officeDocument/2006/relationships/slide" Target="/ppt/slides/slide68.xml" Id="rId69" /><Relationship Type="http://schemas.openxmlformats.org/officeDocument/2006/relationships/slide" Target="/ppt/slides/slide76.xml" Id="rId77" /><Relationship Type="http://schemas.openxmlformats.org/officeDocument/2006/relationships/slide" Target="/ppt/slides/slide7.xml" Id="rId8" /><Relationship Type="http://schemas.openxmlformats.org/officeDocument/2006/relationships/slide" Target="/ppt/slides/slide50.xml" Id="rId51" /><Relationship Type="http://schemas.openxmlformats.org/officeDocument/2006/relationships/slide" Target="/ppt/slides/slide71.xml" Id="rId72" /><Relationship Type="http://schemas.openxmlformats.org/officeDocument/2006/relationships/slide" Target="/ppt/slides/slide79.xml" Id="rId80" /><Relationship Type="http://schemas.openxmlformats.org/officeDocument/2006/relationships/slide" Target="/ppt/slides/slide2.xml" Id="rId3" /><Relationship Type="http://schemas.openxmlformats.org/officeDocument/2006/relationships/slide" Target="/ppt/slides/slide11.xml" Id="rId12" /><Relationship Type="http://schemas.openxmlformats.org/officeDocument/2006/relationships/slide" Target="/ppt/slides/slide16.xml" Id="rId17" /><Relationship Type="http://schemas.openxmlformats.org/officeDocument/2006/relationships/slide" Target="/ppt/slides/slide24.xml" Id="rId25" /><Relationship Type="http://schemas.openxmlformats.org/officeDocument/2006/relationships/slide" Target="/ppt/slides/slide32.xml" Id="rId33" /><Relationship Type="http://schemas.openxmlformats.org/officeDocument/2006/relationships/slide" Target="/ppt/slides/slide37.xml" Id="rId38" /><Relationship Type="http://schemas.openxmlformats.org/officeDocument/2006/relationships/slide" Target="/ppt/slides/slide45.xml" Id="rId46" /><Relationship Type="http://schemas.openxmlformats.org/officeDocument/2006/relationships/slide" Target="/ppt/slides/slide58.xml" Id="rId59" /><Relationship Type="http://schemas.openxmlformats.org/officeDocument/2006/relationships/slide" Target="/ppt/slides/slide66.xml" Id="rId67" /><Relationship Type="http://schemas.openxmlformats.org/officeDocument/2006/relationships/slide" Target="/ppt/slides/slide19.xml" Id="rId20" /><Relationship Type="http://schemas.openxmlformats.org/officeDocument/2006/relationships/slide" Target="/ppt/slides/slide40.xml" Id="rId41" /><Relationship Type="http://schemas.openxmlformats.org/officeDocument/2006/relationships/slide" Target="/ppt/slides/slide53.xml" Id="rId54" /><Relationship Type="http://schemas.openxmlformats.org/officeDocument/2006/relationships/slide" Target="/ppt/slides/slide61.xml" Id="rId62" /><Relationship Type="http://schemas.openxmlformats.org/officeDocument/2006/relationships/slide" Target="/ppt/slides/slide69.xml" Id="rId70" /><Relationship Type="http://schemas.openxmlformats.org/officeDocument/2006/relationships/slide" Target="/ppt/slides/slide74.xml" Id="rId75" /><Relationship Type="http://schemas.openxmlformats.org/officeDocument/2006/relationships/theme" Target="/ppt/theme/theme1.xml" Id="rId83" /><Relationship Type="http://schemas.openxmlformats.org/officeDocument/2006/relationships/slideMaster" Target="/ppt/slideMasters/slideMaster1.xml" Id="rId1" /><Relationship Type="http://schemas.openxmlformats.org/officeDocument/2006/relationships/slide" Target="/ppt/slides/slide5.xml" Id="rId6" /><Relationship Type="http://schemas.openxmlformats.org/officeDocument/2006/relationships/slide" Target="/ppt/slides/slide14.xml" Id="rId15" /><Relationship Type="http://schemas.openxmlformats.org/officeDocument/2006/relationships/slide" Target="/ppt/slides/slide22.xml" Id="rId23" /><Relationship Type="http://schemas.openxmlformats.org/officeDocument/2006/relationships/slide" Target="/ppt/slides/slide27.xml" Id="rId28" /><Relationship Type="http://schemas.openxmlformats.org/officeDocument/2006/relationships/slide" Target="/ppt/slides/slide35.xml" Id="rId36" /><Relationship Type="http://schemas.openxmlformats.org/officeDocument/2006/relationships/slide" Target="/ppt/slides/slide48.xml" Id="rId49" /><Relationship Type="http://schemas.openxmlformats.org/officeDocument/2006/relationships/slide" Target="/ppt/slides/slide56.xml" Id="rId57" /><Relationship Type="http://schemas.openxmlformats.org/officeDocument/2006/relationships/slide" Target="/ppt/slides/slide9.xml" Id="rId10" /><Relationship Type="http://schemas.openxmlformats.org/officeDocument/2006/relationships/slide" Target="/ppt/slides/slide30.xml" Id="rId31" /><Relationship Type="http://schemas.openxmlformats.org/officeDocument/2006/relationships/slide" Target="/ppt/slides/slide43.xml" Id="rId44" /><Relationship Type="http://schemas.openxmlformats.org/officeDocument/2006/relationships/slide" Target="/ppt/slides/slide51.xml" Id="rId52" /><Relationship Type="http://schemas.openxmlformats.org/officeDocument/2006/relationships/slide" Target="/ppt/slides/slide59.xml" Id="rId60" /><Relationship Type="http://schemas.openxmlformats.org/officeDocument/2006/relationships/slide" Target="/ppt/slides/slide64.xml" Id="rId65" /><Relationship Type="http://schemas.openxmlformats.org/officeDocument/2006/relationships/slide" Target="/ppt/slides/slide72.xml" Id="rId73" /><Relationship Type="http://schemas.openxmlformats.org/officeDocument/2006/relationships/slide" Target="/ppt/slides/slide77.xml" Id="rId78" /><Relationship Type="http://schemas.openxmlformats.org/officeDocument/2006/relationships/presProps" Target="/ppt/presProps.xml" Id="rId81" /><Relationship Type="http://schemas.openxmlformats.org/officeDocument/2006/relationships/slide" Target="/ppt/slides/slide3.xml" Id="rId4" /><Relationship Type="http://schemas.openxmlformats.org/officeDocument/2006/relationships/slide" Target="/ppt/slides/slide8.xml" Id="rId9" /><Relationship Type="http://schemas.openxmlformats.org/officeDocument/2006/relationships/slide" Target="/ppt/slides/slide12.xml" Id="rId13" /><Relationship Type="http://schemas.openxmlformats.org/officeDocument/2006/relationships/slide" Target="/ppt/slides/slide17.xml" Id="rId18" /><Relationship Type="http://schemas.openxmlformats.org/officeDocument/2006/relationships/slide" Target="/ppt/slides/slide38.xml" Id="rId39" /><Relationship Type="http://schemas.openxmlformats.org/officeDocument/2006/relationships/slide" Target="/ppt/slides/slide33.xml" Id="rId34" /><Relationship Type="http://schemas.openxmlformats.org/officeDocument/2006/relationships/slide" Target="/ppt/slides/slide49.xml" Id="rId50" /><Relationship Type="http://schemas.openxmlformats.org/officeDocument/2006/relationships/slide" Target="/ppt/slides/slide54.xml" Id="rId55" /><Relationship Type="http://schemas.openxmlformats.org/officeDocument/2006/relationships/slide" Target="/ppt/slides/slide75.xml" Id="rId76" /><Relationship Type="http://schemas.openxmlformats.org/officeDocument/2006/relationships/slide" Target="/ppt/slides/slide6.xml" Id="rId7" /><Relationship Type="http://schemas.openxmlformats.org/officeDocument/2006/relationships/slide" Target="/ppt/slides/slide70.xml" Id="rId71" /><Relationship Type="http://schemas.openxmlformats.org/officeDocument/2006/relationships/slide" Target="/ppt/slides/slide1.xml" Id="rId2" /><Relationship Type="http://schemas.openxmlformats.org/officeDocument/2006/relationships/slide" Target="/ppt/slides/slide28.xml" Id="rId29" /><Relationship Type="http://schemas.openxmlformats.org/officeDocument/2006/relationships/slide" Target="/ppt/slides/slide23.xml" Id="rId24" /><Relationship Type="http://schemas.openxmlformats.org/officeDocument/2006/relationships/slide" Target="/ppt/slides/slide39.xml" Id="rId40" /><Relationship Type="http://schemas.openxmlformats.org/officeDocument/2006/relationships/slide" Target="/ppt/slides/slide44.xml" Id="rId45" /><Relationship Type="http://schemas.openxmlformats.org/officeDocument/2006/relationships/slide" Target="/ppt/slides/slide65.xml" Id="rId66" /></Relationships>
</file>

<file path=ppt/slideLayouts/_rels/slideLayout1.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_rels/slideLayout2.xml.rels>&#65279;<?xml version="1.0" encoding="utf-8"?><Relationships xmlns="http://schemas.openxmlformats.org/package/2006/relationships"><Relationship Type="http://schemas.openxmlformats.org/officeDocument/2006/relationships/slideMaster" Target="/ppt/slideMasters/slideMaster1.xml" Id="rId1"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E1026176-C62A-49F7-8572-610B97CC0BE7}"/>
              </a:ext>
            </a:extLst>
          </p:cNvPr>
          <p:cNvGrpSpPr>
            <a:grpSpLocks/>
          </p:cNvGrpSpPr>
          <p:nvPr/>
        </p:nvGrpSpPr>
        <p:grpSpPr bwMode="auto">
          <a:xfrm>
            <a:off x="0" y="3902075"/>
            <a:ext cx="3400425" cy="2949575"/>
            <a:chOff x="0" y="2458"/>
            <a:chExt cx="2142" cy="1858"/>
          </a:xfrm>
        </p:grpSpPr>
        <p:sp>
          <p:nvSpPr>
            <p:cNvPr id="5" name="Freeform 3">
              <a:extLst>
                <a:ext uri="{FF2B5EF4-FFF2-40B4-BE49-F238E27FC236}">
                  <a16:creationId xmlns:a16="http://schemas.microsoft.com/office/drawing/2014/main" id="{75CE0EF9-D594-4FF8-BB9E-C9642447D405}"/>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6" name="Freeform 4">
              <a:extLst>
                <a:ext uri="{FF2B5EF4-FFF2-40B4-BE49-F238E27FC236}">
                  <a16:creationId xmlns:a16="http://schemas.microsoft.com/office/drawing/2014/main" id="{34FACB18-A88F-44AA-A000-4934DE96AB3D}"/>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7" name="Freeform 5">
              <a:extLst>
                <a:ext uri="{FF2B5EF4-FFF2-40B4-BE49-F238E27FC236}">
                  <a16:creationId xmlns:a16="http://schemas.microsoft.com/office/drawing/2014/main" id="{C611FC74-8B25-4EDC-8457-72E32BA43C18}"/>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8" name="Freeform 6">
              <a:extLst>
                <a:ext uri="{FF2B5EF4-FFF2-40B4-BE49-F238E27FC236}">
                  <a16:creationId xmlns:a16="http://schemas.microsoft.com/office/drawing/2014/main" id="{7E381550-4CB5-472E-8351-6F3EF7A61343}"/>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9" name="Oval 7">
              <a:extLst>
                <a:ext uri="{FF2B5EF4-FFF2-40B4-BE49-F238E27FC236}">
                  <a16:creationId xmlns:a16="http://schemas.microsoft.com/office/drawing/2014/main" id="{6D808216-A98A-497E-B74C-9ACC690C463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 name="Oval 8">
              <a:extLst>
                <a:ext uri="{FF2B5EF4-FFF2-40B4-BE49-F238E27FC236}">
                  <a16:creationId xmlns:a16="http://schemas.microsoft.com/office/drawing/2014/main" id="{2A2A0839-4D10-4316-A405-EC7126D30AE9}"/>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1" name="Oval 9">
              <a:extLst>
                <a:ext uri="{FF2B5EF4-FFF2-40B4-BE49-F238E27FC236}">
                  <a16:creationId xmlns:a16="http://schemas.microsoft.com/office/drawing/2014/main" id="{CC0F9F10-BACA-4259-807E-905A80E76B18}"/>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02410" name="Rectangle 10"/>
          <p:cNvSpPr>
            <a:spLocks noGrp="1" noChangeArrowheads="1"/>
          </p:cNvSpPr>
          <p:nvPr>
            <p:ph type="ctrTitle" sz="quarter"/>
          </p:nvPr>
        </p:nvSpPr>
        <p:spPr>
          <a:xfrm>
            <a:off x="685800" y="1873250"/>
            <a:ext cx="7772400" cy="1555750"/>
          </a:xfrm>
        </p:spPr>
        <p:txBody>
          <a:bodyPr/>
          <a:lstStyle>
            <a:lvl1pPr>
              <a:defRPr sz="4800"/>
            </a:lvl1pPr>
          </a:lstStyle>
          <a:p>
            <a:r>
              <a:rPr lang="en-US"/>
              <a:t>Click to edit Master title style</a:t>
            </a:r>
          </a:p>
        </p:txBody>
      </p:sp>
      <p:sp>
        <p:nvSpPr>
          <p:cNvPr id="102411" name="Rectangle 11"/>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12" name="Rectangle 12">
            <a:extLst>
              <a:ext uri="{FF2B5EF4-FFF2-40B4-BE49-F238E27FC236}">
                <a16:creationId xmlns:a16="http://schemas.microsoft.com/office/drawing/2014/main" id="{071C8B39-C98D-4C01-A4F7-17A6653A30AE}"/>
              </a:ext>
            </a:extLst>
          </p:cNvPr>
          <p:cNvSpPr>
            <a:spLocks noGrp="1" noChangeArrowheads="1"/>
          </p:cNvSpPr>
          <p:nvPr>
            <p:ph type="dt" sz="quarter" idx="10"/>
          </p:nvPr>
        </p:nvSpPr>
        <p:spPr/>
        <p:txBody>
          <a:bodyPr/>
          <a:lstStyle>
            <a:lvl1pPr>
              <a:defRPr/>
            </a:lvl1pPr>
          </a:lstStyle>
          <a:p>
            <a:pPr>
              <a:defRPr/>
            </a:pPr>
            <a:endParaRPr lang="en-US"/>
          </a:p>
        </p:txBody>
      </p:sp>
      <p:sp>
        <p:nvSpPr>
          <p:cNvPr id="13" name="Rectangle 13">
            <a:extLst>
              <a:ext uri="{FF2B5EF4-FFF2-40B4-BE49-F238E27FC236}">
                <a16:creationId xmlns:a16="http://schemas.microsoft.com/office/drawing/2014/main" id="{42EEAAA4-FDC8-41FE-BB9A-5D15E50985EC}"/>
              </a:ext>
            </a:extLst>
          </p:cNvPr>
          <p:cNvSpPr>
            <a:spLocks noGrp="1" noChangeArrowheads="1"/>
          </p:cNvSpPr>
          <p:nvPr>
            <p:ph type="ftr" sz="quarter" idx="11"/>
          </p:nvPr>
        </p:nvSpPr>
        <p:spPr/>
        <p:txBody>
          <a:bodyPr/>
          <a:lstStyle>
            <a:lvl1pPr>
              <a:defRPr/>
            </a:lvl1pPr>
          </a:lstStyle>
          <a:p>
            <a:pPr>
              <a:defRPr/>
            </a:pPr>
            <a:endParaRPr lang="en-US"/>
          </a:p>
        </p:txBody>
      </p:sp>
      <p:sp>
        <p:nvSpPr>
          <p:cNvPr id="14" name="Rectangle 14">
            <a:extLst>
              <a:ext uri="{FF2B5EF4-FFF2-40B4-BE49-F238E27FC236}">
                <a16:creationId xmlns:a16="http://schemas.microsoft.com/office/drawing/2014/main" id="{D6C02FB1-2CC2-4CFF-9359-A0917046A1DD}"/>
              </a:ext>
            </a:extLst>
          </p:cNvPr>
          <p:cNvSpPr>
            <a:spLocks noGrp="1" noChangeArrowheads="1"/>
          </p:cNvSpPr>
          <p:nvPr>
            <p:ph type="sldNum" sz="quarter" idx="12"/>
          </p:nvPr>
        </p:nvSpPr>
        <p:spPr/>
        <p:txBody>
          <a:bodyPr/>
          <a:lstStyle>
            <a:lvl1pPr>
              <a:defRPr/>
            </a:lvl1pPr>
          </a:lstStyle>
          <a:p>
            <a:fld id="{659CBE2D-73C7-4D08-BC32-C50999DE29FF}" type="slidenum">
              <a:rPr lang="en-US" altLang="en-US"/>
              <a:pPr/>
              <a:t>‹#›</a:t>
            </a:fld>
            <a:endParaRPr lang="en-US" altLang="en-US"/>
          </a:p>
        </p:txBody>
      </p:sp>
    </p:spTree>
    <p:extLst>
      <p:ext uri="{BB962C8B-B14F-4D97-AF65-F5344CB8AC3E}">
        <p14:creationId xmlns:p14="http://schemas.microsoft.com/office/powerpoint/2010/main" val="1717496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a:extLst>
              <a:ext uri="{FF2B5EF4-FFF2-40B4-BE49-F238E27FC236}">
                <a16:creationId xmlns:a16="http://schemas.microsoft.com/office/drawing/2014/main" id="{9EC2186E-B681-489A-A585-1DFA3139750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13">
            <a:extLst>
              <a:ext uri="{FF2B5EF4-FFF2-40B4-BE49-F238E27FC236}">
                <a16:creationId xmlns:a16="http://schemas.microsoft.com/office/drawing/2014/main" id="{14E20B96-4978-4C27-A17B-149B07C469A1}"/>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14">
            <a:extLst>
              <a:ext uri="{FF2B5EF4-FFF2-40B4-BE49-F238E27FC236}">
                <a16:creationId xmlns:a16="http://schemas.microsoft.com/office/drawing/2014/main" id="{52C8F10B-DB83-44D8-91EA-6B11C01F6541}"/>
              </a:ext>
            </a:extLst>
          </p:cNvPr>
          <p:cNvSpPr>
            <a:spLocks noGrp="1" noChangeArrowheads="1"/>
          </p:cNvSpPr>
          <p:nvPr>
            <p:ph type="sldNum" sz="quarter" idx="12"/>
          </p:nvPr>
        </p:nvSpPr>
        <p:spPr>
          <a:ln/>
        </p:spPr>
        <p:txBody>
          <a:bodyPr/>
          <a:lstStyle>
            <a:lvl1pPr>
              <a:defRPr/>
            </a:lvl1pPr>
          </a:lstStyle>
          <a:p>
            <a:fld id="{CD1FA7E4-31C5-4DF9-8B8F-B65EFB21C8FE}" type="slidenum">
              <a:rPr lang="en-US" altLang="en-US"/>
              <a:pPr/>
              <a:t>‹#›</a:t>
            </a:fld>
            <a:endParaRPr lang="en-US" altLang="en-US"/>
          </a:p>
        </p:txBody>
      </p:sp>
    </p:spTree>
    <p:extLst>
      <p:ext uri="{BB962C8B-B14F-4D97-AF65-F5344CB8AC3E}">
        <p14:creationId xmlns:p14="http://schemas.microsoft.com/office/powerpoint/2010/main" val="2089142801"/>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theme/theme1.xml" Id="rId12" /><Relationship Type="http://schemas.openxmlformats.org/officeDocument/2006/relationships/slideLayout" Target="/ppt/slideLayouts/slideLayout2.xml" Id="rId2" /><Relationship Type="http://schemas.openxmlformats.org/officeDocument/2006/relationships/slideLayout" Target="/ppt/slideLayouts/slideLayout1.xml" Id="rId1" /></Relationships>
</file>

<file path=ppt/slideMasters/slideMaster1.xml><?xml version="1.0" encoding="utf-8"?>
<p:sldMaster xmlns:a16="http://schemas.microsoft.com/office/drawing/2014/main" xmlns:a14="http://schemas.microsoft.com/office/drawing/2010/main"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6E3C5CDF-B9A1-4BFE-A911-DDF36C48E37D}"/>
              </a:ext>
            </a:extLst>
          </p:cNvPr>
          <p:cNvGrpSpPr>
            <a:grpSpLocks/>
          </p:cNvGrpSpPr>
          <p:nvPr/>
        </p:nvGrpSpPr>
        <p:grpSpPr bwMode="auto">
          <a:xfrm>
            <a:off x="0" y="3902075"/>
            <a:ext cx="3400425" cy="2949575"/>
            <a:chOff x="0" y="2458"/>
            <a:chExt cx="2142" cy="1858"/>
          </a:xfrm>
        </p:grpSpPr>
        <p:sp>
          <p:nvSpPr>
            <p:cNvPr id="101379" name="Freeform 3">
              <a:extLst>
                <a:ext uri="{FF2B5EF4-FFF2-40B4-BE49-F238E27FC236}">
                  <a16:creationId xmlns:a16="http://schemas.microsoft.com/office/drawing/2014/main" id="{F524470C-A601-475A-AD42-90592F72D100}"/>
                </a:ext>
              </a:extLst>
            </p:cNvPr>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1380" name="Freeform 4">
              <a:extLst>
                <a:ext uri="{FF2B5EF4-FFF2-40B4-BE49-F238E27FC236}">
                  <a16:creationId xmlns:a16="http://schemas.microsoft.com/office/drawing/2014/main" id="{A3FBE0BA-C40B-4B1F-A245-96B04B126B8C}"/>
                </a:ext>
              </a:extLst>
            </p:cNvPr>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latin typeface="Arial" charset="0"/>
              </a:endParaRPr>
            </a:p>
          </p:txBody>
        </p:sp>
        <p:sp>
          <p:nvSpPr>
            <p:cNvPr id="101381" name="Freeform 5">
              <a:extLst>
                <a:ext uri="{FF2B5EF4-FFF2-40B4-BE49-F238E27FC236}">
                  <a16:creationId xmlns:a16="http://schemas.microsoft.com/office/drawing/2014/main" id="{1F77728E-1A6A-4BE0-BD30-9E49207A644E}"/>
                </a:ext>
              </a:extLst>
            </p:cNvPr>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1382" name="Freeform 6">
              <a:extLst>
                <a:ext uri="{FF2B5EF4-FFF2-40B4-BE49-F238E27FC236}">
                  <a16:creationId xmlns:a16="http://schemas.microsoft.com/office/drawing/2014/main" id="{72D26EA2-3D8A-4BAF-90D1-B999DC0C4778}"/>
                </a:ext>
              </a:extLst>
            </p:cNvPr>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latin typeface="Arial" charset="0"/>
              </a:endParaRPr>
            </a:p>
          </p:txBody>
        </p:sp>
        <p:sp>
          <p:nvSpPr>
            <p:cNvPr id="1036" name="Oval 7">
              <a:extLst>
                <a:ext uri="{FF2B5EF4-FFF2-40B4-BE49-F238E27FC236}">
                  <a16:creationId xmlns:a16="http://schemas.microsoft.com/office/drawing/2014/main" id="{75613896-3937-4D04-9A68-14EFFD7E5845}"/>
                </a:ext>
              </a:extLst>
            </p:cNvPr>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37" name="Oval 8">
              <a:extLst>
                <a:ext uri="{FF2B5EF4-FFF2-40B4-BE49-F238E27FC236}">
                  <a16:creationId xmlns:a16="http://schemas.microsoft.com/office/drawing/2014/main" id="{988F1ECF-5850-47F9-A039-F9755EF05666}"/>
                </a:ext>
              </a:extLst>
            </p:cNvPr>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
          <p:nvSpPr>
            <p:cNvPr id="1038" name="Oval 9">
              <a:extLst>
                <a:ext uri="{FF2B5EF4-FFF2-40B4-BE49-F238E27FC236}">
                  <a16:creationId xmlns:a16="http://schemas.microsoft.com/office/drawing/2014/main" id="{55B3E27B-E548-4D26-9A2F-AC092E89DA89}"/>
                </a:ext>
              </a:extLst>
            </p:cNvPr>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grpSp>
      <p:sp>
        <p:nvSpPr>
          <p:cNvPr id="101386" name="Rectangle 10">
            <a:extLst>
              <a:ext uri="{FF2B5EF4-FFF2-40B4-BE49-F238E27FC236}">
                <a16:creationId xmlns:a16="http://schemas.microsoft.com/office/drawing/2014/main" id="{27EA3161-4527-44A4-BF7E-226C4BC4DA38}"/>
              </a:ext>
            </a:extLst>
          </p:cNvPr>
          <p:cNvSpPr>
            <a:spLocks noGrp="1" noChangeArrowheads="1"/>
          </p:cNvSpPr>
          <p:nvPr>
            <p:ph type="title"/>
          </p:nvPr>
        </p:nvSpPr>
        <p:spPr bwMode="auto">
          <a:xfrm>
            <a:off x="457200" y="277813"/>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101387" name="Rectangle 11">
            <a:extLst>
              <a:ext uri="{FF2B5EF4-FFF2-40B4-BE49-F238E27FC236}">
                <a16:creationId xmlns:a16="http://schemas.microsoft.com/office/drawing/2014/main" id="{3654EC87-E763-4C08-81AE-3013979E355D}"/>
              </a:ext>
            </a:extLst>
          </p:cNvPr>
          <p:cNvSpPr>
            <a:spLocks noGrp="1" noChangeArrowheads="1"/>
          </p:cNvSpPr>
          <p:nvPr>
            <p:ph type="body" idx="1"/>
          </p:nvPr>
        </p:nvSpPr>
        <p:spPr bwMode="auto">
          <a:xfrm>
            <a:off x="457200" y="1600200"/>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1388" name="Rectangle 12">
            <a:extLst>
              <a:ext uri="{FF2B5EF4-FFF2-40B4-BE49-F238E27FC236}">
                <a16:creationId xmlns:a16="http://schemas.microsoft.com/office/drawing/2014/main" id="{34BBE348-FE1D-45AD-AC42-965FF1A6B83D}"/>
              </a:ext>
            </a:extLst>
          </p:cNvPr>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01389" name="Rectangle 13">
            <a:extLst>
              <a:ext uri="{FF2B5EF4-FFF2-40B4-BE49-F238E27FC236}">
                <a16:creationId xmlns:a16="http://schemas.microsoft.com/office/drawing/2014/main" id="{21ED0E19-F6BD-45EE-96C2-9806C245D5C0}"/>
              </a:ext>
            </a:extLst>
          </p:cNvPr>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000">
                <a:effectLst>
                  <a:outerShdw blurRad="38100" dist="38100" dir="2700000" algn="tl">
                    <a:srgbClr val="010199"/>
                  </a:outerShdw>
                </a:effectLst>
                <a:latin typeface="Arial" charset="0"/>
              </a:defRPr>
            </a:lvl1pPr>
          </a:lstStyle>
          <a:p>
            <a:pPr>
              <a:defRPr/>
            </a:pPr>
            <a:endParaRPr lang="en-US"/>
          </a:p>
        </p:txBody>
      </p:sp>
      <p:sp>
        <p:nvSpPr>
          <p:cNvPr id="101390" name="Rectangle 14">
            <a:extLst>
              <a:ext uri="{FF2B5EF4-FFF2-40B4-BE49-F238E27FC236}">
                <a16:creationId xmlns:a16="http://schemas.microsoft.com/office/drawing/2014/main" id="{46A42D73-C5F6-479F-ACE7-80EF72868D0E}"/>
              </a:ext>
            </a:extLst>
          </p:cNvPr>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000">
                <a:effectLst>
                  <a:outerShdw blurRad="38100" dist="38100" dir="2700000" algn="tl">
                    <a:srgbClr val="010199"/>
                  </a:outerShdw>
                </a:effectLst>
              </a:defRPr>
            </a:lvl1pPr>
          </a:lstStyle>
          <a:p>
            <a:fld id="{2C04A085-874E-43A2-9130-1BBE0F4897B7}"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706" r:id="rId1"/>
    <p:sldLayoutId id="2147483696" r:id="rId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defRPr>
      </a:lvl9pPr>
    </p:titleStyle>
    <p:bodyStyle>
      <a:lvl1pPr marL="342900" indent="-342900" algn="l" rtl="0" eaLnBrk="0" fontAlgn="base" hangingPunct="0">
        <a:spcBef>
          <a:spcPct val="20000"/>
        </a:spcBef>
        <a:spcAft>
          <a:spcPct val="0"/>
        </a:spcAft>
        <a:buClr>
          <a:schemeClr val="hlink"/>
        </a:buClr>
        <a:buSzPct val="75000"/>
        <a:buFont typeface="Wingdings" panose="05000000000000000000" pitchFamily="2" charset="2"/>
        <a:buChar char="l"/>
        <a:defRPr sz="3200">
          <a:solidFill>
            <a:schemeClr val="tx1"/>
          </a:solidFill>
          <a:effectLst>
            <a:outerShdw blurRad="38100" dist="38100" dir="2700000" algn="tl">
              <a:srgbClr val="010199"/>
            </a:outerShdw>
          </a:effectLst>
          <a:latin typeface="+mn-lt"/>
          <a:ea typeface="+mn-ea"/>
          <a:cs typeface="+mn-cs"/>
        </a:defRPr>
      </a:lvl1pPr>
      <a:lvl2pPr marL="742950" indent="-285750" algn="l" rtl="0" eaLnBrk="0" fontAlgn="base" hangingPunct="0">
        <a:spcBef>
          <a:spcPct val="20000"/>
        </a:spcBef>
        <a:spcAft>
          <a:spcPct val="0"/>
        </a:spcAft>
        <a:buClr>
          <a:schemeClr val="tx2"/>
        </a:buClr>
        <a:buSzPct val="75000"/>
        <a:buFont typeface="Wingdings" panose="05000000000000000000" pitchFamily="2" charset="2"/>
        <a:buChar char="l"/>
        <a:defRPr sz="2800">
          <a:solidFill>
            <a:schemeClr val="tx1"/>
          </a:solidFill>
          <a:effectLst>
            <a:outerShdw blurRad="38100" dist="38100" dir="2700000" algn="tl">
              <a:srgbClr val="010199"/>
            </a:outerShdw>
          </a:effectLst>
          <a:latin typeface="+mn-lt"/>
        </a:defRPr>
      </a:lvl2pPr>
      <a:lvl3pPr marL="1143000" indent="-228600" algn="l" rtl="0" eaLnBrk="0" fontAlgn="base" hangingPunct="0">
        <a:spcBef>
          <a:spcPct val="20000"/>
        </a:spcBef>
        <a:spcAft>
          <a:spcPct val="0"/>
        </a:spcAft>
        <a:buClr>
          <a:schemeClr val="accent2"/>
        </a:buClr>
        <a:buSzPct val="75000"/>
        <a:buFont typeface="Wingdings" panose="05000000000000000000" pitchFamily="2" charset="2"/>
        <a:buChar char="l"/>
        <a:defRPr sz="2400">
          <a:solidFill>
            <a:schemeClr val="tx1"/>
          </a:solidFill>
          <a:effectLst>
            <a:outerShdw blurRad="38100" dist="38100" dir="2700000" algn="tl">
              <a:srgbClr val="010199"/>
            </a:outerShdw>
          </a:effectLst>
          <a:latin typeface="+mn-lt"/>
        </a:defRPr>
      </a:lvl3pPr>
      <a:lvl4pPr marL="1600200" indent="-228600" algn="l" rtl="0" eaLnBrk="0" fontAlgn="base" hangingPunct="0">
        <a:spcBef>
          <a:spcPct val="20000"/>
        </a:spcBef>
        <a:spcAft>
          <a:spcPct val="0"/>
        </a:spcAft>
        <a:buClr>
          <a:schemeClr val="folHlink"/>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4pPr>
      <a:lvl5pPr marL="2057400" indent="-228600" algn="l" rtl="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effectLst>
            <a:outerShdw blurRad="38100" dist="38100" dir="2700000" algn="tl">
              <a:srgbClr val="010199"/>
            </a:outerShdw>
          </a:effectLst>
          <a:latin typeface="+mn-lt"/>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0.xml.rels>&#65279;<?xml version="1.0" encoding="utf-8"?><Relationships xmlns="http://schemas.openxmlformats.org/package/2006/relationships"><Relationship Type="http://schemas.openxmlformats.org/officeDocument/2006/relationships/image" Target="/ppt/media/image7.jpeg" Id="rId3" /><Relationship Type="http://schemas.openxmlformats.org/officeDocument/2006/relationships/image" Target="/ppt/media/image6.jpeg" Id="rId2" /><Relationship Type="http://schemas.openxmlformats.org/officeDocument/2006/relationships/slideLayout" Target="/ppt/slideLayouts/slideLayout2.xml" Id="rId1" /></Relationships>
</file>

<file path=ppt/slides/_rels/slide11.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2.xml.rels>&#65279;<?xml version="1.0" encoding="utf-8"?><Relationships xmlns="http://schemas.openxmlformats.org/package/2006/relationships"><Relationship Type="http://schemas.openxmlformats.org/officeDocument/2006/relationships/image" Target="/ppt/media/image9.jpeg" Id="rId3" /><Relationship Type="http://schemas.openxmlformats.org/officeDocument/2006/relationships/image" Target="/ppt/media/image8.jpeg" Id="rId2" /><Relationship Type="http://schemas.openxmlformats.org/officeDocument/2006/relationships/slideLayout" Target="/ppt/slideLayouts/slideLayout2.xml" Id="rId1" /></Relationships>
</file>

<file path=ppt/slides/_rels/slide13.xml.rels>&#65279;<?xml version="1.0" encoding="utf-8"?><Relationships xmlns="http://schemas.openxmlformats.org/package/2006/relationships"><Relationship Type="http://schemas.openxmlformats.org/officeDocument/2006/relationships/image" Target="/ppt/media/image9.jpeg" Id="rId3" /><Relationship Type="http://schemas.openxmlformats.org/officeDocument/2006/relationships/image" Target="/ppt/media/image10.jpeg" Id="rId2" /><Relationship Type="http://schemas.openxmlformats.org/officeDocument/2006/relationships/slideLayout" Target="/ppt/slideLayouts/slideLayout2.xml" Id="rId1" /></Relationships>
</file>

<file path=ppt/slides/_rels/slide14.xml.rels>&#65279;<?xml version="1.0" encoding="utf-8"?><Relationships xmlns="http://schemas.openxmlformats.org/package/2006/relationships"><Relationship Type="http://schemas.openxmlformats.org/officeDocument/2006/relationships/image" Target="/ppt/media/image12.jpeg" Id="rId3" /><Relationship Type="http://schemas.openxmlformats.org/officeDocument/2006/relationships/image" Target="/ppt/media/image11.jpeg" Id="rId2" /><Relationship Type="http://schemas.openxmlformats.org/officeDocument/2006/relationships/slideLayout" Target="/ppt/slideLayouts/slideLayout2.xml" Id="rId1" /><Relationship Type="http://schemas.openxmlformats.org/officeDocument/2006/relationships/image" Target="/ppt/media/image13.jpeg" Id="rId4" /></Relationships>
</file>

<file path=ppt/slides/_rels/slide15.xml.rels>&#65279;<?xml version="1.0" encoding="utf-8"?><Relationships xmlns="http://schemas.openxmlformats.org/package/2006/relationships"><Relationship Type="http://schemas.openxmlformats.org/officeDocument/2006/relationships/image" Target="/ppt/media/image15.jpeg" Id="rId3" /><Relationship Type="http://schemas.openxmlformats.org/officeDocument/2006/relationships/image" Target="/ppt/media/image14.jpeg" Id="rId2" /><Relationship Type="http://schemas.openxmlformats.org/officeDocument/2006/relationships/slideLayout" Target="/ppt/slideLayouts/slideLayout2.xml" Id="rId1" /></Relationships>
</file>

<file path=ppt/slides/_rels/slide16.xml.rels>&#65279;<?xml version="1.0" encoding="utf-8"?><Relationships xmlns="http://schemas.openxmlformats.org/package/2006/relationships"><Relationship Type="http://schemas.openxmlformats.org/officeDocument/2006/relationships/image" Target="/ppt/media/image16.jpeg" Id="rId2" /><Relationship Type="http://schemas.openxmlformats.org/officeDocument/2006/relationships/slideLayout" Target="/ppt/slideLayouts/slideLayout2.xml" Id="rId1" /></Relationships>
</file>

<file path=ppt/slides/_rels/slide17.xml.rels>&#65279;<?xml version="1.0" encoding="utf-8"?><Relationships xmlns="http://schemas.openxmlformats.org/package/2006/relationships"><Relationship Type="http://schemas.openxmlformats.org/officeDocument/2006/relationships/image" Target="/ppt/media/image18.jpeg" Id="rId3" /><Relationship Type="http://schemas.openxmlformats.org/officeDocument/2006/relationships/image" Target="/ppt/media/image17.jpeg" Id="rId2" /><Relationship Type="http://schemas.openxmlformats.org/officeDocument/2006/relationships/slideLayout" Target="/ppt/slideLayouts/slideLayout2.xml" Id="rId1" /></Relationships>
</file>

<file path=ppt/slides/_rels/slide1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19.xml.rels>&#65279;<?xml version="1.0" encoding="utf-8"?><Relationships xmlns="http://schemas.openxmlformats.org/package/2006/relationships"><Relationship Type="http://schemas.openxmlformats.org/officeDocument/2006/relationships/image" Target="/ppt/media/image19.jpeg" Id="rId2" /><Relationship Type="http://schemas.openxmlformats.org/officeDocument/2006/relationships/slideLayout" Target="/ppt/slideLayouts/slideLayout2.xml" Id="rId1" /></Relationships>
</file>

<file path=ppt/slides/_rels/slide2.xml.rels>&#65279;<?xml version="1.0" encoding="utf-8"?><Relationships xmlns="http://schemas.openxmlformats.org/package/2006/relationships"><Relationship Type="http://schemas.openxmlformats.org/officeDocument/2006/relationships/image" Target="/ppt/media/image2.jpeg" Id="rId3" /><Relationship Type="http://schemas.openxmlformats.org/officeDocument/2006/relationships/image" Target="/ppt/media/image1.jpeg" Id="rId2" /><Relationship Type="http://schemas.openxmlformats.org/officeDocument/2006/relationships/slideLayout" Target="/ppt/slideLayouts/slideLayout2.xml" Id="rId1" /></Relationships>
</file>

<file path=ppt/slides/_rels/slide20.xml.rels>&#65279;<?xml version="1.0" encoding="utf-8"?><Relationships xmlns="http://schemas.openxmlformats.org/package/2006/relationships"><Relationship Type="http://schemas.openxmlformats.org/officeDocument/2006/relationships/image" Target="/ppt/media/image21.jpeg" Id="rId3" /><Relationship Type="http://schemas.openxmlformats.org/officeDocument/2006/relationships/image" Target="/ppt/media/image20.jpeg" Id="rId2" /><Relationship Type="http://schemas.openxmlformats.org/officeDocument/2006/relationships/slideLayout" Target="/ppt/slideLayouts/slideLayout2.xml" Id="rId1" /></Relationships>
</file>

<file path=ppt/slides/_rels/slide21.xml.rels>&#65279;<?xml version="1.0" encoding="utf-8"?><Relationships xmlns="http://schemas.openxmlformats.org/package/2006/relationships"><Relationship Type="http://schemas.openxmlformats.org/officeDocument/2006/relationships/image" Target="/ppt/media/image23.jpeg" Id="rId3" /><Relationship Type="http://schemas.openxmlformats.org/officeDocument/2006/relationships/image" Target="/ppt/media/image22.jpeg" Id="rId2" /><Relationship Type="http://schemas.openxmlformats.org/officeDocument/2006/relationships/slideLayout" Target="/ppt/slideLayouts/slideLayout2.xml" Id="rId1" /></Relationships>
</file>

<file path=ppt/slides/_rels/slide2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4.xml.rels>&#65279;<?xml version="1.0" encoding="utf-8"?><Relationships xmlns="http://schemas.openxmlformats.org/package/2006/relationships"><Relationship Type="http://schemas.openxmlformats.org/officeDocument/2006/relationships/image" Target="/ppt/media/image25.jpeg" Id="rId3" /><Relationship Type="http://schemas.openxmlformats.org/officeDocument/2006/relationships/image" Target="/ppt/media/image24.jpeg" Id="rId2" /><Relationship Type="http://schemas.openxmlformats.org/officeDocument/2006/relationships/slideLayout" Target="/ppt/slideLayouts/slideLayout2.xml" Id="rId1" /></Relationships>
</file>

<file path=ppt/slides/_rels/slide2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28.xml.rels>&#65279;<?xml version="1.0" encoding="utf-8"?><Relationships xmlns="http://schemas.openxmlformats.org/package/2006/relationships"><Relationship Type="http://schemas.openxmlformats.org/officeDocument/2006/relationships/image" Target="/ppt/media/image26.jpeg" Id="rId2" /><Relationship Type="http://schemas.openxmlformats.org/officeDocument/2006/relationships/slideLayout" Target="/ppt/slideLayouts/slideLayout2.xml" Id="rId1" /></Relationships>
</file>

<file path=ppt/slides/_rels/slide2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3.xml.rels>&#65279;<?xml version="1.0" encoding="utf-8"?><Relationships xmlns="http://schemas.openxmlformats.org/package/2006/relationships"><Relationship Type="http://schemas.openxmlformats.org/officeDocument/2006/relationships/slideLayout" Target="/ppt/slideLayouts/slideLayout1.xml" Id="rId1" /></Relationships>
</file>

<file path=ppt/slides/_rels/slide30.xml.rels>&#65279;<?xml version="1.0" encoding="utf-8"?><Relationships xmlns="http://schemas.openxmlformats.org/package/2006/relationships"><Relationship Type="http://schemas.openxmlformats.org/officeDocument/2006/relationships/image" Target="/ppt/media/image28.jpeg" Id="rId3" /><Relationship Type="http://schemas.openxmlformats.org/officeDocument/2006/relationships/image" Target="/ppt/media/image27.jpeg" Id="rId2" /><Relationship Type="http://schemas.openxmlformats.org/officeDocument/2006/relationships/slideLayout" Target="/ppt/slideLayouts/slideLayout1.xml" Id="rId1" /></Relationships>
</file>

<file path=ppt/slides/_rels/slide31.xml.rels>&#65279;<?xml version="1.0" encoding="utf-8"?><Relationships xmlns="http://schemas.openxmlformats.org/package/2006/relationships"><Relationship Type="http://schemas.openxmlformats.org/officeDocument/2006/relationships/image" Target="/ppt/media/image30.jpeg" Id="rId3" /><Relationship Type="http://schemas.openxmlformats.org/officeDocument/2006/relationships/image" Target="/ppt/media/image29.jpeg" Id="rId2" /><Relationship Type="http://schemas.openxmlformats.org/officeDocument/2006/relationships/slideLayout" Target="/ppt/slideLayouts/slideLayout2.xml" Id="rId1" /><Relationship Type="http://schemas.openxmlformats.org/officeDocument/2006/relationships/image" Target="/ppt/media/image31.jpeg" Id="rId4" /></Relationships>
</file>

<file path=ppt/slides/_rels/slide32.xml.rels>&#65279;<?xml version="1.0" encoding="utf-8"?><Relationships xmlns="http://schemas.openxmlformats.org/package/2006/relationships"><Relationship Type="http://schemas.openxmlformats.org/officeDocument/2006/relationships/image" Target="/ppt/media/image33.jpeg" Id="rId3" /><Relationship Type="http://schemas.openxmlformats.org/officeDocument/2006/relationships/image" Target="/ppt/media/image32.jpeg" Id="rId2" /><Relationship Type="http://schemas.openxmlformats.org/officeDocument/2006/relationships/slideLayout" Target="/ppt/slideLayouts/slideLayout2.xml" Id="rId1" /></Relationships>
</file>

<file path=ppt/slides/_rels/slide33.xml.rels>&#65279;<?xml version="1.0" encoding="utf-8"?><Relationships xmlns="http://schemas.openxmlformats.org/package/2006/relationships"><Relationship Type="http://schemas.openxmlformats.org/officeDocument/2006/relationships/image" Target="/ppt/media/image35.jpeg" Id="rId3" /><Relationship Type="http://schemas.openxmlformats.org/officeDocument/2006/relationships/image" Target="/ppt/media/image34.jpeg" Id="rId2" /><Relationship Type="http://schemas.openxmlformats.org/officeDocument/2006/relationships/slideLayout" Target="/ppt/slideLayouts/slideLayout2.xml" Id="rId1" /></Relationships>
</file>

<file path=ppt/slides/_rels/slide34.xml.rels>&#65279;<?xml version="1.0" encoding="utf-8"?><Relationships xmlns="http://schemas.openxmlformats.org/package/2006/relationships"><Relationship Type="http://schemas.openxmlformats.org/officeDocument/2006/relationships/image" Target="/ppt/media/image37.jpeg" Id="rId3" /><Relationship Type="http://schemas.openxmlformats.org/officeDocument/2006/relationships/image" Target="/ppt/media/image36.jpeg" Id="rId2" /><Relationship Type="http://schemas.openxmlformats.org/officeDocument/2006/relationships/slideLayout" Target="/ppt/slideLayouts/slideLayout2.xml" Id="rId1" /></Relationships>
</file>

<file path=ppt/slides/_rels/slide35.xml.rels>&#65279;<?xml version="1.0" encoding="utf-8"?><Relationships xmlns="http://schemas.openxmlformats.org/package/2006/relationships"><Relationship Type="http://schemas.openxmlformats.org/officeDocument/2006/relationships/image" Target="/ppt/media/image39.jpeg" Id="rId3" /><Relationship Type="http://schemas.openxmlformats.org/officeDocument/2006/relationships/image" Target="/ppt/media/image38.jpeg" Id="rId2" /><Relationship Type="http://schemas.openxmlformats.org/officeDocument/2006/relationships/slideLayout" Target="/ppt/slideLayouts/slideLayout2.xml" Id="rId1" /><Relationship Type="http://schemas.openxmlformats.org/officeDocument/2006/relationships/image" Target="/ppt/media/image40.jpeg" Id="rId4" /></Relationships>
</file>

<file path=ppt/slides/_rels/slide36.xml.rels>&#65279;<?xml version="1.0" encoding="utf-8"?><Relationships xmlns="http://schemas.openxmlformats.org/package/2006/relationships"><Relationship Type="http://schemas.openxmlformats.org/officeDocument/2006/relationships/image" Target="/ppt/media/image42.jpeg" Id="rId3" /><Relationship Type="http://schemas.openxmlformats.org/officeDocument/2006/relationships/image" Target="/ppt/media/image41.jpeg" Id="rId2" /><Relationship Type="http://schemas.openxmlformats.org/officeDocument/2006/relationships/slideLayout" Target="/ppt/slideLayouts/slideLayout2.xml" Id="rId1" /></Relationships>
</file>

<file path=ppt/slides/_rels/slide37.xml.rels>&#65279;<?xml version="1.0" encoding="utf-8"?><Relationships xmlns="http://schemas.openxmlformats.org/package/2006/relationships"><Relationship Type="http://schemas.openxmlformats.org/officeDocument/2006/relationships/image" Target="/ppt/media/image44.jpeg" Id="rId3" /><Relationship Type="http://schemas.openxmlformats.org/officeDocument/2006/relationships/image" Target="/ppt/media/image43.jpeg" Id="rId2" /><Relationship Type="http://schemas.openxmlformats.org/officeDocument/2006/relationships/slideLayout" Target="/ppt/slideLayouts/slideLayout2.xml" Id="rId1" /><Relationship Type="http://schemas.openxmlformats.org/officeDocument/2006/relationships/image" Target="/ppt/media/image45.jpeg" Id="rId4" /></Relationships>
</file>

<file path=ppt/slides/_rels/slide38.xml.rels>&#65279;<?xml version="1.0" encoding="utf-8"?><Relationships xmlns="http://schemas.openxmlformats.org/package/2006/relationships"><Relationship Type="http://schemas.openxmlformats.org/officeDocument/2006/relationships/image" Target="/ppt/media/image47.jpeg" Id="rId3" /><Relationship Type="http://schemas.openxmlformats.org/officeDocument/2006/relationships/image" Target="/ppt/media/image46.jpeg" Id="rId2" /><Relationship Type="http://schemas.openxmlformats.org/officeDocument/2006/relationships/slideLayout" Target="/ppt/slideLayouts/slideLayout2.xml" Id="rId1" /></Relationships>
</file>

<file path=ppt/slides/_rels/slide39.xml.rels>&#65279;<?xml version="1.0" encoding="utf-8"?><Relationships xmlns="http://schemas.openxmlformats.org/package/2006/relationships"><Relationship Type="http://schemas.openxmlformats.org/officeDocument/2006/relationships/image" Target="/ppt/media/image49.jpeg" Id="rId3" /><Relationship Type="http://schemas.openxmlformats.org/officeDocument/2006/relationships/image" Target="/ppt/media/image48.jpeg" Id="rId2" /><Relationship Type="http://schemas.openxmlformats.org/officeDocument/2006/relationships/slideLayout" Target="/ppt/slideLayouts/slideLayout2.xml" Id="rId1" /><Relationship Type="http://schemas.openxmlformats.org/officeDocument/2006/relationships/image" Target="/ppt/media/image50.jpeg" Id="rId4" /></Relationships>
</file>

<file path=ppt/slides/_rels/slide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40.xml.rels>&#65279;<?xml version="1.0" encoding="utf-8"?><Relationships xmlns="http://schemas.openxmlformats.org/package/2006/relationships"><Relationship Type="http://schemas.openxmlformats.org/officeDocument/2006/relationships/image" Target="/ppt/media/image52.jpeg" Id="rId3" /><Relationship Type="http://schemas.openxmlformats.org/officeDocument/2006/relationships/image" Target="/ppt/media/image51.jpeg" Id="rId2" /><Relationship Type="http://schemas.openxmlformats.org/officeDocument/2006/relationships/slideLayout" Target="/ppt/slideLayouts/slideLayout2.xml" Id="rId1" /></Relationships>
</file>

<file path=ppt/slides/_rels/slide41.xml.rels>&#65279;<?xml version="1.0" encoding="utf-8"?><Relationships xmlns="http://schemas.openxmlformats.org/package/2006/relationships"><Relationship Type="http://schemas.openxmlformats.org/officeDocument/2006/relationships/image" Target="/ppt/media/image54.jpeg" Id="rId3" /><Relationship Type="http://schemas.openxmlformats.org/officeDocument/2006/relationships/image" Target="/ppt/media/image53.jpeg" Id="rId2" /><Relationship Type="http://schemas.openxmlformats.org/officeDocument/2006/relationships/slideLayout" Target="/ppt/slideLayouts/slideLayout2.xml" Id="rId1" /><Relationship Type="http://schemas.openxmlformats.org/officeDocument/2006/relationships/image" Target="/ppt/media/image55.jpeg" Id="rId4" /></Relationships>
</file>

<file path=ppt/slides/_rels/slide42.xml.rels>&#65279;<?xml version="1.0" encoding="utf-8"?><Relationships xmlns="http://schemas.openxmlformats.org/package/2006/relationships"><Relationship Type="http://schemas.openxmlformats.org/officeDocument/2006/relationships/image" Target="/ppt/media/image57.jpeg" Id="rId3" /><Relationship Type="http://schemas.openxmlformats.org/officeDocument/2006/relationships/image" Target="/ppt/media/image56.jpeg" Id="rId2" /><Relationship Type="http://schemas.openxmlformats.org/officeDocument/2006/relationships/slideLayout" Target="/ppt/slideLayouts/slideLayout2.xml" Id="rId1" /></Relationships>
</file>

<file path=ppt/slides/_rels/slide43.xml.rels>&#65279;<?xml version="1.0" encoding="utf-8"?><Relationships xmlns="http://schemas.openxmlformats.org/package/2006/relationships"><Relationship Type="http://schemas.openxmlformats.org/officeDocument/2006/relationships/image" Target="/ppt/media/image59.jpeg" Id="rId3" /><Relationship Type="http://schemas.openxmlformats.org/officeDocument/2006/relationships/image" Target="/ppt/media/image58.jpeg" Id="rId2" /><Relationship Type="http://schemas.openxmlformats.org/officeDocument/2006/relationships/slideLayout" Target="/ppt/slideLayouts/slideLayout2.xml" Id="rId1" /><Relationship Type="http://schemas.openxmlformats.org/officeDocument/2006/relationships/image" Target="/ppt/media/image60.jpeg" Id="rId4" /></Relationships>
</file>

<file path=ppt/slides/_rels/slide44.xml.rels>&#65279;<?xml version="1.0" encoding="utf-8"?><Relationships xmlns="http://schemas.openxmlformats.org/package/2006/relationships"><Relationship Type="http://schemas.openxmlformats.org/officeDocument/2006/relationships/image" Target="/ppt/media/image62.jpeg" Id="rId3" /><Relationship Type="http://schemas.openxmlformats.org/officeDocument/2006/relationships/image" Target="/ppt/media/image61.jpeg" Id="rId2" /><Relationship Type="http://schemas.openxmlformats.org/officeDocument/2006/relationships/slideLayout" Target="/ppt/slideLayouts/slideLayout2.xml" Id="rId1" /></Relationships>
</file>

<file path=ppt/slides/_rels/slide45.xml.rels>&#65279;<?xml version="1.0" encoding="utf-8"?><Relationships xmlns="http://schemas.openxmlformats.org/package/2006/relationships"><Relationship Type="http://schemas.openxmlformats.org/officeDocument/2006/relationships/image" Target="/ppt/media/image64.jpeg" Id="rId3" /><Relationship Type="http://schemas.openxmlformats.org/officeDocument/2006/relationships/image" Target="/ppt/media/image63.jpeg" Id="rId2" /><Relationship Type="http://schemas.openxmlformats.org/officeDocument/2006/relationships/slideLayout" Target="/ppt/slideLayouts/slideLayout2.xml" Id="rId1" /></Relationships>
</file>

<file path=ppt/slides/_rels/slide46.xml.rels>&#65279;<?xml version="1.0" encoding="utf-8"?><Relationships xmlns="http://schemas.openxmlformats.org/package/2006/relationships"><Relationship Type="http://schemas.openxmlformats.org/officeDocument/2006/relationships/image" Target="/ppt/media/image66.jpeg" Id="rId3" /><Relationship Type="http://schemas.openxmlformats.org/officeDocument/2006/relationships/image" Target="/ppt/media/image65.jpeg" Id="rId2" /><Relationship Type="http://schemas.openxmlformats.org/officeDocument/2006/relationships/slideLayout" Target="/ppt/slideLayouts/slideLayout2.xml" Id="rId1" /></Relationships>
</file>

<file path=ppt/slides/_rels/slide47.xml.rels>&#65279;<?xml version="1.0" encoding="utf-8"?><Relationships xmlns="http://schemas.openxmlformats.org/package/2006/relationships"><Relationship Type="http://schemas.openxmlformats.org/officeDocument/2006/relationships/image" Target="/ppt/media/image68.jpeg" Id="rId3" /><Relationship Type="http://schemas.openxmlformats.org/officeDocument/2006/relationships/image" Target="/ppt/media/image67.jpeg" Id="rId2" /><Relationship Type="http://schemas.openxmlformats.org/officeDocument/2006/relationships/slideLayout" Target="/ppt/slideLayouts/slideLayout2.xml" Id="rId1" /><Relationship Type="http://schemas.openxmlformats.org/officeDocument/2006/relationships/image" Target="/ppt/media/image69.jpeg" Id="rId4" /></Relationships>
</file>

<file path=ppt/slides/_rels/slide48.xml.rels>&#65279;<?xml version="1.0" encoding="utf-8"?><Relationships xmlns="http://schemas.openxmlformats.org/package/2006/relationships"><Relationship Type="http://schemas.openxmlformats.org/officeDocument/2006/relationships/image" Target="/ppt/media/image70.jpeg" Id="rId2" /><Relationship Type="http://schemas.openxmlformats.org/officeDocument/2006/relationships/slideLayout" Target="/ppt/slideLayouts/slideLayout2.xml" Id="rId1" /></Relationships>
</file>

<file path=ppt/slides/_rels/slide49.xml.rels>&#65279;<?xml version="1.0" encoding="utf-8"?><Relationships xmlns="http://schemas.openxmlformats.org/package/2006/relationships"><Relationship Type="http://schemas.openxmlformats.org/officeDocument/2006/relationships/image" Target="/ppt/media/image71.jpeg" Id="rId3" /><Relationship Type="http://schemas.openxmlformats.org/officeDocument/2006/relationships/image" Target="/ppt/media/image1.jpeg" Id="rId2" /><Relationship Type="http://schemas.openxmlformats.org/officeDocument/2006/relationships/slideLayout" Target="/ppt/slideLayouts/slideLayout2.xml" Id="rId1" /></Relationships>
</file>

<file path=ppt/slides/_rels/slide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0.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1.xml.rels>&#65279;<?xml version="1.0" encoding="utf-8"?><Relationships xmlns="http://schemas.openxmlformats.org/package/2006/relationships"><Relationship Type="http://schemas.openxmlformats.org/officeDocument/2006/relationships/image" Target="/ppt/media/image73.jpeg" Id="rId3" /><Relationship Type="http://schemas.openxmlformats.org/officeDocument/2006/relationships/image" Target="/ppt/media/image72.jpeg" Id="rId2" /><Relationship Type="http://schemas.openxmlformats.org/officeDocument/2006/relationships/slideLayout" Target="/ppt/slideLayouts/slideLayout2.xml" Id="rId1" /></Relationships>
</file>

<file path=ppt/slides/_rels/slide52.xml.rels>&#65279;<?xml version="1.0" encoding="utf-8"?><Relationships xmlns="http://schemas.openxmlformats.org/package/2006/relationships"><Relationship Type="http://schemas.openxmlformats.org/officeDocument/2006/relationships/image" Target="/ppt/media/image75.jpeg" Id="rId3" /><Relationship Type="http://schemas.openxmlformats.org/officeDocument/2006/relationships/image" Target="/ppt/media/image74.jpeg" Id="rId2" /><Relationship Type="http://schemas.openxmlformats.org/officeDocument/2006/relationships/slideLayout" Target="/ppt/slideLayouts/slideLayout2.xml" Id="rId1" /><Relationship Type="http://schemas.openxmlformats.org/officeDocument/2006/relationships/image" Target="/ppt/media/image76.jpeg" Id="rId4" /></Relationships>
</file>

<file path=ppt/slides/_rels/slide53.xml.rels>&#65279;<?xml version="1.0" encoding="utf-8"?><Relationships xmlns="http://schemas.openxmlformats.org/package/2006/relationships"><Relationship Type="http://schemas.openxmlformats.org/officeDocument/2006/relationships/image" Target="/ppt/media/image78.jpeg" Id="rId3" /><Relationship Type="http://schemas.openxmlformats.org/officeDocument/2006/relationships/image" Target="/ppt/media/image77.jpeg" Id="rId2" /><Relationship Type="http://schemas.openxmlformats.org/officeDocument/2006/relationships/slideLayout" Target="/ppt/slideLayouts/slideLayout2.xml" Id="rId1" /></Relationships>
</file>

<file path=ppt/slides/_rels/slide54.xml.rels>&#65279;<?xml version="1.0" encoding="utf-8"?><Relationships xmlns="http://schemas.openxmlformats.org/package/2006/relationships"><Relationship Type="http://schemas.openxmlformats.org/officeDocument/2006/relationships/image" Target="/ppt/media/image80.jpeg" Id="rId3" /><Relationship Type="http://schemas.openxmlformats.org/officeDocument/2006/relationships/image" Target="/ppt/media/image79.jpeg" Id="rId2" /><Relationship Type="http://schemas.openxmlformats.org/officeDocument/2006/relationships/slideLayout" Target="/ppt/slideLayouts/slideLayout2.xml" Id="rId1" /><Relationship Type="http://schemas.openxmlformats.org/officeDocument/2006/relationships/image" Target="/ppt/media/image81.jpeg" Id="rId4" /></Relationships>
</file>

<file path=ppt/slides/_rels/slide5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58.xml.rels>&#65279;<?xml version="1.0" encoding="utf-8"?><Relationships xmlns="http://schemas.openxmlformats.org/package/2006/relationships"><Relationship Type="http://schemas.openxmlformats.org/officeDocument/2006/relationships/image" Target="/ppt/media/image83.jpeg" Id="rId3" /><Relationship Type="http://schemas.openxmlformats.org/officeDocument/2006/relationships/image" Target="/ppt/media/image82.jpeg" Id="rId2" /><Relationship Type="http://schemas.openxmlformats.org/officeDocument/2006/relationships/slideLayout" Target="/ppt/slideLayouts/slideLayout2.xml" Id="rId1" /></Relationships>
</file>

<file path=ppt/slides/_rels/slide59.xml.rels>&#65279;<?xml version="1.0" encoding="utf-8"?><Relationships xmlns="http://schemas.openxmlformats.org/package/2006/relationships"><Relationship Type="http://schemas.openxmlformats.org/officeDocument/2006/relationships/image" Target="/ppt/media/image85.jpeg" Id="rId3" /><Relationship Type="http://schemas.openxmlformats.org/officeDocument/2006/relationships/image" Target="/ppt/media/image84.jpeg" Id="rId2" /><Relationship Type="http://schemas.openxmlformats.org/officeDocument/2006/relationships/slideLayout" Target="/ppt/slideLayouts/slideLayout2.xml" Id="rId1" /></Relationships>
</file>

<file path=ppt/slides/_rels/slide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60.xml.rels>&#65279;<?xml version="1.0" encoding="utf-8"?><Relationships xmlns="http://schemas.openxmlformats.org/package/2006/relationships"><Relationship Type="http://schemas.openxmlformats.org/officeDocument/2006/relationships/image" Target="/ppt/media/image87.jpeg" Id="rId3" /><Relationship Type="http://schemas.openxmlformats.org/officeDocument/2006/relationships/image" Target="/ppt/media/image86.jpeg" Id="rId2" /><Relationship Type="http://schemas.openxmlformats.org/officeDocument/2006/relationships/slideLayout" Target="/ppt/slideLayouts/slideLayout2.xml" Id="rId1" /></Relationships>
</file>

<file path=ppt/slides/_rels/slide61.xml.rels>&#65279;<?xml version="1.0" encoding="utf-8"?><Relationships xmlns="http://schemas.openxmlformats.org/package/2006/relationships"><Relationship Type="http://schemas.openxmlformats.org/officeDocument/2006/relationships/image" Target="/ppt/media/image89.jpeg" Id="rId3" /><Relationship Type="http://schemas.openxmlformats.org/officeDocument/2006/relationships/image" Target="/ppt/media/image88.jpeg" Id="rId2" /><Relationship Type="http://schemas.openxmlformats.org/officeDocument/2006/relationships/slideLayout" Target="/ppt/slideLayouts/slideLayout2.xml" Id="rId1" /></Relationships>
</file>

<file path=ppt/slides/_rels/slide62.xml.rels>&#65279;<?xml version="1.0" encoding="utf-8"?><Relationships xmlns="http://schemas.openxmlformats.org/package/2006/relationships"><Relationship Type="http://schemas.openxmlformats.org/officeDocument/2006/relationships/image" Target="/ppt/media/image90.jpeg" Id="rId2" /><Relationship Type="http://schemas.openxmlformats.org/officeDocument/2006/relationships/slideLayout" Target="/ppt/slideLayouts/slideLayout2.xml" Id="rId1" /></Relationships>
</file>

<file path=ppt/slides/_rels/slide63.xml.rels>&#65279;<?xml version="1.0" encoding="utf-8"?><Relationships xmlns="http://schemas.openxmlformats.org/package/2006/relationships"><Relationship Type="http://schemas.openxmlformats.org/officeDocument/2006/relationships/image" Target="/ppt/media/image92.jpeg" Id="rId3" /><Relationship Type="http://schemas.openxmlformats.org/officeDocument/2006/relationships/image" Target="/ppt/media/image91.jpeg" Id="rId2" /><Relationship Type="http://schemas.openxmlformats.org/officeDocument/2006/relationships/slideLayout" Target="/ppt/slideLayouts/slideLayout2.xml" Id="rId1" /></Relationships>
</file>

<file path=ppt/slides/_rels/slide64.xml.rels>&#65279;<?xml version="1.0" encoding="utf-8"?><Relationships xmlns="http://schemas.openxmlformats.org/package/2006/relationships"><Relationship Type="http://schemas.openxmlformats.org/officeDocument/2006/relationships/image" Target="/ppt/media/image93.jpeg" Id="rId2" /><Relationship Type="http://schemas.openxmlformats.org/officeDocument/2006/relationships/slideLayout" Target="/ppt/slideLayouts/slideLayout2.xml" Id="rId1" /></Relationships>
</file>

<file path=ppt/slides/_rels/slide65.xml.rels>&#65279;<?xml version="1.0" encoding="utf-8"?><Relationships xmlns="http://schemas.openxmlformats.org/package/2006/relationships"><Relationship Type="http://schemas.openxmlformats.org/officeDocument/2006/relationships/image" Target="/ppt/media/image95.jpeg" Id="rId3" /><Relationship Type="http://schemas.openxmlformats.org/officeDocument/2006/relationships/image" Target="/ppt/media/image94.jpeg" Id="rId2" /><Relationship Type="http://schemas.openxmlformats.org/officeDocument/2006/relationships/slideLayout" Target="/ppt/slideLayouts/slideLayout2.xml" Id="rId1" /></Relationships>
</file>

<file path=ppt/slides/_rels/slide66.xml.rels>&#65279;<?xml version="1.0" encoding="utf-8"?><Relationships xmlns="http://schemas.openxmlformats.org/package/2006/relationships"><Relationship Type="http://schemas.openxmlformats.org/officeDocument/2006/relationships/image" Target="/ppt/media/image96.jpeg" Id="rId2" /><Relationship Type="http://schemas.openxmlformats.org/officeDocument/2006/relationships/slideLayout" Target="/ppt/slideLayouts/slideLayout2.xml" Id="rId1" /></Relationships>
</file>

<file path=ppt/slides/_rels/slide67.xml.rels>&#65279;<?xml version="1.0" encoding="utf-8"?><Relationships xmlns="http://schemas.openxmlformats.org/package/2006/relationships"><Relationship Type="http://schemas.openxmlformats.org/officeDocument/2006/relationships/image" Target="/ppt/media/image98.jpeg" Id="rId3" /><Relationship Type="http://schemas.openxmlformats.org/officeDocument/2006/relationships/image" Target="/ppt/media/image97.jpeg" Id="rId2" /><Relationship Type="http://schemas.openxmlformats.org/officeDocument/2006/relationships/slideLayout" Target="/ppt/slideLayouts/slideLayout2.xml" Id="rId1" /></Relationships>
</file>

<file path=ppt/slides/_rels/slide68.xml.rels>&#65279;<?xml version="1.0" encoding="utf-8"?><Relationships xmlns="http://schemas.openxmlformats.org/package/2006/relationships"><Relationship Type="http://schemas.openxmlformats.org/officeDocument/2006/relationships/image" Target="/ppt/media/image99.jpeg" Id="rId2" /><Relationship Type="http://schemas.openxmlformats.org/officeDocument/2006/relationships/slideLayout" Target="/ppt/slideLayouts/slideLayout2.xml" Id="rId1" /></Relationships>
</file>

<file path=ppt/slides/_rels/slide6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xml.rels>&#65279;<?xml version="1.0" encoding="utf-8"?><Relationships xmlns="http://schemas.openxmlformats.org/package/2006/relationships"><Relationship Type="http://schemas.openxmlformats.org/officeDocument/2006/relationships/image" Target="/ppt/media/image3.jpeg" Id="rId2" /><Relationship Type="http://schemas.openxmlformats.org/officeDocument/2006/relationships/slideLayout" Target="/ppt/slideLayouts/slideLayout2.xml" Id="rId1" /></Relationships>
</file>

<file path=ppt/slides/_rels/slide70.xml.rels>&#65279;<?xml version="1.0" encoding="utf-8"?><Relationships xmlns="http://schemas.openxmlformats.org/package/2006/relationships"><Relationship Type="http://schemas.openxmlformats.org/officeDocument/2006/relationships/image" Target="/ppt/media/image100.jpeg" Id="rId2" /><Relationship Type="http://schemas.openxmlformats.org/officeDocument/2006/relationships/slideLayout" Target="/ppt/slideLayouts/slideLayout2.xml" Id="rId1" /></Relationships>
</file>

<file path=ppt/slides/_rels/slide71.xml.rels>&#65279;<?xml version="1.0" encoding="utf-8"?><Relationships xmlns="http://schemas.openxmlformats.org/package/2006/relationships"><Relationship Type="http://schemas.openxmlformats.org/officeDocument/2006/relationships/image" Target="/ppt/media/image101.jpeg" Id="rId2" /><Relationship Type="http://schemas.openxmlformats.org/officeDocument/2006/relationships/slideLayout" Target="/ppt/slideLayouts/slideLayout2.xml" Id="rId1" /></Relationships>
</file>

<file path=ppt/slides/_rels/slide72.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3.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4.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5.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6.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7.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8.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79.xml.rels>&#65279;<?xml version="1.0" encoding="utf-8"?><Relationships xmlns="http://schemas.openxmlformats.org/package/2006/relationships"><Relationship Type="http://schemas.openxmlformats.org/officeDocument/2006/relationships/slideLayout" Target="/ppt/slideLayouts/slideLayout2.xml" Id="rId1" /></Relationships>
</file>

<file path=ppt/slides/_rels/slide8.xml.rels>&#65279;<?xml version="1.0" encoding="utf-8"?><Relationships xmlns="http://schemas.openxmlformats.org/package/2006/relationships"><Relationship Type="http://schemas.openxmlformats.org/officeDocument/2006/relationships/image" Target="/ppt/media/image4.jpeg" Id="rId2" /><Relationship Type="http://schemas.openxmlformats.org/officeDocument/2006/relationships/slideLayout" Target="/ppt/slideLayouts/slideLayout2.xml" Id="rId1" /></Relationships>
</file>

<file path=ppt/slides/_rels/slide9.xml.rels>&#65279;<?xml version="1.0" encoding="utf-8"?><Relationships xmlns="http://schemas.openxmlformats.org/package/2006/relationships"><Relationship Type="http://schemas.openxmlformats.org/officeDocument/2006/relationships/image" Target="/ppt/media/image5.jpeg" Id="rId2" /><Relationship Type="http://schemas.openxmlformats.org/officeDocument/2006/relationships/slideLayout" Target="/ppt/slideLayouts/slideLayout2.xml" Id="rId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a:extLst>
              <a:ext uri="{FF2B5EF4-FFF2-40B4-BE49-F238E27FC236}">
                <a16:creationId xmlns:a16="http://schemas.microsoft.com/office/drawing/2014/main" id="{DF3E608A-5816-44A2-9D60-7C174B3C0C7B}"/>
              </a:ext>
            </a:extLst>
          </p:cNvPr>
          <p:cNvSpPr>
            <a:spLocks noGrp="1" noChangeArrowheads="1"/>
          </p:cNvSpPr>
          <p:nvPr>
            <p:ph type="title"/>
          </p:nvPr>
        </p:nvSpPr>
        <p:spPr>
          <a:xfrm>
            <a:off x="228600" y="277813"/>
            <a:ext cx="8686800" cy="1139825"/>
          </a:xfrm>
        </p:spPr>
        <p:txBody>
          <a:bodyPr/>
          <a:lstStyle/>
          <a:p>
            <a:pPr eaLnBrk="1" hangingPunct="1">
              <a:defRPr/>
            </a:pPr>
            <a:r>
              <a:rPr lang="en-US" sz="4000" u="sng" dirty="0"/>
              <a:t>Intraoral Radiographic Techniques</a:t>
            </a:r>
          </a:p>
        </p:txBody>
      </p:sp>
      <p:sp>
        <p:nvSpPr>
          <p:cNvPr id="103427" name="Rectangle 3">
            <a:extLst>
              <a:ext uri="{FF2B5EF4-FFF2-40B4-BE49-F238E27FC236}">
                <a16:creationId xmlns:a16="http://schemas.microsoft.com/office/drawing/2014/main" id="{CFE54FB8-A8D8-4D63-810E-C91FAD11B1E1}"/>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endParaRPr lang="en-US"/>
          </a:p>
          <a:p>
            <a:pPr algn="ctr" eaLnBrk="1" hangingPunct="1">
              <a:buFont typeface="Wingdings" panose="05000000000000000000" pitchFamily="2" charset="2"/>
              <a:buNone/>
              <a:defRPr/>
            </a:pPr>
            <a:endParaRPr lang="en-US"/>
          </a:p>
          <a:p>
            <a:pPr algn="ctr" eaLnBrk="1" hangingPunct="1">
              <a:buFont typeface="Wingdings" panose="05000000000000000000" pitchFamily="2" charset="2"/>
              <a:buNone/>
              <a:defRPr/>
            </a:pPr>
            <a:r>
              <a:rPr lang="en-US">
                <a:solidFill>
                  <a:schemeClr val="accent1"/>
                </a:solidFill>
                <a:effectLst>
                  <a:outerShdw blurRad="38100" dist="38100" dir="2700000" algn="tl">
                    <a:srgbClr val="FFFFFF"/>
                  </a:outerShdw>
                </a:effectLst>
              </a:rPr>
              <a:t>By</a:t>
            </a:r>
          </a:p>
          <a:p>
            <a:pPr algn="ctr" eaLnBrk="1" hangingPunct="1">
              <a:buFont typeface="Wingdings" panose="05000000000000000000" pitchFamily="2" charset="2"/>
              <a:buNone/>
              <a:defRPr/>
            </a:pPr>
            <a:r>
              <a:rPr lang="en-US">
                <a:solidFill>
                  <a:schemeClr val="accent1"/>
                </a:solidFill>
                <a:effectLst>
                  <a:outerShdw blurRad="38100" dist="38100" dir="2700000" algn="tl">
                    <a:srgbClr val="FFFFFF"/>
                  </a:outerShdw>
                </a:effectLst>
              </a:rPr>
              <a:t>Dr.Sujata.M.Byahatti</a:t>
            </a:r>
          </a:p>
          <a:p>
            <a:pPr algn="ctr" eaLnBrk="1" hangingPunct="1">
              <a:buFont typeface="Wingdings" panose="05000000000000000000" pitchFamily="2" charset="2"/>
              <a:buNone/>
              <a:defRPr/>
            </a:pPr>
            <a:r>
              <a:rPr lang="en-US">
                <a:solidFill>
                  <a:schemeClr val="accent1"/>
                </a:solidFill>
                <a:effectLst>
                  <a:outerShdw blurRad="38100" dist="38100" dir="2700000" algn="tl">
                    <a:srgbClr val="FFFFFF"/>
                  </a:outerShdw>
                </a:effectLst>
              </a:rPr>
              <a:t>Dept of Oral Medicine &amp; Radiology</a:t>
            </a:r>
          </a:p>
          <a:p>
            <a:pPr eaLnBrk="1" hangingPunct="1">
              <a:buFont typeface="Wingdings" panose="05000000000000000000" pitchFamily="2" charset="2"/>
              <a:buNone/>
              <a:defRPr/>
            </a:pPr>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995B6EC3-893B-4FF2-BB5C-6841AB04BCBF}"/>
              </a:ext>
            </a:extLst>
          </p:cNvPr>
          <p:cNvSpPr>
            <a:spLocks noGrp="1" noChangeArrowheads="1"/>
          </p:cNvSpPr>
          <p:nvPr>
            <p:ph type="title"/>
          </p:nvPr>
        </p:nvSpPr>
        <p:spPr>
          <a:xfrm>
            <a:off x="457200" y="277813"/>
            <a:ext cx="5411788" cy="1139825"/>
          </a:xfrm>
        </p:spPr>
        <p:txBody>
          <a:bodyPr/>
          <a:lstStyle/>
          <a:p>
            <a:pPr algn="l" eaLnBrk="1" hangingPunct="1">
              <a:defRPr/>
            </a:pPr>
            <a:r>
              <a:rPr lang="en-US" sz="4000" u="sng">
                <a:latin typeface="Times New Roman" pitchFamily="18" charset="0"/>
              </a:rPr>
              <a:t>Snap – A-Ray</a:t>
            </a:r>
          </a:p>
        </p:txBody>
      </p:sp>
      <p:sp>
        <p:nvSpPr>
          <p:cNvPr id="10243" name="Rectangle 3">
            <a:extLst>
              <a:ext uri="{FF2B5EF4-FFF2-40B4-BE49-F238E27FC236}">
                <a16:creationId xmlns:a16="http://schemas.microsoft.com/office/drawing/2014/main" id="{FA4B2335-3726-4D85-8802-DF68934AE6FD}"/>
              </a:ext>
            </a:extLst>
          </p:cNvPr>
          <p:cNvSpPr>
            <a:spLocks noGrp="1" noChangeArrowheads="1"/>
          </p:cNvSpPr>
          <p:nvPr>
            <p:ph type="body" idx="1"/>
          </p:nvPr>
        </p:nvSpPr>
        <p:spPr>
          <a:xfrm>
            <a:off x="457200" y="3430588"/>
            <a:ext cx="7391400" cy="1220787"/>
          </a:xfrm>
        </p:spPr>
        <p:txBody>
          <a:bodyPr/>
          <a:lstStyle/>
          <a:p>
            <a:pPr eaLnBrk="1" hangingPunct="1">
              <a:buFont typeface="Wingdings" panose="05000000000000000000" pitchFamily="2" charset="2"/>
              <a:buNone/>
              <a:defRPr/>
            </a:pPr>
            <a:r>
              <a:rPr lang="en-US" sz="3600" u="sng" dirty="0">
                <a:latin typeface="Times New Roman" pitchFamily="18" charset="0"/>
              </a:rPr>
              <a:t>Hemostat and Rubber bite-block</a:t>
            </a:r>
          </a:p>
        </p:txBody>
      </p:sp>
      <p:pic>
        <p:nvPicPr>
          <p:cNvPr id="12292" name="Picture 4" descr="Radiology 076">
            <a:extLst>
              <a:ext uri="{FF2B5EF4-FFF2-40B4-BE49-F238E27FC236}">
                <a16:creationId xmlns:a16="http://schemas.microsoft.com/office/drawing/2014/main" id="{CCD88020-5E5B-4A35-9200-A19288BC56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371600"/>
            <a:ext cx="5257800" cy="1985963"/>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5" descr="Radiology 077">
            <a:extLst>
              <a:ext uri="{FF2B5EF4-FFF2-40B4-BE49-F238E27FC236}">
                <a16:creationId xmlns:a16="http://schemas.microsoft.com/office/drawing/2014/main" id="{F2A3AAC9-DC1C-4FE2-8CE2-161C53E81FB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162425"/>
            <a:ext cx="5791200" cy="254317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E13F7D-FEC7-4BD1-9ABD-54B3E658E2BE}"/>
              </a:ext>
            </a:extLst>
          </p:cNvPr>
          <p:cNvSpPr>
            <a:spLocks noGrp="1"/>
          </p:cNvSpPr>
          <p:nvPr>
            <p:ph type="title"/>
          </p:nvPr>
        </p:nvSpPr>
        <p:spPr/>
        <p:txBody>
          <a:bodyPr/>
          <a:lstStyle/>
          <a:p>
            <a:pPr eaLnBrk="1" hangingPunct="1">
              <a:defRPr/>
            </a:pPr>
            <a:r>
              <a:rPr lang="en-US" dirty="0"/>
              <a:t>Angulations</a:t>
            </a:r>
          </a:p>
        </p:txBody>
      </p:sp>
      <p:sp>
        <p:nvSpPr>
          <p:cNvPr id="3" name="Content Placeholder 2">
            <a:extLst>
              <a:ext uri="{FF2B5EF4-FFF2-40B4-BE49-F238E27FC236}">
                <a16:creationId xmlns:a16="http://schemas.microsoft.com/office/drawing/2014/main" id="{0543CFBB-1B7F-415F-8B06-0D211D1F6335}"/>
              </a:ext>
            </a:extLst>
          </p:cNvPr>
          <p:cNvSpPr>
            <a:spLocks noGrp="1"/>
          </p:cNvSpPr>
          <p:nvPr>
            <p:ph idx="1"/>
          </p:nvPr>
        </p:nvSpPr>
        <p:spPr/>
        <p:txBody>
          <a:bodyPr/>
          <a:lstStyle/>
          <a:p>
            <a:pPr eaLnBrk="1" hangingPunct="1">
              <a:defRPr/>
            </a:pPr>
            <a:r>
              <a:rPr lang="en-US" dirty="0"/>
              <a:t>Vertical</a:t>
            </a:r>
          </a:p>
          <a:p>
            <a:pPr eaLnBrk="1" hangingPunct="1">
              <a:defRPr/>
            </a:pPr>
            <a:r>
              <a:rPr lang="en-US" dirty="0"/>
              <a:t>Horizontal</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3">
            <a:extLst>
              <a:ext uri="{FF2B5EF4-FFF2-40B4-BE49-F238E27FC236}">
                <a16:creationId xmlns:a16="http://schemas.microsoft.com/office/drawing/2014/main" id="{C06FA9F7-8BFD-4B32-AD45-3E1D83CBC0D1}"/>
              </a:ext>
            </a:extLst>
          </p:cNvPr>
          <p:cNvSpPr>
            <a:spLocks noGrp="1" noChangeArrowheads="1"/>
          </p:cNvSpPr>
          <p:nvPr>
            <p:ph type="body" idx="1"/>
          </p:nvPr>
        </p:nvSpPr>
        <p:spPr>
          <a:xfrm>
            <a:off x="0" y="0"/>
            <a:ext cx="9144000" cy="5181600"/>
          </a:xfrm>
        </p:spPr>
        <p:txBody>
          <a:bodyPr/>
          <a:lstStyle/>
          <a:p>
            <a:pPr eaLnBrk="1" hangingPunct="1">
              <a:buFont typeface="Wingdings" panose="05000000000000000000" pitchFamily="2" charset="2"/>
              <a:buNone/>
              <a:defRPr/>
            </a:pPr>
            <a:r>
              <a:rPr lang="en-US"/>
              <a:t>			</a:t>
            </a:r>
            <a:r>
              <a:rPr lang="en-US" sz="3600" b="1" u="sng"/>
              <a:t>Vertical angulation</a:t>
            </a:r>
          </a:p>
          <a:p>
            <a:pPr eaLnBrk="1" hangingPunct="1">
              <a:defRPr/>
            </a:pPr>
            <a:r>
              <a:rPr lang="en-US"/>
              <a:t>I</a:t>
            </a:r>
            <a:r>
              <a:rPr lang="en-US" sz="2800"/>
              <a:t>n +ve /-ve degrees, on the side of the tube head.</a:t>
            </a:r>
          </a:p>
          <a:p>
            <a:pPr eaLnBrk="1" hangingPunct="1">
              <a:defRPr/>
            </a:pPr>
            <a:r>
              <a:rPr lang="en-US" sz="2800"/>
              <a:t>In long cone technique it is perpendicular to the film and long axis of the tooth</a:t>
            </a:r>
          </a:p>
          <a:p>
            <a:pPr eaLnBrk="1" hangingPunct="1">
              <a:buFont typeface="Wingdings" panose="05000000000000000000" pitchFamily="2" charset="2"/>
              <a:buNone/>
              <a:defRPr/>
            </a:pPr>
            <a:endParaRPr lang="en-US"/>
          </a:p>
        </p:txBody>
      </p:sp>
      <p:pic>
        <p:nvPicPr>
          <p:cNvPr id="14339" name="Picture 5" descr="Radiology 092">
            <a:extLst>
              <a:ext uri="{FF2B5EF4-FFF2-40B4-BE49-F238E27FC236}">
                <a16:creationId xmlns:a16="http://schemas.microsoft.com/office/drawing/2014/main" id="{2CC79214-B749-469C-AFE8-0106601E81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124200"/>
            <a:ext cx="4267200" cy="32004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4340" name="Picture 8" descr="Radiology 091">
            <a:extLst>
              <a:ext uri="{FF2B5EF4-FFF2-40B4-BE49-F238E27FC236}">
                <a16:creationId xmlns:a16="http://schemas.microsoft.com/office/drawing/2014/main" id="{6DCBF11E-C256-4FEC-897F-E3C0CE244FA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194050"/>
            <a:ext cx="4176713" cy="25971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5" descr="Radiology 101">
            <a:extLst>
              <a:ext uri="{FF2B5EF4-FFF2-40B4-BE49-F238E27FC236}">
                <a16:creationId xmlns:a16="http://schemas.microsoft.com/office/drawing/2014/main" id="{A12A67BA-EA84-4689-B39B-4D943236F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2035175"/>
            <a:ext cx="4495800" cy="3756025"/>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
        <p:nvSpPr>
          <p:cNvPr id="28679" name="Rectangle 7">
            <a:extLst>
              <a:ext uri="{FF2B5EF4-FFF2-40B4-BE49-F238E27FC236}">
                <a16:creationId xmlns:a16="http://schemas.microsoft.com/office/drawing/2014/main" id="{D8B1C613-53D6-42D6-9294-B70EE698FB6E}"/>
              </a:ext>
            </a:extLst>
          </p:cNvPr>
          <p:cNvSpPr>
            <a:spLocks noChangeArrowheads="1"/>
          </p:cNvSpPr>
          <p:nvPr/>
        </p:nvSpPr>
        <p:spPr bwMode="auto">
          <a:xfrm>
            <a:off x="914400" y="0"/>
            <a:ext cx="7772400" cy="2716213"/>
          </a:xfrm>
          <a:prstGeom prst="rect">
            <a:avLst/>
          </a:prstGeom>
          <a:noFill/>
          <a:ln w="9525">
            <a:noFill/>
            <a:miter lim="800000"/>
            <a:headEnd/>
            <a:tailEnd/>
          </a:ln>
          <a:effectLst/>
        </p:spPr>
        <p:txBody>
          <a:bodyPr>
            <a:spAutoFit/>
          </a:bodyPr>
          <a:lstStyle/>
          <a:p>
            <a:pPr algn="ctr" eaLnBrk="1" hangingPunct="1">
              <a:spcBef>
                <a:spcPct val="50000"/>
              </a:spcBef>
              <a:buClr>
                <a:schemeClr val="hlink"/>
              </a:buClr>
              <a:buSzPct val="75000"/>
              <a:buFont typeface="Wingdings" pitchFamily="2" charset="2"/>
              <a:buNone/>
              <a:defRPr/>
            </a:pPr>
            <a:r>
              <a:rPr lang="en-US" sz="2800">
                <a:effectLst>
                  <a:outerShdw blurRad="38100" dist="38100" dir="2700000" algn="tl">
                    <a:srgbClr val="010199"/>
                  </a:outerShdw>
                </a:effectLst>
                <a:latin typeface="Arial" charset="0"/>
              </a:rPr>
              <a:t>+ve  angulations towards gravity </a:t>
            </a:r>
          </a:p>
          <a:p>
            <a:pPr algn="ctr" eaLnBrk="1" hangingPunct="1">
              <a:spcBef>
                <a:spcPct val="50000"/>
              </a:spcBef>
              <a:buClr>
                <a:schemeClr val="hlink"/>
              </a:buClr>
              <a:buSzPct val="75000"/>
              <a:buFont typeface="Wingdings" pitchFamily="2" charset="2"/>
              <a:buNone/>
              <a:defRPr/>
            </a:pPr>
            <a:r>
              <a:rPr lang="en-US" sz="2800">
                <a:effectLst>
                  <a:outerShdw blurRad="38100" dist="38100" dir="2700000" algn="tl">
                    <a:srgbClr val="010199"/>
                  </a:outerShdw>
                </a:effectLst>
                <a:latin typeface="Arial" charset="0"/>
              </a:rPr>
              <a:t>&amp;</a:t>
            </a:r>
          </a:p>
          <a:p>
            <a:pPr algn="ctr" eaLnBrk="1" hangingPunct="1">
              <a:spcBef>
                <a:spcPct val="50000"/>
              </a:spcBef>
              <a:buClr>
                <a:schemeClr val="hlink"/>
              </a:buClr>
              <a:buSzPct val="75000"/>
              <a:buFont typeface="Wingdings" pitchFamily="2" charset="2"/>
              <a:buNone/>
              <a:defRPr/>
            </a:pPr>
            <a:r>
              <a:rPr lang="en-US" sz="2800">
                <a:effectLst>
                  <a:outerShdw blurRad="38100" dist="38100" dir="2700000" algn="tl">
                    <a:srgbClr val="010199"/>
                  </a:outerShdw>
                </a:effectLst>
                <a:latin typeface="Arial" charset="0"/>
              </a:rPr>
              <a:t> -ve angulations away from gravity</a:t>
            </a:r>
          </a:p>
          <a:p>
            <a:pPr algn="ctr" eaLnBrk="1" hangingPunct="1">
              <a:spcBef>
                <a:spcPct val="50000"/>
              </a:spcBef>
              <a:buClr>
                <a:schemeClr val="hlink"/>
              </a:buClr>
              <a:buSzPct val="75000"/>
              <a:buFont typeface="Wingdings" pitchFamily="2" charset="2"/>
              <a:buChar char="l"/>
              <a:defRPr/>
            </a:pPr>
            <a:endParaRPr lang="en-US" sz="4000">
              <a:effectLst>
                <a:outerShdw blurRad="38100" dist="38100" dir="2700000" algn="tl">
                  <a:srgbClr val="010199"/>
                </a:outerShdw>
              </a:effectLst>
              <a:latin typeface="Arial" charset="0"/>
            </a:endParaRPr>
          </a:p>
        </p:txBody>
      </p:sp>
      <p:pic>
        <p:nvPicPr>
          <p:cNvPr id="15364" name="Picture 8" descr="Radiology 091">
            <a:extLst>
              <a:ext uri="{FF2B5EF4-FFF2-40B4-BE49-F238E27FC236}">
                <a16:creationId xmlns:a16="http://schemas.microsoft.com/office/drawing/2014/main" id="{49412A9F-16F7-40F1-B6CA-70D8A73C80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688" y="4032250"/>
            <a:ext cx="4176712" cy="2597150"/>
          </a:xfrm>
          <a:prstGeom prst="rect">
            <a:avLst/>
          </a:prstGeom>
          <a:noFill/>
          <a:ln w="76200">
            <a:solidFill>
              <a:schemeClr val="bg2"/>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FF912467-8644-490D-AD93-0B93E60D50DE}"/>
              </a:ext>
            </a:extLst>
          </p:cNvPr>
          <p:cNvSpPr>
            <a:spLocks noGrp="1" noChangeArrowheads="1"/>
          </p:cNvSpPr>
          <p:nvPr>
            <p:ph type="title"/>
          </p:nvPr>
        </p:nvSpPr>
        <p:spPr>
          <a:xfrm>
            <a:off x="457200" y="-228600"/>
            <a:ext cx="8229600" cy="1143000"/>
          </a:xfrm>
        </p:spPr>
        <p:txBody>
          <a:bodyPr/>
          <a:lstStyle/>
          <a:p>
            <a:pPr eaLnBrk="1" hangingPunct="1">
              <a:defRPr/>
            </a:pPr>
            <a:r>
              <a:rPr lang="en-US" sz="4000" u="sng"/>
              <a:t>Anatomical landmarks</a:t>
            </a:r>
          </a:p>
        </p:txBody>
      </p:sp>
      <p:pic>
        <p:nvPicPr>
          <p:cNvPr id="16387" name="Picture 4" descr="Bitewing 013">
            <a:extLst>
              <a:ext uri="{FF2B5EF4-FFF2-40B4-BE49-F238E27FC236}">
                <a16:creationId xmlns:a16="http://schemas.microsoft.com/office/drawing/2014/main" id="{68271128-F745-4E76-803C-CDF1C014A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687388"/>
            <a:ext cx="5029200" cy="2817812"/>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388" name="Picture 5" descr="Radiology 096">
            <a:extLst>
              <a:ext uri="{FF2B5EF4-FFF2-40B4-BE49-F238E27FC236}">
                <a16:creationId xmlns:a16="http://schemas.microsoft.com/office/drawing/2014/main" id="{C6A76A7D-F0BA-4FCB-8E2D-38689B0F88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1450" y="3657600"/>
            <a:ext cx="2911475" cy="30480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6389" name="Picture 6" descr="Radiology 097">
            <a:extLst>
              <a:ext uri="{FF2B5EF4-FFF2-40B4-BE49-F238E27FC236}">
                <a16:creationId xmlns:a16="http://schemas.microsoft.com/office/drawing/2014/main" id="{2DDD3370-7070-4AA1-80F3-3A57797C14E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10200" y="3733800"/>
            <a:ext cx="3276600" cy="296068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ED719C68-F4DE-45C2-A34F-64A7010D8D50}"/>
              </a:ext>
            </a:extLst>
          </p:cNvPr>
          <p:cNvSpPr>
            <a:spLocks noGrp="1" noChangeArrowheads="1"/>
          </p:cNvSpPr>
          <p:nvPr>
            <p:ph type="title"/>
          </p:nvPr>
        </p:nvSpPr>
        <p:spPr/>
        <p:txBody>
          <a:bodyPr/>
          <a:lstStyle/>
          <a:p>
            <a:pPr eaLnBrk="1" hangingPunct="1">
              <a:defRPr/>
            </a:pPr>
            <a:r>
              <a:rPr lang="en-US" u="sng"/>
              <a:t>Anatomical landmarks</a:t>
            </a:r>
          </a:p>
        </p:txBody>
      </p:sp>
      <p:pic>
        <p:nvPicPr>
          <p:cNvPr id="17411" name="Picture 4" descr="Radiology 098">
            <a:extLst>
              <a:ext uri="{FF2B5EF4-FFF2-40B4-BE49-F238E27FC236}">
                <a16:creationId xmlns:a16="http://schemas.microsoft.com/office/drawing/2014/main" id="{3C577C44-283F-4FBA-B032-0F74AD59BB4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981200"/>
            <a:ext cx="4495800" cy="42021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7412" name="Picture 5" descr="Bitewing 011">
            <a:extLst>
              <a:ext uri="{FF2B5EF4-FFF2-40B4-BE49-F238E27FC236}">
                <a16:creationId xmlns:a16="http://schemas.microsoft.com/office/drawing/2014/main" id="{66B045B2-0D93-457C-9AEB-469FCA56A98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25" y="1676400"/>
            <a:ext cx="3976688" cy="4572000"/>
          </a:xfrm>
          <a:prstGeom prst="rect">
            <a:avLst/>
          </a:prstGeom>
          <a:noFill/>
          <a:ln w="127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7413" name="Line 6">
            <a:extLst>
              <a:ext uri="{FF2B5EF4-FFF2-40B4-BE49-F238E27FC236}">
                <a16:creationId xmlns:a16="http://schemas.microsoft.com/office/drawing/2014/main" id="{686826E8-4B33-4911-B430-C679853D2CC8}"/>
              </a:ext>
            </a:extLst>
          </p:cNvPr>
          <p:cNvSpPr>
            <a:spLocks noChangeShapeType="1"/>
          </p:cNvSpPr>
          <p:nvPr/>
        </p:nvSpPr>
        <p:spPr bwMode="auto">
          <a:xfrm flipH="1">
            <a:off x="7848600" y="3581400"/>
            <a:ext cx="0" cy="990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4" name="Line 7">
            <a:extLst>
              <a:ext uri="{FF2B5EF4-FFF2-40B4-BE49-F238E27FC236}">
                <a16:creationId xmlns:a16="http://schemas.microsoft.com/office/drawing/2014/main" id="{1910EC69-AE71-4B5D-962A-C330A58C75B5}"/>
              </a:ext>
            </a:extLst>
          </p:cNvPr>
          <p:cNvSpPr>
            <a:spLocks noChangeShapeType="1"/>
          </p:cNvSpPr>
          <p:nvPr/>
        </p:nvSpPr>
        <p:spPr bwMode="auto">
          <a:xfrm flipH="1">
            <a:off x="7620000" y="3657600"/>
            <a:ext cx="0" cy="990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8">
            <a:extLst>
              <a:ext uri="{FF2B5EF4-FFF2-40B4-BE49-F238E27FC236}">
                <a16:creationId xmlns:a16="http://schemas.microsoft.com/office/drawing/2014/main" id="{393EAE53-F2D8-4438-9A66-8780054A255B}"/>
              </a:ext>
            </a:extLst>
          </p:cNvPr>
          <p:cNvSpPr>
            <a:spLocks noChangeShapeType="1"/>
          </p:cNvSpPr>
          <p:nvPr/>
        </p:nvSpPr>
        <p:spPr bwMode="auto">
          <a:xfrm flipH="1">
            <a:off x="7239000" y="3657600"/>
            <a:ext cx="0" cy="6096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40B20D45-6E4D-4D0C-B208-901EDD39531F}"/>
              </a:ext>
            </a:extLst>
          </p:cNvPr>
          <p:cNvSpPr>
            <a:spLocks noGrp="1" noChangeArrowheads="1"/>
          </p:cNvSpPr>
          <p:nvPr>
            <p:ph type="title"/>
          </p:nvPr>
        </p:nvSpPr>
        <p:spPr>
          <a:xfrm>
            <a:off x="457200" y="0"/>
            <a:ext cx="8229600" cy="1143000"/>
          </a:xfrm>
        </p:spPr>
        <p:txBody>
          <a:bodyPr/>
          <a:lstStyle/>
          <a:p>
            <a:pPr eaLnBrk="1" hangingPunct="1">
              <a:defRPr/>
            </a:pPr>
            <a:r>
              <a:rPr lang="en-US" sz="3600" u="sng"/>
              <a:t>Horizontal angulation</a:t>
            </a:r>
            <a:br>
              <a:rPr lang="en-US" sz="3600" u="sng"/>
            </a:br>
            <a:endParaRPr lang="en-US" sz="3600" u="sng"/>
          </a:p>
        </p:txBody>
      </p:sp>
      <p:sp>
        <p:nvSpPr>
          <p:cNvPr id="27651" name="Rectangle 3">
            <a:extLst>
              <a:ext uri="{FF2B5EF4-FFF2-40B4-BE49-F238E27FC236}">
                <a16:creationId xmlns:a16="http://schemas.microsoft.com/office/drawing/2014/main" id="{01C504F4-A75E-4483-A2DD-ECBB3E80C14E}"/>
              </a:ext>
            </a:extLst>
          </p:cNvPr>
          <p:cNvSpPr>
            <a:spLocks noGrp="1" noChangeArrowheads="1"/>
          </p:cNvSpPr>
          <p:nvPr>
            <p:ph type="body" idx="1"/>
          </p:nvPr>
        </p:nvSpPr>
        <p:spPr>
          <a:xfrm>
            <a:off x="0" y="762000"/>
            <a:ext cx="9144000" cy="4525963"/>
          </a:xfrm>
        </p:spPr>
        <p:txBody>
          <a:bodyPr/>
          <a:lstStyle/>
          <a:p>
            <a:pPr eaLnBrk="1" hangingPunct="1">
              <a:lnSpc>
                <a:spcPct val="90000"/>
              </a:lnSpc>
              <a:defRPr/>
            </a:pPr>
            <a:r>
              <a:rPr lang="en-US"/>
              <a:t>Positioning of tube head and direction of the central ray in a horizontal or side to side plane. </a:t>
            </a:r>
          </a:p>
          <a:p>
            <a:pPr eaLnBrk="1" hangingPunct="1">
              <a:lnSpc>
                <a:spcPct val="90000"/>
              </a:lnSpc>
              <a:defRPr/>
            </a:pPr>
            <a:r>
              <a:rPr lang="en-US"/>
              <a:t>Same for both techniques</a:t>
            </a:r>
            <a:r>
              <a:rPr lang="en-US">
                <a:latin typeface="Times New Roman" pitchFamily="18" charset="0"/>
              </a:rPr>
              <a:t>.</a:t>
            </a:r>
          </a:p>
        </p:txBody>
      </p:sp>
      <p:pic>
        <p:nvPicPr>
          <p:cNvPr id="18436" name="Picture 15" descr="Radiology 080">
            <a:extLst>
              <a:ext uri="{FF2B5EF4-FFF2-40B4-BE49-F238E27FC236}">
                <a16:creationId xmlns:a16="http://schemas.microsoft.com/office/drawing/2014/main" id="{D6A1BF2B-A18D-4086-9057-A2955F295C1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3304" b="14194"/>
          <a:stretch>
            <a:fillRect/>
          </a:stretch>
        </p:blipFill>
        <p:spPr bwMode="auto">
          <a:xfrm>
            <a:off x="1752600" y="2438400"/>
            <a:ext cx="5211763" cy="38973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Rectangle 3">
            <a:extLst>
              <a:ext uri="{FF2B5EF4-FFF2-40B4-BE49-F238E27FC236}">
                <a16:creationId xmlns:a16="http://schemas.microsoft.com/office/drawing/2014/main" id="{3236436A-E473-404C-9040-718CA2B6DC0A}"/>
              </a:ext>
            </a:extLst>
          </p:cNvPr>
          <p:cNvSpPr>
            <a:spLocks noGrp="1" noChangeArrowheads="1"/>
          </p:cNvSpPr>
          <p:nvPr>
            <p:ph type="body" idx="1"/>
          </p:nvPr>
        </p:nvSpPr>
        <p:spPr>
          <a:xfrm>
            <a:off x="0" y="0"/>
            <a:ext cx="9144000" cy="6858000"/>
          </a:xfrm>
        </p:spPr>
        <p:txBody>
          <a:bodyPr/>
          <a:lstStyle/>
          <a:p>
            <a:pPr eaLnBrk="1" hangingPunct="1">
              <a:defRPr/>
            </a:pPr>
            <a:r>
              <a:rPr lang="en-US" sz="3600">
                <a:latin typeface="Times New Roman" pitchFamily="18" charset="0"/>
              </a:rPr>
              <a:t>The correct HA obtained by directing the central ray perpendicular to the curvature  of the arch and through contact areas of the teeth.</a:t>
            </a:r>
          </a:p>
          <a:p>
            <a:pPr eaLnBrk="1" hangingPunct="1">
              <a:defRPr/>
            </a:pPr>
            <a:r>
              <a:rPr lang="en-US" sz="3600">
                <a:latin typeface="Times New Roman" pitchFamily="18" charset="0"/>
              </a:rPr>
              <a:t>The contact areas appear opened.</a:t>
            </a:r>
          </a:p>
          <a:p>
            <a:pPr eaLnBrk="1" hangingPunct="1">
              <a:buFont typeface="Wingdings" panose="05000000000000000000" pitchFamily="2" charset="2"/>
              <a:buNone/>
              <a:defRPr/>
            </a:pPr>
            <a:endParaRPr lang="en-US" sz="3600"/>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r>
              <a:rPr lang="en-US" sz="2800"/>
              <a:t>Correct				     Incorrect</a:t>
            </a:r>
          </a:p>
        </p:txBody>
      </p:sp>
      <p:pic>
        <p:nvPicPr>
          <p:cNvPr id="19459" name="Picture 4" descr="Radiology 108">
            <a:extLst>
              <a:ext uri="{FF2B5EF4-FFF2-40B4-BE49-F238E27FC236}">
                <a16:creationId xmlns:a16="http://schemas.microsoft.com/office/drawing/2014/main" id="{0445DC2B-E4DF-43B4-87B7-AA0F44635F0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252788"/>
            <a:ext cx="3200400" cy="252571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5" descr="Radiology 106">
            <a:extLst>
              <a:ext uri="{FF2B5EF4-FFF2-40B4-BE49-F238E27FC236}">
                <a16:creationId xmlns:a16="http://schemas.microsoft.com/office/drawing/2014/main" id="{1D3BA9F0-11DC-4830-9C70-4585DE8B0B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53000" y="3062288"/>
            <a:ext cx="3276600" cy="280511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F5F56BD2-8249-4B2B-9FA5-6F33F372C2B1}"/>
              </a:ext>
            </a:extLst>
          </p:cNvPr>
          <p:cNvSpPr>
            <a:spLocks noGrp="1" noChangeArrowheads="1"/>
          </p:cNvSpPr>
          <p:nvPr>
            <p:ph type="title"/>
          </p:nvPr>
        </p:nvSpPr>
        <p:spPr>
          <a:xfrm>
            <a:off x="457200" y="-228600"/>
            <a:ext cx="8229600" cy="1143000"/>
          </a:xfrm>
        </p:spPr>
        <p:txBody>
          <a:bodyPr/>
          <a:lstStyle/>
          <a:p>
            <a:pPr eaLnBrk="1" hangingPunct="1">
              <a:defRPr/>
            </a:pPr>
            <a:r>
              <a:rPr lang="en-US" sz="4000" u="sng"/>
              <a:t>Periapical Radiography</a:t>
            </a:r>
          </a:p>
        </p:txBody>
      </p:sp>
      <p:sp>
        <p:nvSpPr>
          <p:cNvPr id="4099" name="Rectangle 3">
            <a:extLst>
              <a:ext uri="{FF2B5EF4-FFF2-40B4-BE49-F238E27FC236}">
                <a16:creationId xmlns:a16="http://schemas.microsoft.com/office/drawing/2014/main" id="{8275FA8D-F15D-4D88-B45E-6542DF523E07}"/>
              </a:ext>
            </a:extLst>
          </p:cNvPr>
          <p:cNvSpPr>
            <a:spLocks noGrp="1" noChangeArrowheads="1"/>
          </p:cNvSpPr>
          <p:nvPr>
            <p:ph type="body" idx="1"/>
          </p:nvPr>
        </p:nvSpPr>
        <p:spPr>
          <a:xfrm>
            <a:off x="152400" y="762000"/>
            <a:ext cx="8991600" cy="5257800"/>
          </a:xfrm>
        </p:spPr>
        <p:txBody>
          <a:bodyPr/>
          <a:lstStyle/>
          <a:p>
            <a:pPr eaLnBrk="1" hangingPunct="1">
              <a:buFont typeface="Wingdings" panose="05000000000000000000" pitchFamily="2" charset="2"/>
              <a:buNone/>
              <a:defRPr/>
            </a:pPr>
            <a:r>
              <a:rPr lang="en-US"/>
              <a:t>Two intraoral projections are used</a:t>
            </a:r>
          </a:p>
          <a:p>
            <a:pPr eaLnBrk="1" hangingPunct="1">
              <a:defRPr/>
            </a:pPr>
            <a:r>
              <a:rPr lang="en-US"/>
              <a:t>Paralleling technique</a:t>
            </a:r>
          </a:p>
          <a:p>
            <a:pPr eaLnBrk="1" hangingPunct="1">
              <a:defRPr/>
            </a:pPr>
            <a:r>
              <a:rPr lang="en-US"/>
              <a:t>Bisecting angle technique</a:t>
            </a:r>
          </a:p>
          <a:p>
            <a:pPr eaLnBrk="1" hangingPunct="1">
              <a:defRPr/>
            </a:pPr>
            <a:endParaRPr lang="en-US"/>
          </a:p>
          <a:p>
            <a:pPr eaLnBrk="1" hangingPunct="1">
              <a:defRPr/>
            </a:pPr>
            <a:r>
              <a:rPr lang="en-US"/>
              <a:t>Peri= around</a:t>
            </a:r>
          </a:p>
          <a:p>
            <a:pPr eaLnBrk="1" hangingPunct="1">
              <a:defRPr/>
            </a:pPr>
            <a:r>
              <a:rPr lang="en-US"/>
              <a:t>Apical –apex or end of root</a:t>
            </a:r>
          </a:p>
          <a:p>
            <a:pPr eaLnBrk="1" hangingPunct="1">
              <a:buClr>
                <a:schemeClr val="tx1"/>
              </a:buClr>
              <a:buFont typeface="Wingdings" panose="05000000000000000000" pitchFamily="2" charset="2"/>
              <a:buChar char="ü"/>
              <a:defRPr/>
            </a:pPr>
            <a:endParaRPr lang="en-US"/>
          </a:p>
          <a:p>
            <a:pPr eaLnBrk="1" hangingPunct="1">
              <a:defRPr/>
            </a:pPr>
            <a:endParaRPr lang="en-US"/>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4" descr="Bitewing 044">
            <a:extLst>
              <a:ext uri="{FF2B5EF4-FFF2-40B4-BE49-F238E27FC236}">
                <a16:creationId xmlns:a16="http://schemas.microsoft.com/office/drawing/2014/main" id="{FE7F36A8-CF3D-44EF-8E2B-B3DD57040A5C}"/>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638300" y="2438400"/>
            <a:ext cx="5448300" cy="4206875"/>
          </a:xfr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31749" name="Text Box 5">
            <a:extLst>
              <a:ext uri="{FF2B5EF4-FFF2-40B4-BE49-F238E27FC236}">
                <a16:creationId xmlns:a16="http://schemas.microsoft.com/office/drawing/2014/main" id="{C83240A3-9E5C-447D-9B57-44AD38E37C28}"/>
              </a:ext>
            </a:extLst>
          </p:cNvPr>
          <p:cNvSpPr txBox="1">
            <a:spLocks noChangeArrowheads="1"/>
          </p:cNvSpPr>
          <p:nvPr/>
        </p:nvSpPr>
        <p:spPr bwMode="auto">
          <a:xfrm>
            <a:off x="0" y="457200"/>
            <a:ext cx="9144000" cy="1554163"/>
          </a:xfrm>
          <a:prstGeom prst="rect">
            <a:avLst/>
          </a:prstGeom>
          <a:noFill/>
          <a:ln w="9525">
            <a:noFill/>
            <a:miter lim="800000"/>
            <a:headEnd/>
            <a:tailEnd/>
          </a:ln>
          <a:effectLst/>
        </p:spPr>
        <p:txBody>
          <a:bodyPr>
            <a:spAutoFit/>
          </a:bodyPr>
          <a:lstStyle/>
          <a:p>
            <a:pPr>
              <a:defRPr/>
            </a:pPr>
            <a:r>
              <a:rPr lang="en-US" sz="3200">
                <a:solidFill>
                  <a:schemeClr val="tx2"/>
                </a:solidFill>
                <a:effectLst>
                  <a:outerShdw blurRad="38100" dist="38100" dir="2700000" algn="tl">
                    <a:srgbClr val="FFFFFF"/>
                  </a:outerShdw>
                </a:effectLst>
                <a:latin typeface="Arial" charset="0"/>
              </a:rPr>
              <a:t>Full mouth set -21 radiographs </a:t>
            </a:r>
            <a:br>
              <a:rPr lang="en-US" sz="3200">
                <a:solidFill>
                  <a:schemeClr val="tx2"/>
                </a:solidFill>
                <a:effectLst>
                  <a:outerShdw blurRad="38100" dist="38100" dir="2700000" algn="tl">
                    <a:srgbClr val="FFFFFF"/>
                  </a:outerShdw>
                </a:effectLst>
                <a:latin typeface="Arial" charset="0"/>
              </a:rPr>
            </a:br>
            <a:r>
              <a:rPr lang="en-US" sz="3200">
                <a:solidFill>
                  <a:schemeClr val="tx2"/>
                </a:solidFill>
                <a:effectLst>
                  <a:outerShdw blurRad="38100" dist="38100" dir="2700000" algn="tl">
                    <a:srgbClr val="FFFFFF"/>
                  </a:outerShdw>
                </a:effectLst>
                <a:latin typeface="Arial" charset="0"/>
              </a:rPr>
              <a:t>Ant then post</a:t>
            </a:r>
            <a:br>
              <a:rPr lang="en-US" sz="3200">
                <a:solidFill>
                  <a:schemeClr val="tx2"/>
                </a:solidFill>
                <a:effectLst>
                  <a:outerShdw blurRad="38100" dist="38100" dir="2700000" algn="tl">
                    <a:srgbClr val="FFFFFF"/>
                  </a:outerShdw>
                </a:effectLst>
                <a:latin typeface="Arial" charset="0"/>
              </a:rPr>
            </a:br>
            <a:r>
              <a:rPr lang="en-US" sz="3200">
                <a:solidFill>
                  <a:schemeClr val="tx2"/>
                </a:solidFill>
                <a:effectLst>
                  <a:outerShdw blurRad="38100" dist="38100" dir="2700000" algn="tl">
                    <a:srgbClr val="FFFFFF"/>
                  </a:outerShdw>
                </a:effectLst>
                <a:latin typeface="Arial" charset="0"/>
              </a:rPr>
              <a:t>Tube head within 2cm of the patients face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a:extLst>
              <a:ext uri="{FF2B5EF4-FFF2-40B4-BE49-F238E27FC236}">
                <a16:creationId xmlns:a16="http://schemas.microsoft.com/office/drawing/2014/main" id="{91DE3EDA-26BD-4985-93B6-4E1E34BF1CDE}"/>
              </a:ext>
            </a:extLst>
          </p:cNvPr>
          <p:cNvSpPr>
            <a:spLocks noGrp="1" noChangeArrowheads="1"/>
          </p:cNvSpPr>
          <p:nvPr>
            <p:ph type="body" idx="1"/>
          </p:nvPr>
        </p:nvSpPr>
        <p:spPr>
          <a:xfrm>
            <a:off x="0" y="685800"/>
            <a:ext cx="9144000" cy="4525963"/>
          </a:xfrm>
        </p:spPr>
        <p:txBody>
          <a:bodyPr/>
          <a:lstStyle/>
          <a:p>
            <a:pPr algn="ctr" eaLnBrk="1" hangingPunct="1">
              <a:buFont typeface="Wingdings" panose="05000000000000000000" pitchFamily="2" charset="2"/>
              <a:buNone/>
              <a:defRPr/>
            </a:pPr>
            <a:r>
              <a:rPr lang="en-US" sz="3600" dirty="0">
                <a:latin typeface="Times New Roman" pitchFamily="18" charset="0"/>
              </a:rPr>
              <a:t>A radiograph is a two-dimensional representation of a three dimensional object</a:t>
            </a:r>
          </a:p>
        </p:txBody>
      </p:sp>
      <p:pic>
        <p:nvPicPr>
          <p:cNvPr id="4099" name="Picture 4" descr="Horizontal bitewings">
            <a:extLst>
              <a:ext uri="{FF2B5EF4-FFF2-40B4-BE49-F238E27FC236}">
                <a16:creationId xmlns:a16="http://schemas.microsoft.com/office/drawing/2014/main" id="{83771559-5EFD-444B-9A77-2D38514AE4F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3352800"/>
            <a:ext cx="3429000" cy="2620963"/>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100" name="Picture 4" descr="Bitewing 018">
            <a:extLst>
              <a:ext uri="{FF2B5EF4-FFF2-40B4-BE49-F238E27FC236}">
                <a16:creationId xmlns:a16="http://schemas.microsoft.com/office/drawing/2014/main" id="{9F633642-9791-495E-84DE-AEF6B467D8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13533" t="31149" r="27686" b="11307"/>
          <a:stretch>
            <a:fillRect/>
          </a:stretch>
        </p:blipFill>
        <p:spPr bwMode="auto">
          <a:xfrm>
            <a:off x="4953000" y="3505200"/>
            <a:ext cx="3352800" cy="24606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D0A8CD5A-EECA-4919-BF60-B9F49E3F4118}"/>
              </a:ext>
            </a:extLst>
          </p:cNvPr>
          <p:cNvSpPr>
            <a:spLocks noGrp="1" noChangeArrowheads="1"/>
          </p:cNvSpPr>
          <p:nvPr>
            <p:ph type="title"/>
          </p:nvPr>
        </p:nvSpPr>
        <p:spPr/>
        <p:txBody>
          <a:bodyPr/>
          <a:lstStyle/>
          <a:p>
            <a:pPr eaLnBrk="1" hangingPunct="1">
              <a:defRPr/>
            </a:pPr>
            <a:r>
              <a:rPr lang="en-US" sz="4000" u="sng"/>
              <a:t>Paralleling technique</a:t>
            </a:r>
          </a:p>
        </p:txBody>
      </p:sp>
      <p:sp>
        <p:nvSpPr>
          <p:cNvPr id="5123" name="Rectangle 3">
            <a:extLst>
              <a:ext uri="{FF2B5EF4-FFF2-40B4-BE49-F238E27FC236}">
                <a16:creationId xmlns:a16="http://schemas.microsoft.com/office/drawing/2014/main" id="{4442AA2D-9E78-4545-AFA1-D792C794F1F6}"/>
              </a:ext>
            </a:extLst>
          </p:cNvPr>
          <p:cNvSpPr>
            <a:spLocks noGrp="1" noChangeArrowheads="1"/>
          </p:cNvSpPr>
          <p:nvPr>
            <p:ph type="body" idx="1"/>
          </p:nvPr>
        </p:nvSpPr>
        <p:spPr/>
        <p:txBody>
          <a:bodyPr/>
          <a:lstStyle/>
          <a:p>
            <a:pPr eaLnBrk="1" hangingPunct="1">
              <a:defRPr/>
            </a:pPr>
            <a:r>
              <a:rPr lang="en-US"/>
              <a:t>Target film distance is 16-18’’</a:t>
            </a:r>
          </a:p>
          <a:p>
            <a:pPr eaLnBrk="1" hangingPunct="1">
              <a:defRPr/>
            </a:pPr>
            <a:r>
              <a:rPr lang="en-US"/>
              <a:t>Also called as right angle/Long cone technique</a:t>
            </a:r>
          </a:p>
          <a:p>
            <a:pPr eaLnBrk="1" hangingPunct="1">
              <a:defRPr/>
            </a:pPr>
            <a:endParaRPr lang="en-US"/>
          </a:p>
        </p:txBody>
      </p:sp>
      <p:pic>
        <p:nvPicPr>
          <p:cNvPr id="22532" name="Picture 4" descr="Film placement for paralleling">
            <a:extLst>
              <a:ext uri="{FF2B5EF4-FFF2-40B4-BE49-F238E27FC236}">
                <a16:creationId xmlns:a16="http://schemas.microsoft.com/office/drawing/2014/main" id="{499CD70C-7055-4824-AF72-9573DF973F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3157538"/>
            <a:ext cx="3213100" cy="3319462"/>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2533" name="Picture 5">
            <a:extLst>
              <a:ext uri="{FF2B5EF4-FFF2-40B4-BE49-F238E27FC236}">
                <a16:creationId xmlns:a16="http://schemas.microsoft.com/office/drawing/2014/main" id="{44580779-4711-4E50-93A9-8D6B830BD39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848100"/>
            <a:ext cx="3843338" cy="26289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A3B9B827-CDA5-4C41-9D41-8A04F2C0DD2F}"/>
              </a:ext>
            </a:extLst>
          </p:cNvPr>
          <p:cNvSpPr>
            <a:spLocks noGrp="1" noChangeArrowheads="1"/>
          </p:cNvSpPr>
          <p:nvPr>
            <p:ph type="title"/>
          </p:nvPr>
        </p:nvSpPr>
        <p:spPr/>
        <p:txBody>
          <a:bodyPr/>
          <a:lstStyle/>
          <a:p>
            <a:pPr eaLnBrk="1" hangingPunct="1">
              <a:defRPr/>
            </a:pPr>
            <a:r>
              <a:rPr lang="en-US" sz="4000" u="sng"/>
              <a:t>Object and film placed parallel</a:t>
            </a:r>
          </a:p>
        </p:txBody>
      </p:sp>
      <p:pic>
        <p:nvPicPr>
          <p:cNvPr id="23555" name="Picture 4">
            <a:extLst>
              <a:ext uri="{FF2B5EF4-FFF2-40B4-BE49-F238E27FC236}">
                <a16:creationId xmlns:a16="http://schemas.microsoft.com/office/drawing/2014/main" id="{DE31F254-9B73-44B9-9FED-43732EA4062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2514600"/>
            <a:ext cx="3505200" cy="309562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3556" name="Picture 5" descr="Radiology 085">
            <a:extLst>
              <a:ext uri="{FF2B5EF4-FFF2-40B4-BE49-F238E27FC236}">
                <a16:creationId xmlns:a16="http://schemas.microsoft.com/office/drawing/2014/main" id="{EFDB1862-3992-42CE-94FD-1587671038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474913"/>
            <a:ext cx="3810000" cy="3163887"/>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115E7805-854F-4A59-AAE2-A15CD478E0E7}"/>
              </a:ext>
            </a:extLst>
          </p:cNvPr>
          <p:cNvSpPr>
            <a:spLocks noGrp="1" noChangeArrowheads="1"/>
          </p:cNvSpPr>
          <p:nvPr>
            <p:ph type="title"/>
          </p:nvPr>
        </p:nvSpPr>
        <p:spPr>
          <a:xfrm>
            <a:off x="76200" y="274638"/>
            <a:ext cx="8991600" cy="1143000"/>
          </a:xfrm>
        </p:spPr>
        <p:txBody>
          <a:bodyPr/>
          <a:lstStyle/>
          <a:p>
            <a:pPr eaLnBrk="1" hangingPunct="1">
              <a:defRPr/>
            </a:pPr>
            <a:r>
              <a:rPr lang="en-US" sz="3600" u="sng"/>
              <a:t>Advantages of paralleling Technique</a:t>
            </a:r>
          </a:p>
        </p:txBody>
      </p:sp>
      <p:sp>
        <p:nvSpPr>
          <p:cNvPr id="23555" name="Rectangle 3">
            <a:extLst>
              <a:ext uri="{FF2B5EF4-FFF2-40B4-BE49-F238E27FC236}">
                <a16:creationId xmlns:a16="http://schemas.microsoft.com/office/drawing/2014/main" id="{4FB9DE1B-AB33-49AC-B9CE-C5FB86192B9C}"/>
              </a:ext>
            </a:extLst>
          </p:cNvPr>
          <p:cNvSpPr>
            <a:spLocks noGrp="1" noChangeArrowheads="1"/>
          </p:cNvSpPr>
          <p:nvPr>
            <p:ph type="body" idx="1"/>
          </p:nvPr>
        </p:nvSpPr>
        <p:spPr>
          <a:xfrm>
            <a:off x="0" y="1600200"/>
            <a:ext cx="9144000" cy="5257800"/>
          </a:xfrm>
        </p:spPr>
        <p:txBody>
          <a:bodyPr/>
          <a:lstStyle/>
          <a:p>
            <a:pPr eaLnBrk="1" hangingPunct="1">
              <a:lnSpc>
                <a:spcPct val="90000"/>
              </a:lnSpc>
              <a:defRPr/>
            </a:pPr>
            <a:r>
              <a:rPr lang="en-US"/>
              <a:t>Max superimposition of buccal and lingual cusps</a:t>
            </a:r>
          </a:p>
          <a:p>
            <a:pPr eaLnBrk="1" hangingPunct="1">
              <a:lnSpc>
                <a:spcPct val="90000"/>
              </a:lnSpc>
              <a:defRPr/>
            </a:pPr>
            <a:r>
              <a:rPr lang="en-US"/>
              <a:t>Max superimposition of B and L alveolar crest</a:t>
            </a:r>
          </a:p>
          <a:p>
            <a:pPr eaLnBrk="1" hangingPunct="1">
              <a:lnSpc>
                <a:spcPct val="90000"/>
              </a:lnSpc>
              <a:defRPr/>
            </a:pPr>
            <a:r>
              <a:rPr lang="en-US"/>
              <a:t>Max superimposition of proximal surfaces</a:t>
            </a:r>
          </a:p>
          <a:p>
            <a:pPr eaLnBrk="1" hangingPunct="1">
              <a:lnSpc>
                <a:spcPct val="90000"/>
              </a:lnSpc>
              <a:defRPr/>
            </a:pPr>
            <a:r>
              <a:rPr lang="en-US"/>
              <a:t>No superimposition of zygomatic ps of the maxilla on the root apices of the teeth</a:t>
            </a:r>
          </a:p>
          <a:p>
            <a:pPr eaLnBrk="1" hangingPunct="1">
              <a:lnSpc>
                <a:spcPct val="90000"/>
              </a:lnSpc>
              <a:defRPr/>
            </a:pPr>
            <a:r>
              <a:rPr lang="en-US"/>
              <a:t>Minimum magnification and max sharpness </a:t>
            </a:r>
          </a:p>
          <a:p>
            <a:pPr eaLnBrk="1" hangingPunct="1">
              <a:lnSpc>
                <a:spcPct val="90000"/>
              </a:lnSpc>
              <a:defRPr/>
            </a:pPr>
            <a:r>
              <a:rPr lang="en-US"/>
              <a:t>Minimum foreshortening of the buccal roots of upper molars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EC686E0A-13F5-40CB-8FB1-845A86A57552}"/>
              </a:ext>
            </a:extLst>
          </p:cNvPr>
          <p:cNvSpPr>
            <a:spLocks noGrp="1" noChangeArrowheads="1"/>
          </p:cNvSpPr>
          <p:nvPr>
            <p:ph type="title"/>
          </p:nvPr>
        </p:nvSpPr>
        <p:spPr/>
        <p:txBody>
          <a:bodyPr/>
          <a:lstStyle/>
          <a:p>
            <a:pPr eaLnBrk="1" hangingPunct="1">
              <a:defRPr/>
            </a:pPr>
            <a:r>
              <a:rPr lang="en-US" sz="3600" u="sng"/>
              <a:t>Disadvantages of paralleling Technique</a:t>
            </a:r>
          </a:p>
        </p:txBody>
      </p:sp>
      <p:sp>
        <p:nvSpPr>
          <p:cNvPr id="24579" name="Rectangle 3">
            <a:extLst>
              <a:ext uri="{FF2B5EF4-FFF2-40B4-BE49-F238E27FC236}">
                <a16:creationId xmlns:a16="http://schemas.microsoft.com/office/drawing/2014/main" id="{7D0B4F45-6368-4ACE-B218-4D2545F23081}"/>
              </a:ext>
            </a:extLst>
          </p:cNvPr>
          <p:cNvSpPr>
            <a:spLocks noGrp="1" noChangeArrowheads="1"/>
          </p:cNvSpPr>
          <p:nvPr>
            <p:ph type="body" idx="1"/>
          </p:nvPr>
        </p:nvSpPr>
        <p:spPr>
          <a:xfrm>
            <a:off x="0" y="1676400"/>
            <a:ext cx="9144000" cy="4876800"/>
          </a:xfrm>
        </p:spPr>
        <p:txBody>
          <a:bodyPr/>
          <a:lstStyle/>
          <a:p>
            <a:pPr eaLnBrk="1" hangingPunct="1">
              <a:buFont typeface="Wingdings" panose="05000000000000000000" pitchFamily="2" charset="2"/>
              <a:buNone/>
              <a:defRPr/>
            </a:pPr>
            <a:endParaRPr lang="en-US" sz="2800"/>
          </a:p>
          <a:p>
            <a:pPr eaLnBrk="1" hangingPunct="1">
              <a:defRPr/>
            </a:pPr>
            <a:r>
              <a:rPr lang="en-US"/>
              <a:t>Difficulty in performing radiograph due to discomfort in tori and mand third molar region</a:t>
            </a:r>
          </a:p>
          <a:p>
            <a:pPr eaLnBrk="1" hangingPunct="1">
              <a:defRPr/>
            </a:pPr>
            <a:r>
              <a:rPr lang="en-US"/>
              <a:t>Since TFD is more, the exposure time and KvP needs to be increased</a:t>
            </a:r>
          </a:p>
          <a:p>
            <a:pPr eaLnBrk="1" hangingPunct="1">
              <a:defRPr/>
            </a:pPr>
            <a:r>
              <a:rPr lang="en-US"/>
              <a:t>A film holder is required</a:t>
            </a:r>
          </a:p>
          <a:p>
            <a:pPr eaLnBrk="1" hangingPunct="1">
              <a:defRPr/>
            </a:pPr>
            <a:r>
              <a:rPr lang="en-US"/>
              <a:t>Its time consuming method</a:t>
            </a:r>
          </a:p>
          <a:p>
            <a:pPr eaLnBrk="1" hangingPunct="1">
              <a:defRPr/>
            </a:pPr>
            <a:r>
              <a:rPr lang="en-US"/>
              <a:t> More chances of penumbra and magnification</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7B20AAB1-6235-46E1-B44D-1E5A5B33ACEF}"/>
              </a:ext>
            </a:extLst>
          </p:cNvPr>
          <p:cNvSpPr>
            <a:spLocks noGrp="1" noChangeArrowheads="1"/>
          </p:cNvSpPr>
          <p:nvPr>
            <p:ph type="title"/>
          </p:nvPr>
        </p:nvSpPr>
        <p:spPr/>
        <p:txBody>
          <a:bodyPr/>
          <a:lstStyle/>
          <a:p>
            <a:pPr eaLnBrk="1" hangingPunct="1">
              <a:defRPr/>
            </a:pPr>
            <a:r>
              <a:rPr lang="en-US" u="sng"/>
              <a:t>Bisecting-Angle Technique</a:t>
            </a:r>
          </a:p>
        </p:txBody>
      </p:sp>
      <p:sp>
        <p:nvSpPr>
          <p:cNvPr id="16387" name="Rectangle 3">
            <a:extLst>
              <a:ext uri="{FF2B5EF4-FFF2-40B4-BE49-F238E27FC236}">
                <a16:creationId xmlns:a16="http://schemas.microsoft.com/office/drawing/2014/main" id="{B8FE5FAD-510F-4736-9B31-5220571D669D}"/>
              </a:ext>
            </a:extLst>
          </p:cNvPr>
          <p:cNvSpPr>
            <a:spLocks noGrp="1" noChangeArrowheads="1"/>
          </p:cNvSpPr>
          <p:nvPr>
            <p:ph type="body" idx="1"/>
          </p:nvPr>
        </p:nvSpPr>
        <p:spPr>
          <a:xfrm>
            <a:off x="457200" y="1371600"/>
            <a:ext cx="8229600" cy="4530725"/>
          </a:xfrm>
        </p:spPr>
        <p:txBody>
          <a:bodyPr/>
          <a:lstStyle/>
          <a:p>
            <a:pPr eaLnBrk="1" hangingPunct="1">
              <a:defRPr/>
            </a:pPr>
            <a:r>
              <a:rPr lang="en-US"/>
              <a:t>Target to film distance 6-8”</a:t>
            </a:r>
          </a:p>
          <a:p>
            <a:pPr eaLnBrk="1" hangingPunct="1">
              <a:defRPr/>
            </a:pPr>
            <a:r>
              <a:rPr lang="en-US"/>
              <a:t>Also called Short cone technique</a:t>
            </a:r>
          </a:p>
          <a:p>
            <a:pPr eaLnBrk="1" hangingPunct="1">
              <a:defRPr/>
            </a:pPr>
            <a:r>
              <a:rPr lang="en-US"/>
              <a:t>Based on Ceiszynsky’s Rule</a:t>
            </a:r>
          </a:p>
        </p:txBody>
      </p:sp>
      <p:pic>
        <p:nvPicPr>
          <p:cNvPr id="26628" name="Picture 5" descr="Radiology 082">
            <a:extLst>
              <a:ext uri="{FF2B5EF4-FFF2-40B4-BE49-F238E27FC236}">
                <a16:creationId xmlns:a16="http://schemas.microsoft.com/office/drawing/2014/main" id="{8C33653F-CF9F-48E5-A7E5-D6460720D2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3779838"/>
            <a:ext cx="4572000" cy="269716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26629" name="Picture 6" descr="Radiology 095">
            <a:extLst>
              <a:ext uri="{FF2B5EF4-FFF2-40B4-BE49-F238E27FC236}">
                <a16:creationId xmlns:a16="http://schemas.microsoft.com/office/drawing/2014/main" id="{17E9F453-CC1D-49FD-B240-AA2740C419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3709988"/>
            <a:ext cx="4191000" cy="28384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3" name="Rectangle 3">
            <a:extLst>
              <a:ext uri="{FF2B5EF4-FFF2-40B4-BE49-F238E27FC236}">
                <a16:creationId xmlns:a16="http://schemas.microsoft.com/office/drawing/2014/main" id="{DFE96567-32D0-46FA-9211-C052D2C4CE36}"/>
              </a:ext>
            </a:extLst>
          </p:cNvPr>
          <p:cNvSpPr>
            <a:spLocks noGrp="1" noChangeArrowheads="1"/>
          </p:cNvSpPr>
          <p:nvPr>
            <p:ph type="body" idx="1"/>
          </p:nvPr>
        </p:nvSpPr>
        <p:spPr>
          <a:xfrm>
            <a:off x="76200" y="228600"/>
            <a:ext cx="8915400" cy="5287963"/>
          </a:xfrm>
        </p:spPr>
        <p:txBody>
          <a:bodyPr/>
          <a:lstStyle/>
          <a:p>
            <a:pPr eaLnBrk="1" hangingPunct="1">
              <a:lnSpc>
                <a:spcPct val="90000"/>
              </a:lnSpc>
              <a:buFont typeface="Wingdings" panose="05000000000000000000" pitchFamily="2" charset="2"/>
              <a:buNone/>
              <a:defRPr/>
            </a:pPr>
            <a:r>
              <a:rPr lang="en-US" sz="2800" b="1" u="sng"/>
              <a:t>Advantages of bisecting angle technique</a:t>
            </a:r>
          </a:p>
          <a:p>
            <a:pPr eaLnBrk="1" hangingPunct="1">
              <a:lnSpc>
                <a:spcPct val="90000"/>
              </a:lnSpc>
              <a:defRPr/>
            </a:pPr>
            <a:r>
              <a:rPr lang="en-US" sz="2800"/>
              <a:t>Simple, easy  ,quick</a:t>
            </a:r>
          </a:p>
          <a:p>
            <a:pPr eaLnBrk="1" hangingPunct="1">
              <a:lnSpc>
                <a:spcPct val="90000"/>
              </a:lnSpc>
              <a:defRPr/>
            </a:pPr>
            <a:r>
              <a:rPr lang="en-US" sz="2800"/>
              <a:t>No need of film holder &amp; sterilization of these</a:t>
            </a:r>
          </a:p>
          <a:p>
            <a:pPr eaLnBrk="1" hangingPunct="1">
              <a:lnSpc>
                <a:spcPct val="90000"/>
              </a:lnSpc>
              <a:defRPr/>
            </a:pPr>
            <a:r>
              <a:rPr lang="en-US" sz="2800"/>
              <a:t>Decreased exposure time</a:t>
            </a:r>
          </a:p>
          <a:p>
            <a:pPr eaLnBrk="1" hangingPunct="1">
              <a:lnSpc>
                <a:spcPct val="90000"/>
              </a:lnSpc>
              <a:buFont typeface="Wingdings" panose="05000000000000000000" pitchFamily="2" charset="2"/>
              <a:buNone/>
              <a:defRPr/>
            </a:pPr>
            <a:endParaRPr lang="en-US" sz="2800"/>
          </a:p>
          <a:p>
            <a:pPr eaLnBrk="1" hangingPunct="1">
              <a:lnSpc>
                <a:spcPct val="90000"/>
              </a:lnSpc>
              <a:buFont typeface="Wingdings" panose="05000000000000000000" pitchFamily="2" charset="2"/>
              <a:buNone/>
              <a:defRPr/>
            </a:pPr>
            <a:r>
              <a:rPr lang="en-US" sz="2800" b="1" u="sng"/>
              <a:t>Disadvantages of bisecting angle technique</a:t>
            </a:r>
          </a:p>
          <a:p>
            <a:pPr eaLnBrk="1" hangingPunct="1">
              <a:lnSpc>
                <a:spcPct val="90000"/>
              </a:lnSpc>
              <a:defRPr/>
            </a:pPr>
            <a:r>
              <a:rPr lang="en-US" sz="2800"/>
              <a:t>Foreshortening of the buccal roots.</a:t>
            </a:r>
          </a:p>
          <a:p>
            <a:pPr eaLnBrk="1" hangingPunct="1">
              <a:lnSpc>
                <a:spcPct val="90000"/>
              </a:lnSpc>
              <a:defRPr/>
            </a:pPr>
            <a:r>
              <a:rPr lang="en-US" sz="2800"/>
              <a:t>Technique needs skill to obtain HA and VA</a:t>
            </a:r>
          </a:p>
          <a:p>
            <a:pPr eaLnBrk="1" hangingPunct="1">
              <a:lnSpc>
                <a:spcPct val="90000"/>
              </a:lnSpc>
              <a:defRPr/>
            </a:pPr>
            <a:r>
              <a:rPr lang="en-US" sz="2800"/>
              <a:t>Poor in detecting initial caries</a:t>
            </a:r>
          </a:p>
          <a:p>
            <a:pPr eaLnBrk="1" hangingPunct="1">
              <a:lnSpc>
                <a:spcPct val="90000"/>
              </a:lnSpc>
              <a:defRPr/>
            </a:pPr>
            <a:r>
              <a:rPr lang="en-US" sz="2800"/>
              <a:t>Image magnification and Elongation</a:t>
            </a:r>
          </a:p>
          <a:p>
            <a:pPr eaLnBrk="1" hangingPunct="1">
              <a:lnSpc>
                <a:spcPct val="90000"/>
              </a:lnSpc>
              <a:defRPr/>
            </a:pPr>
            <a:r>
              <a:rPr lang="en-US" sz="2800"/>
              <a:t>Cone cut</a:t>
            </a:r>
          </a:p>
          <a:p>
            <a:pPr eaLnBrk="1" hangingPunct="1">
              <a:lnSpc>
                <a:spcPct val="90000"/>
              </a:lnSpc>
              <a:defRPr/>
            </a:pPr>
            <a:r>
              <a:rPr lang="en-US" sz="2800"/>
              <a:t>Overlapping of proximal surfaces</a:t>
            </a:r>
          </a:p>
          <a:p>
            <a:pPr eaLnBrk="1" hangingPunct="1">
              <a:lnSpc>
                <a:spcPct val="90000"/>
              </a:lnSpc>
              <a:defRPr/>
            </a:pPr>
            <a:r>
              <a:rPr lang="en-US" sz="2800"/>
              <a:t>Peiodontal bone poorly appreciated</a:t>
            </a:r>
          </a:p>
          <a:p>
            <a:pPr eaLnBrk="1" hangingPunct="1">
              <a:lnSpc>
                <a:spcPct val="90000"/>
              </a:lnSpc>
              <a:defRPr/>
            </a:pPr>
            <a:r>
              <a:rPr lang="en-US" sz="2800"/>
              <a:t>More overlapping of zygomatic process of maxilla</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a:extLst>
              <a:ext uri="{FF2B5EF4-FFF2-40B4-BE49-F238E27FC236}">
                <a16:creationId xmlns:a16="http://schemas.microsoft.com/office/drawing/2014/main" id="{BEA2615C-47AE-4096-9802-07A001415F90}"/>
              </a:ext>
            </a:extLst>
          </p:cNvPr>
          <p:cNvSpPr>
            <a:spLocks noGrp="1" noChangeArrowheads="1"/>
          </p:cNvSpPr>
          <p:nvPr>
            <p:ph type="title"/>
          </p:nvPr>
        </p:nvSpPr>
        <p:spPr/>
        <p:txBody>
          <a:bodyPr/>
          <a:lstStyle/>
          <a:p>
            <a:pPr eaLnBrk="1" hangingPunct="1">
              <a:defRPr/>
            </a:pPr>
            <a:r>
              <a:rPr lang="en-US" sz="3600" u="sng"/>
              <a:t>Difficulty in the following patients</a:t>
            </a:r>
          </a:p>
        </p:txBody>
      </p:sp>
      <p:sp>
        <p:nvSpPr>
          <p:cNvPr id="164867" name="Rectangle 3">
            <a:extLst>
              <a:ext uri="{FF2B5EF4-FFF2-40B4-BE49-F238E27FC236}">
                <a16:creationId xmlns:a16="http://schemas.microsoft.com/office/drawing/2014/main" id="{D4D53292-145C-4EDB-BA6E-4A4A0C68E654}"/>
              </a:ext>
            </a:extLst>
          </p:cNvPr>
          <p:cNvSpPr>
            <a:spLocks noGrp="1" noChangeArrowheads="1"/>
          </p:cNvSpPr>
          <p:nvPr>
            <p:ph type="body" idx="1"/>
          </p:nvPr>
        </p:nvSpPr>
        <p:spPr/>
        <p:txBody>
          <a:bodyPr/>
          <a:lstStyle/>
          <a:p>
            <a:pPr eaLnBrk="1" hangingPunct="1">
              <a:defRPr/>
            </a:pPr>
            <a:r>
              <a:rPr lang="en-US"/>
              <a:t>Mandibular molar regions</a:t>
            </a:r>
          </a:p>
          <a:p>
            <a:pPr eaLnBrk="1" hangingPunct="1">
              <a:defRPr/>
            </a:pPr>
            <a:r>
              <a:rPr lang="en-US"/>
              <a:t>Gagging</a:t>
            </a:r>
          </a:p>
          <a:p>
            <a:pPr eaLnBrk="1" hangingPunct="1">
              <a:defRPr/>
            </a:pPr>
            <a:r>
              <a:rPr lang="en-US"/>
              <a:t>Childrens</a:t>
            </a:r>
          </a:p>
          <a:p>
            <a:pPr eaLnBrk="1" hangingPunct="1">
              <a:defRPr/>
            </a:pPr>
            <a:r>
              <a:rPr lang="en-US"/>
              <a:t>Edentulous ridges</a:t>
            </a:r>
          </a:p>
          <a:p>
            <a:pPr eaLnBrk="1" hangingPunct="1">
              <a:defRPr/>
            </a:pPr>
            <a:r>
              <a:rPr lang="en-US"/>
              <a:t>Patients with disabilities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6B04D4E-B49A-4922-BA2B-C3369E46EDB2}"/>
              </a:ext>
            </a:extLst>
          </p:cNvPr>
          <p:cNvSpPr>
            <a:spLocks noGrp="1" noChangeArrowheads="1"/>
          </p:cNvSpPr>
          <p:nvPr>
            <p:ph type="title"/>
          </p:nvPr>
        </p:nvSpPr>
        <p:spPr>
          <a:xfrm>
            <a:off x="457200" y="76200"/>
            <a:ext cx="8229600" cy="1139825"/>
          </a:xfrm>
        </p:spPr>
        <p:txBody>
          <a:bodyPr/>
          <a:lstStyle/>
          <a:p>
            <a:pPr eaLnBrk="1" hangingPunct="1">
              <a:defRPr/>
            </a:pPr>
            <a:r>
              <a:rPr lang="en-US" u="sng"/>
              <a:t>Limitations</a:t>
            </a:r>
          </a:p>
        </p:txBody>
      </p:sp>
      <p:sp>
        <p:nvSpPr>
          <p:cNvPr id="17411" name="Rectangle 3">
            <a:extLst>
              <a:ext uri="{FF2B5EF4-FFF2-40B4-BE49-F238E27FC236}">
                <a16:creationId xmlns:a16="http://schemas.microsoft.com/office/drawing/2014/main" id="{F96DCCBE-29E7-45A8-BD8E-1F6205021861}"/>
              </a:ext>
            </a:extLst>
          </p:cNvPr>
          <p:cNvSpPr>
            <a:spLocks noGrp="1" noChangeArrowheads="1"/>
          </p:cNvSpPr>
          <p:nvPr>
            <p:ph type="body" idx="1"/>
          </p:nvPr>
        </p:nvSpPr>
        <p:spPr>
          <a:xfrm>
            <a:off x="0" y="1295400"/>
            <a:ext cx="9144000" cy="5292725"/>
          </a:xfrm>
        </p:spPr>
        <p:txBody>
          <a:bodyPr/>
          <a:lstStyle/>
          <a:p>
            <a:pPr eaLnBrk="1" hangingPunct="1">
              <a:defRPr/>
            </a:pPr>
            <a:r>
              <a:rPr lang="en-US" dirty="0"/>
              <a:t>In </a:t>
            </a:r>
            <a:r>
              <a:rPr lang="en-US" dirty="0" err="1"/>
              <a:t>multirooted</a:t>
            </a:r>
            <a:r>
              <a:rPr lang="en-US" dirty="0"/>
              <a:t> tooth needs different </a:t>
            </a:r>
            <a:r>
              <a:rPr lang="en-US" dirty="0" err="1"/>
              <a:t>angulation</a:t>
            </a:r>
            <a:r>
              <a:rPr lang="en-US" dirty="0"/>
              <a:t> for each tooth.</a:t>
            </a:r>
          </a:p>
          <a:p>
            <a:pPr eaLnBrk="1" hangingPunct="1">
              <a:defRPr/>
            </a:pPr>
            <a:r>
              <a:rPr lang="en-US" dirty="0"/>
              <a:t>Alveolar ridge projects more </a:t>
            </a:r>
            <a:r>
              <a:rPr lang="en-US" dirty="0" err="1"/>
              <a:t>coronally</a:t>
            </a:r>
            <a:endParaRPr lang="en-US" dirty="0"/>
          </a:p>
          <a:p>
            <a:pPr eaLnBrk="1" hangingPunct="1">
              <a:defRPr/>
            </a:pPr>
            <a:r>
              <a:rPr lang="en-US" dirty="0"/>
              <a:t>Patient using finger can cause excessive force and bend the film  causing distortion</a:t>
            </a:r>
          </a:p>
          <a:p>
            <a:pPr eaLnBrk="1" hangingPunct="1">
              <a:defRPr/>
            </a:pPr>
            <a:r>
              <a:rPr lang="en-US" dirty="0"/>
              <a:t>Film might slip</a:t>
            </a:r>
          </a:p>
          <a:p>
            <a:pPr eaLnBrk="1" hangingPunct="1">
              <a:defRPr/>
            </a:pPr>
            <a:r>
              <a:rPr lang="en-US" dirty="0"/>
              <a:t>More chances of </a:t>
            </a:r>
            <a:r>
              <a:rPr lang="en-US" dirty="0" err="1"/>
              <a:t>conecut</a:t>
            </a:r>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a:extLst>
              <a:ext uri="{FF2B5EF4-FFF2-40B4-BE49-F238E27FC236}">
                <a16:creationId xmlns:a16="http://schemas.microsoft.com/office/drawing/2014/main" id="{D4FDFD52-CB86-49A7-8C1D-C424543A7561}"/>
              </a:ext>
            </a:extLst>
          </p:cNvPr>
          <p:cNvSpPr>
            <a:spLocks noGrp="1" noChangeArrowheads="1"/>
          </p:cNvSpPr>
          <p:nvPr>
            <p:ph type="title"/>
          </p:nvPr>
        </p:nvSpPr>
        <p:spPr/>
        <p:txBody>
          <a:bodyPr/>
          <a:lstStyle/>
          <a:p>
            <a:pPr eaLnBrk="1" hangingPunct="1">
              <a:defRPr/>
            </a:pPr>
            <a:r>
              <a:rPr lang="en-US" sz="4000" u="sng"/>
              <a:t>Angulations For Maxilla</a:t>
            </a:r>
          </a:p>
        </p:txBody>
      </p:sp>
      <p:sp>
        <p:nvSpPr>
          <p:cNvPr id="18435" name="Rectangle 3">
            <a:extLst>
              <a:ext uri="{FF2B5EF4-FFF2-40B4-BE49-F238E27FC236}">
                <a16:creationId xmlns:a16="http://schemas.microsoft.com/office/drawing/2014/main" id="{C6F828DF-0D2F-48CC-86F1-2AFB6872D352}"/>
              </a:ext>
            </a:extLst>
          </p:cNvPr>
          <p:cNvSpPr>
            <a:spLocks noGrp="1" noChangeArrowheads="1"/>
          </p:cNvSpPr>
          <p:nvPr>
            <p:ph type="body" idx="1"/>
          </p:nvPr>
        </p:nvSpPr>
        <p:spPr>
          <a:xfrm>
            <a:off x="3352800" y="1371600"/>
            <a:ext cx="6553200" cy="3992563"/>
          </a:xfrm>
        </p:spPr>
        <p:txBody>
          <a:bodyPr/>
          <a:lstStyle/>
          <a:p>
            <a:pPr algn="ctr" eaLnBrk="1" hangingPunct="1">
              <a:buFont typeface="Wingdings" panose="05000000000000000000" pitchFamily="2" charset="2"/>
              <a:buNone/>
              <a:defRPr/>
            </a:pPr>
            <a:r>
              <a:rPr lang="en-US"/>
              <a:t>Incisors		+40</a:t>
            </a:r>
            <a:r>
              <a:rPr lang="en-US" baseline="30000"/>
              <a:t>0</a:t>
            </a:r>
          </a:p>
          <a:p>
            <a:pPr algn="ctr" eaLnBrk="1" hangingPunct="1">
              <a:buFont typeface="Wingdings" panose="05000000000000000000" pitchFamily="2" charset="2"/>
              <a:buNone/>
              <a:defRPr/>
            </a:pPr>
            <a:r>
              <a:rPr lang="en-US"/>
              <a:t>Canines		+45</a:t>
            </a:r>
            <a:r>
              <a:rPr lang="en-US" baseline="30000"/>
              <a:t>0</a:t>
            </a:r>
            <a:endParaRPr lang="en-US"/>
          </a:p>
          <a:p>
            <a:pPr algn="ctr" eaLnBrk="1" hangingPunct="1">
              <a:buFont typeface="Wingdings" panose="05000000000000000000" pitchFamily="2" charset="2"/>
              <a:buNone/>
              <a:defRPr/>
            </a:pPr>
            <a:r>
              <a:rPr lang="en-US"/>
              <a:t>Premolars	+30</a:t>
            </a:r>
            <a:r>
              <a:rPr lang="en-US" baseline="30000"/>
              <a:t>0</a:t>
            </a:r>
            <a:endParaRPr lang="en-US"/>
          </a:p>
          <a:p>
            <a:pPr algn="ctr" eaLnBrk="1" hangingPunct="1">
              <a:buFont typeface="Wingdings" panose="05000000000000000000" pitchFamily="2" charset="2"/>
              <a:buNone/>
              <a:defRPr/>
            </a:pPr>
            <a:r>
              <a:rPr lang="en-US"/>
              <a:t>Molars		+20</a:t>
            </a:r>
            <a:r>
              <a:rPr lang="en-US" baseline="30000"/>
              <a:t>0</a:t>
            </a:r>
            <a:endParaRPr lang="en-US"/>
          </a:p>
          <a:p>
            <a:pPr eaLnBrk="1" hangingPunct="1">
              <a:defRPr/>
            </a:pPr>
            <a:endParaRPr lang="en-US" i="1"/>
          </a:p>
        </p:txBody>
      </p:sp>
      <p:pic>
        <p:nvPicPr>
          <p:cNvPr id="30724" name="Picture 4" descr="Radiology 095">
            <a:extLst>
              <a:ext uri="{FF2B5EF4-FFF2-40B4-BE49-F238E27FC236}">
                <a16:creationId xmlns:a16="http://schemas.microsoft.com/office/drawing/2014/main" id="{8682FB55-D157-444D-9A20-005046CCC00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3432175"/>
            <a:ext cx="4572000" cy="32734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812FD05F-4424-4C7B-B128-97076944F8BC}"/>
              </a:ext>
            </a:extLst>
          </p:cNvPr>
          <p:cNvSpPr>
            <a:spLocks noGrp="1" noChangeArrowheads="1"/>
          </p:cNvSpPr>
          <p:nvPr>
            <p:ph type="title"/>
          </p:nvPr>
        </p:nvSpPr>
        <p:spPr/>
        <p:txBody>
          <a:bodyPr/>
          <a:lstStyle/>
          <a:p>
            <a:pPr eaLnBrk="1" hangingPunct="1">
              <a:defRPr/>
            </a:pPr>
            <a:r>
              <a:rPr lang="en-US" u="sng"/>
              <a:t>Angulations For Mandible</a:t>
            </a:r>
          </a:p>
        </p:txBody>
      </p:sp>
      <p:sp>
        <p:nvSpPr>
          <p:cNvPr id="19459" name="Rectangle 3">
            <a:extLst>
              <a:ext uri="{FF2B5EF4-FFF2-40B4-BE49-F238E27FC236}">
                <a16:creationId xmlns:a16="http://schemas.microsoft.com/office/drawing/2014/main" id="{1C5439C7-6463-4316-B133-9F138643D275}"/>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t>Incisors		-15</a:t>
            </a:r>
            <a:r>
              <a:rPr lang="en-US" baseline="30000"/>
              <a:t>0</a:t>
            </a:r>
          </a:p>
          <a:p>
            <a:pPr algn="ctr" eaLnBrk="1" hangingPunct="1">
              <a:buFont typeface="Wingdings" panose="05000000000000000000" pitchFamily="2" charset="2"/>
              <a:buNone/>
              <a:defRPr/>
            </a:pPr>
            <a:r>
              <a:rPr lang="en-US"/>
              <a:t>Canines		-20</a:t>
            </a:r>
            <a:r>
              <a:rPr lang="en-US" baseline="30000"/>
              <a:t>0</a:t>
            </a:r>
            <a:endParaRPr lang="en-US"/>
          </a:p>
          <a:p>
            <a:pPr algn="ctr" eaLnBrk="1" hangingPunct="1">
              <a:buFont typeface="Wingdings" panose="05000000000000000000" pitchFamily="2" charset="2"/>
              <a:buNone/>
              <a:defRPr/>
            </a:pPr>
            <a:r>
              <a:rPr lang="en-US"/>
              <a:t>Premolars	-10</a:t>
            </a:r>
            <a:r>
              <a:rPr lang="en-US" baseline="30000"/>
              <a:t>0</a:t>
            </a:r>
            <a:endParaRPr lang="en-US"/>
          </a:p>
          <a:p>
            <a:pPr algn="ctr" eaLnBrk="1" hangingPunct="1">
              <a:buFont typeface="Wingdings" panose="05000000000000000000" pitchFamily="2" charset="2"/>
              <a:buNone/>
              <a:defRPr/>
            </a:pPr>
            <a:r>
              <a:rPr lang="en-US"/>
              <a:t>Molars		-5</a:t>
            </a:r>
            <a:r>
              <a:rPr lang="en-US" baseline="30000"/>
              <a:t>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373DC97A-410A-4D74-9070-6E69264AC5C3}"/>
              </a:ext>
            </a:extLst>
          </p:cNvPr>
          <p:cNvSpPr>
            <a:spLocks noGrp="1" noChangeArrowheads="1"/>
          </p:cNvSpPr>
          <p:nvPr>
            <p:ph type="ctrTitle"/>
          </p:nvPr>
        </p:nvSpPr>
        <p:spPr>
          <a:xfrm>
            <a:off x="304800" y="76200"/>
            <a:ext cx="8534400" cy="1470025"/>
          </a:xfrm>
        </p:spPr>
        <p:txBody>
          <a:bodyPr/>
          <a:lstStyle/>
          <a:p>
            <a:pPr eaLnBrk="1" hangingPunct="1">
              <a:defRPr/>
            </a:pPr>
            <a:r>
              <a:rPr lang="en-US" sz="4000" u="sng" dirty="0"/>
              <a:t>Intraoral radiographic techniques</a:t>
            </a:r>
          </a:p>
        </p:txBody>
      </p:sp>
      <p:sp>
        <p:nvSpPr>
          <p:cNvPr id="2051" name="Rectangle 3">
            <a:extLst>
              <a:ext uri="{FF2B5EF4-FFF2-40B4-BE49-F238E27FC236}">
                <a16:creationId xmlns:a16="http://schemas.microsoft.com/office/drawing/2014/main" id="{4D1479B7-C06E-4736-B3F9-8B1BA7755958}"/>
              </a:ext>
            </a:extLst>
          </p:cNvPr>
          <p:cNvSpPr>
            <a:spLocks noGrp="1" noChangeArrowheads="1"/>
          </p:cNvSpPr>
          <p:nvPr>
            <p:ph type="subTitle" idx="1"/>
          </p:nvPr>
        </p:nvSpPr>
        <p:spPr>
          <a:xfrm>
            <a:off x="0" y="1524000"/>
            <a:ext cx="9144000" cy="5029200"/>
          </a:xfrm>
        </p:spPr>
        <p:txBody>
          <a:bodyPr/>
          <a:lstStyle/>
          <a:p>
            <a:pPr algn="l" eaLnBrk="1" hangingPunct="1">
              <a:defRPr/>
            </a:pPr>
            <a:r>
              <a:rPr lang="en-US" dirty="0"/>
              <a:t>They are divided as </a:t>
            </a:r>
          </a:p>
          <a:p>
            <a:pPr algn="l" eaLnBrk="1" hangingPunct="1">
              <a:buFont typeface="Wingdings" pitchFamily="2" charset="2"/>
              <a:buChar char="l"/>
              <a:defRPr/>
            </a:pPr>
            <a:r>
              <a:rPr lang="en-US" dirty="0"/>
              <a:t> Periapical Projections-Bisecting and paralleling</a:t>
            </a:r>
          </a:p>
          <a:p>
            <a:pPr algn="l" eaLnBrk="1" hangingPunct="1">
              <a:buFont typeface="Wingdings" pitchFamily="2" charset="2"/>
              <a:buChar char="l"/>
              <a:defRPr/>
            </a:pPr>
            <a:r>
              <a:rPr lang="en-US" dirty="0"/>
              <a:t> Bitewing Projections- Vertical and Horizontal</a:t>
            </a:r>
          </a:p>
          <a:p>
            <a:pPr algn="l" eaLnBrk="1" hangingPunct="1">
              <a:buFont typeface="Wingdings" pitchFamily="2" charset="2"/>
              <a:buChar char="l"/>
              <a:defRPr/>
            </a:pPr>
            <a:r>
              <a:rPr lang="en-US" dirty="0"/>
              <a:t> Occlusal Projections- 3 types for 2 jaws</a:t>
            </a:r>
          </a:p>
          <a:p>
            <a:pPr algn="l" eaLnBrk="1" hangingPunct="1">
              <a:defRPr/>
            </a:pPr>
            <a:r>
              <a:rPr lang="en-US" dirty="0"/>
              <a:t>			Anterior topographic</a:t>
            </a:r>
          </a:p>
          <a:p>
            <a:pPr algn="l" eaLnBrk="1" hangingPunct="1">
              <a:defRPr/>
            </a:pPr>
            <a:r>
              <a:rPr lang="en-US" dirty="0"/>
              <a:t>			Lateral </a:t>
            </a:r>
            <a:r>
              <a:rPr lang="en-US" dirty="0" err="1"/>
              <a:t>occlusal</a:t>
            </a:r>
            <a:endParaRPr lang="en-US" dirty="0"/>
          </a:p>
          <a:p>
            <a:pPr algn="l" eaLnBrk="1" hangingPunct="1">
              <a:defRPr/>
            </a:pPr>
            <a:r>
              <a:rPr lang="en-US" dirty="0"/>
              <a:t>			Cross sectional</a:t>
            </a:r>
          </a:p>
          <a:p>
            <a:pPr algn="l" eaLnBrk="1" hangingPunct="1">
              <a:buFont typeface="Wingdings" pitchFamily="2" charset="2"/>
              <a:buChar char="l"/>
              <a:defRPr/>
            </a:pPr>
            <a:r>
              <a:rPr lang="en-US" dirty="0"/>
              <a:t> </a:t>
            </a:r>
            <a:r>
              <a:rPr lang="en-US" dirty="0" err="1"/>
              <a:t>Buccal</a:t>
            </a:r>
            <a:r>
              <a:rPr lang="en-US" dirty="0"/>
              <a:t> shift Rule – Right angle technique</a:t>
            </a:r>
          </a:p>
          <a:p>
            <a:pPr algn="l" eaLnBrk="1" hangingPunct="1">
              <a:defRPr/>
            </a:pPr>
            <a:r>
              <a:rPr lang="en-US" dirty="0"/>
              <a:t>			       - SLOB technique</a:t>
            </a:r>
          </a:p>
          <a:p>
            <a:pPr eaLnBrk="1" hangingPunct="1">
              <a:defRPr/>
            </a:pPr>
            <a:endParaRPr lang="en-US" dirty="0"/>
          </a:p>
          <a:p>
            <a:pPr eaLnBrk="1" hangingPunct="1">
              <a:defRPr/>
            </a:pPr>
            <a:endParaRPr lang="en-U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8D88B838-7B9D-40C7-ABD3-0F7BC5633494}"/>
              </a:ext>
            </a:extLst>
          </p:cNvPr>
          <p:cNvSpPr>
            <a:spLocks noGrp="1" noChangeArrowheads="1"/>
          </p:cNvSpPr>
          <p:nvPr>
            <p:ph type="ctrTitle"/>
          </p:nvPr>
        </p:nvSpPr>
        <p:spPr>
          <a:xfrm>
            <a:off x="685800" y="-381000"/>
            <a:ext cx="7772400" cy="1470025"/>
          </a:xfrm>
        </p:spPr>
        <p:txBody>
          <a:bodyPr/>
          <a:lstStyle/>
          <a:p>
            <a:pPr eaLnBrk="1" hangingPunct="1">
              <a:defRPr/>
            </a:pPr>
            <a:r>
              <a:rPr lang="en-US" sz="4400" u="sng"/>
              <a:t>Central Incisor</a:t>
            </a:r>
          </a:p>
        </p:txBody>
      </p:sp>
      <p:sp>
        <p:nvSpPr>
          <p:cNvPr id="32771" name="Rectangle 3">
            <a:extLst>
              <a:ext uri="{FF2B5EF4-FFF2-40B4-BE49-F238E27FC236}">
                <a16:creationId xmlns:a16="http://schemas.microsoft.com/office/drawing/2014/main" id="{46634B60-D9B7-415E-9D3A-7EE56E9E86C4}"/>
              </a:ext>
            </a:extLst>
          </p:cNvPr>
          <p:cNvSpPr>
            <a:spLocks noGrp="1" noChangeArrowheads="1"/>
          </p:cNvSpPr>
          <p:nvPr>
            <p:ph type="subTitle" idx="1"/>
          </p:nvPr>
        </p:nvSpPr>
        <p:spPr>
          <a:xfrm>
            <a:off x="4343400" y="838200"/>
            <a:ext cx="4648200" cy="2133600"/>
          </a:xfrm>
        </p:spPr>
        <p:txBody>
          <a:bodyPr/>
          <a:lstStyle/>
          <a:p>
            <a:pPr algn="just" eaLnBrk="1" hangingPunct="1">
              <a:defRPr/>
            </a:pPr>
            <a:r>
              <a:rPr lang="en-US" b="1" u="sng" dirty="0"/>
              <a:t>Image field</a:t>
            </a:r>
            <a:r>
              <a:rPr lang="en-US" u="sng" dirty="0"/>
              <a:t> </a:t>
            </a:r>
          </a:p>
          <a:p>
            <a:pPr algn="just" eaLnBrk="1" hangingPunct="1">
              <a:defRPr/>
            </a:pPr>
            <a:r>
              <a:rPr lang="en-US" sz="2800" dirty="0"/>
              <a:t>The field of view should include both central incisors and their </a:t>
            </a:r>
            <a:r>
              <a:rPr lang="en-US" sz="2800" dirty="0" err="1"/>
              <a:t>periapical</a:t>
            </a:r>
            <a:r>
              <a:rPr lang="en-US" sz="2800" dirty="0"/>
              <a:t> areas</a:t>
            </a:r>
          </a:p>
        </p:txBody>
      </p:sp>
      <p:pic>
        <p:nvPicPr>
          <p:cNvPr id="32772" name="Picture 4" descr="Bitewing 005">
            <a:extLst>
              <a:ext uri="{FF2B5EF4-FFF2-40B4-BE49-F238E27FC236}">
                <a16:creationId xmlns:a16="http://schemas.microsoft.com/office/drawing/2014/main" id="{7348A5C5-D399-47B8-9B8F-00EB4F9E21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89000"/>
            <a:ext cx="4038600" cy="21113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2773" name="Picture 4" descr="Bitewing 006">
            <a:extLst>
              <a:ext uri="{FF2B5EF4-FFF2-40B4-BE49-F238E27FC236}">
                <a16:creationId xmlns:a16="http://schemas.microsoft.com/office/drawing/2014/main" id="{25604934-D693-4EFD-AF3E-0BEDDB4AA46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886200"/>
            <a:ext cx="4114800" cy="23622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Content Placeholder 6">
            <a:extLst>
              <a:ext uri="{FF2B5EF4-FFF2-40B4-BE49-F238E27FC236}">
                <a16:creationId xmlns:a16="http://schemas.microsoft.com/office/drawing/2014/main" id="{34D7DBF8-AB79-46F2-890A-DE57A2F88D02}"/>
              </a:ext>
            </a:extLst>
          </p:cNvPr>
          <p:cNvSpPr txBox="1">
            <a:spLocks/>
          </p:cNvSpPr>
          <p:nvPr/>
        </p:nvSpPr>
        <p:spPr bwMode="auto">
          <a:xfrm>
            <a:off x="4572000" y="3048000"/>
            <a:ext cx="4343400" cy="2438400"/>
          </a:xfrm>
          <a:prstGeom prst="rect">
            <a:avLst/>
          </a:prstGeom>
          <a:noFill/>
          <a:ln w="9525">
            <a:noFill/>
            <a:miter lim="800000"/>
            <a:headEnd/>
            <a:tailEnd/>
          </a:ln>
          <a:effectLst/>
        </p:spPr>
        <p:txBody>
          <a:bodyPr/>
          <a:lstStyle/>
          <a:p>
            <a:pPr algn="just" eaLnBrk="1" hangingPunct="1">
              <a:spcBef>
                <a:spcPct val="20000"/>
              </a:spcBef>
              <a:buClr>
                <a:schemeClr val="hlink"/>
              </a:buClr>
              <a:buSzPct val="75000"/>
              <a:buFont typeface="Wingdings" pitchFamily="2" charset="2"/>
              <a:buNone/>
              <a:defRPr/>
            </a:pPr>
            <a:endParaRPr lang="en-US" sz="2800" u="sng" kern="0" dirty="0">
              <a:effectLst>
                <a:outerShdw blurRad="38100" dist="38100" dir="2700000" algn="tl">
                  <a:srgbClr val="010199"/>
                </a:outerShdw>
              </a:effectLst>
              <a:latin typeface="+mn-lt"/>
            </a:endParaRPr>
          </a:p>
          <a:p>
            <a:pPr algn="just" eaLnBrk="1" hangingPunct="1">
              <a:spcBef>
                <a:spcPct val="20000"/>
              </a:spcBef>
              <a:buClr>
                <a:schemeClr val="hlink"/>
              </a:buClr>
              <a:buSzPct val="75000"/>
              <a:buFont typeface="Wingdings" pitchFamily="2" charset="2"/>
              <a:buNone/>
              <a:defRPr/>
            </a:pPr>
            <a:r>
              <a:rPr lang="en-US" sz="2800" u="sng" kern="0" dirty="0">
                <a:effectLst>
                  <a:outerShdw blurRad="38100" dist="38100" dir="2700000" algn="tl">
                    <a:srgbClr val="010199"/>
                  </a:outerShdw>
                </a:effectLst>
                <a:latin typeface="+mn-lt"/>
              </a:rPr>
              <a:t>Film placement</a:t>
            </a:r>
          </a:p>
          <a:p>
            <a:pPr algn="just" eaLnBrk="1" hangingPunct="1">
              <a:spcBef>
                <a:spcPct val="20000"/>
              </a:spcBef>
              <a:buClr>
                <a:schemeClr val="hlink"/>
              </a:buClr>
              <a:buSzPct val="75000"/>
              <a:buFont typeface="Wingdings" pitchFamily="2" charset="2"/>
              <a:buNone/>
              <a:defRPr/>
            </a:pPr>
            <a:r>
              <a:rPr lang="en-US" sz="2800" kern="0" dirty="0">
                <a:effectLst>
                  <a:outerShdw blurRad="38100" dist="38100" dir="2700000" algn="tl">
                    <a:srgbClr val="010199"/>
                  </a:outerShdw>
                </a:effectLst>
                <a:latin typeface="+mn-lt"/>
              </a:rPr>
              <a:t>No.2 film placed directly behind the maxillary incisors with inferior border extending beyond the </a:t>
            </a:r>
            <a:r>
              <a:rPr lang="en-US" sz="2800" kern="0" dirty="0" err="1">
                <a:effectLst>
                  <a:outerShdw blurRad="38100" dist="38100" dir="2700000" algn="tl">
                    <a:srgbClr val="010199"/>
                  </a:outerShdw>
                </a:effectLst>
                <a:latin typeface="+mn-lt"/>
              </a:rPr>
              <a:t>incisal</a:t>
            </a:r>
            <a:r>
              <a:rPr lang="en-US" sz="2800" kern="0" dirty="0">
                <a:effectLst>
                  <a:outerShdw blurRad="38100" dist="38100" dir="2700000" algn="tl">
                    <a:srgbClr val="010199"/>
                  </a:outerShdw>
                </a:effectLst>
                <a:latin typeface="+mn-lt"/>
              </a:rPr>
              <a:t> edges of the teeth</a:t>
            </a:r>
          </a:p>
          <a:p>
            <a:pPr algn="just" eaLnBrk="1" hangingPunct="1">
              <a:spcBef>
                <a:spcPct val="20000"/>
              </a:spcBef>
              <a:buClr>
                <a:schemeClr val="hlink"/>
              </a:buClr>
              <a:buSzPct val="75000"/>
              <a:buFont typeface="Wingdings" pitchFamily="2" charset="2"/>
              <a:buNone/>
              <a:defRPr/>
            </a:pPr>
            <a:endParaRPr lang="en-US" sz="2800" kern="0" dirty="0">
              <a:effectLst>
                <a:outerShdw blurRad="38100" dist="38100" dir="2700000" algn="tl">
                  <a:srgbClr val="010199"/>
                </a:outerShdw>
              </a:effectLst>
              <a:latin typeface="+mn-l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4" descr="Bitewing 009">
            <a:extLst>
              <a:ext uri="{FF2B5EF4-FFF2-40B4-BE49-F238E27FC236}">
                <a16:creationId xmlns:a16="http://schemas.microsoft.com/office/drawing/2014/main" id="{89B278CC-AFF6-411C-84E6-E9029E0E506A}"/>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152400" y="228600"/>
            <a:ext cx="3094038" cy="2209800"/>
          </a:xfr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33795" name="Rectangle 6">
            <a:extLst>
              <a:ext uri="{FF2B5EF4-FFF2-40B4-BE49-F238E27FC236}">
                <a16:creationId xmlns:a16="http://schemas.microsoft.com/office/drawing/2014/main" id="{047A9571-F967-4B52-A39E-C3A675BA4948}"/>
              </a:ext>
            </a:extLst>
          </p:cNvPr>
          <p:cNvSpPr>
            <a:spLocks noChangeArrowheads="1"/>
          </p:cNvSpPr>
          <p:nvPr/>
        </p:nvSpPr>
        <p:spPr bwMode="auto">
          <a:xfrm>
            <a:off x="3581400" y="152400"/>
            <a:ext cx="5410200"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a:t>Vertical angulation +40</a:t>
            </a:r>
            <a:r>
              <a:rPr lang="en-US" altLang="en-US" sz="2400" baseline="30000"/>
              <a:t>0</a:t>
            </a:r>
          </a:p>
          <a:p>
            <a:pPr eaLnBrk="1" hangingPunct="1">
              <a:spcBef>
                <a:spcPct val="0"/>
              </a:spcBef>
              <a:buClrTx/>
              <a:buSzTx/>
              <a:buFontTx/>
              <a:buNone/>
            </a:pPr>
            <a:r>
              <a:rPr lang="en-US" altLang="en-US" sz="2400"/>
              <a:t>Horizontal angulation 0</a:t>
            </a:r>
          </a:p>
          <a:p>
            <a:pPr eaLnBrk="1" hangingPunct="1">
              <a:spcBef>
                <a:spcPct val="0"/>
              </a:spcBef>
              <a:buClrTx/>
              <a:buSzTx/>
              <a:buFontTx/>
              <a:buNone/>
            </a:pPr>
            <a:endParaRPr lang="en-US" altLang="en-US" sz="2400"/>
          </a:p>
          <a:p>
            <a:pPr eaLnBrk="1" hangingPunct="1">
              <a:spcBef>
                <a:spcPct val="0"/>
              </a:spcBef>
              <a:buClrTx/>
              <a:buSzTx/>
              <a:buFontTx/>
              <a:buNone/>
            </a:pPr>
            <a:r>
              <a:rPr lang="en-US" altLang="en-US" sz="2400" u="sng"/>
              <a:t>Projection of central ray</a:t>
            </a:r>
            <a:endParaRPr lang="en-US" altLang="en-US" sz="2400"/>
          </a:p>
          <a:p>
            <a:pPr eaLnBrk="1" hangingPunct="1">
              <a:spcBef>
                <a:spcPct val="50000"/>
              </a:spcBef>
              <a:buClrTx/>
              <a:buSzTx/>
              <a:buFontTx/>
              <a:buNone/>
            </a:pPr>
            <a:r>
              <a:rPr lang="en-US" altLang="en-US" sz="2400"/>
              <a:t>Direct the central ray through the contact point of the central incisors and perpendicular to the plane bisecting the angle betn the long axis of the film and roots of the teeth.</a:t>
            </a:r>
          </a:p>
        </p:txBody>
      </p:sp>
      <p:pic>
        <p:nvPicPr>
          <p:cNvPr id="33796" name="Picture 5" descr="Bitewing 010">
            <a:extLst>
              <a:ext uri="{FF2B5EF4-FFF2-40B4-BE49-F238E27FC236}">
                <a16:creationId xmlns:a16="http://schemas.microsoft.com/office/drawing/2014/main" id="{7CC6975F-7D83-4414-B44A-D8E0C01921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267200"/>
            <a:ext cx="2489200" cy="22860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3797" name="Picture 4" descr="Bitewing 008">
            <a:extLst>
              <a:ext uri="{FF2B5EF4-FFF2-40B4-BE49-F238E27FC236}">
                <a16:creationId xmlns:a16="http://schemas.microsoft.com/office/drawing/2014/main" id="{BD5521C6-7E0E-4AF7-9603-D8894C1282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4572000"/>
            <a:ext cx="1127125" cy="19812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3798" name="Text Box 6">
            <a:extLst>
              <a:ext uri="{FF2B5EF4-FFF2-40B4-BE49-F238E27FC236}">
                <a16:creationId xmlns:a16="http://schemas.microsoft.com/office/drawing/2014/main" id="{EA1889E2-34CD-470C-B26B-EC940761829A}"/>
              </a:ext>
            </a:extLst>
          </p:cNvPr>
          <p:cNvSpPr txBox="1">
            <a:spLocks noChangeArrowheads="1"/>
          </p:cNvSpPr>
          <p:nvPr/>
        </p:nvSpPr>
        <p:spPr bwMode="auto">
          <a:xfrm>
            <a:off x="4648200" y="4602163"/>
            <a:ext cx="42672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spcBef>
                <a:spcPct val="0"/>
              </a:spcBef>
              <a:buClrTx/>
              <a:buSzTx/>
              <a:buFontTx/>
              <a:buNone/>
            </a:pPr>
            <a:endParaRPr lang="en-US" altLang="en-US" sz="2400"/>
          </a:p>
          <a:p>
            <a:pPr algn="just" eaLnBrk="1" hangingPunct="1">
              <a:spcBef>
                <a:spcPct val="0"/>
              </a:spcBef>
              <a:buClrTx/>
              <a:buSzTx/>
              <a:buFontTx/>
              <a:buNone/>
            </a:pPr>
            <a:r>
              <a:rPr lang="en-US" altLang="en-US" sz="2400" u="sng"/>
              <a:t>Point of entry</a:t>
            </a:r>
          </a:p>
          <a:p>
            <a:pPr algn="just" eaLnBrk="1" hangingPunct="1">
              <a:spcBef>
                <a:spcPct val="0"/>
              </a:spcBef>
              <a:buClrTx/>
              <a:buSzTx/>
              <a:buFontTx/>
              <a:buNone/>
            </a:pPr>
            <a:r>
              <a:rPr lang="en-US" altLang="en-US" sz="2400"/>
              <a:t>Midline through the tip of nose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a:extLst>
              <a:ext uri="{FF2B5EF4-FFF2-40B4-BE49-F238E27FC236}">
                <a16:creationId xmlns:a16="http://schemas.microsoft.com/office/drawing/2014/main" id="{0261F90B-A59D-49A1-82D4-25A8B54CEC3D}"/>
              </a:ext>
            </a:extLst>
          </p:cNvPr>
          <p:cNvSpPr>
            <a:spLocks noGrp="1" noChangeArrowheads="1"/>
          </p:cNvSpPr>
          <p:nvPr>
            <p:ph type="title"/>
          </p:nvPr>
        </p:nvSpPr>
        <p:spPr>
          <a:xfrm>
            <a:off x="762000" y="76200"/>
            <a:ext cx="7924800" cy="914400"/>
          </a:xfrm>
        </p:spPr>
        <p:txBody>
          <a:bodyPr/>
          <a:lstStyle/>
          <a:p>
            <a:pPr eaLnBrk="1" hangingPunct="1">
              <a:defRPr/>
            </a:pPr>
            <a:r>
              <a:rPr lang="en-US" sz="3600" u="sng" dirty="0"/>
              <a:t>Lateral Incisor</a:t>
            </a:r>
          </a:p>
        </p:txBody>
      </p:sp>
      <p:sp>
        <p:nvSpPr>
          <p:cNvPr id="36867" name="Rectangle 3">
            <a:extLst>
              <a:ext uri="{FF2B5EF4-FFF2-40B4-BE49-F238E27FC236}">
                <a16:creationId xmlns:a16="http://schemas.microsoft.com/office/drawing/2014/main" id="{52A51E89-89E5-4F71-B49C-FDEB4496B109}"/>
              </a:ext>
            </a:extLst>
          </p:cNvPr>
          <p:cNvSpPr>
            <a:spLocks noGrp="1" noChangeArrowheads="1"/>
          </p:cNvSpPr>
          <p:nvPr>
            <p:ph type="body" idx="1"/>
          </p:nvPr>
        </p:nvSpPr>
        <p:spPr>
          <a:xfrm>
            <a:off x="3352800" y="1295400"/>
            <a:ext cx="5638800" cy="1143000"/>
          </a:xfrm>
        </p:spPr>
        <p:txBody>
          <a:bodyPr/>
          <a:lstStyle/>
          <a:p>
            <a:pPr eaLnBrk="1" hangingPunct="1">
              <a:buFont typeface="Wingdings" panose="05000000000000000000" pitchFamily="2" charset="2"/>
              <a:buNone/>
              <a:defRPr/>
            </a:pPr>
            <a:r>
              <a:rPr lang="en-US" sz="2800" b="1" dirty="0"/>
              <a:t>	Image field:</a:t>
            </a:r>
          </a:p>
          <a:p>
            <a:pPr eaLnBrk="1" hangingPunct="1">
              <a:buFont typeface="Wingdings" panose="05000000000000000000" pitchFamily="2" charset="2"/>
              <a:buNone/>
              <a:defRPr/>
            </a:pPr>
            <a:r>
              <a:rPr lang="en-US" sz="2800" dirty="0"/>
              <a:t>    Lateral incisor and its </a:t>
            </a:r>
            <a:r>
              <a:rPr lang="en-US" sz="2800" dirty="0" err="1"/>
              <a:t>periapical</a:t>
            </a:r>
            <a:r>
              <a:rPr lang="en-US" sz="2800" dirty="0"/>
              <a:t> structures centered on the radiograph.</a:t>
            </a:r>
          </a:p>
        </p:txBody>
      </p:sp>
      <p:pic>
        <p:nvPicPr>
          <p:cNvPr id="34820" name="Picture 4" descr="Bitewing 011">
            <a:extLst>
              <a:ext uri="{FF2B5EF4-FFF2-40B4-BE49-F238E27FC236}">
                <a16:creationId xmlns:a16="http://schemas.microsoft.com/office/drawing/2014/main" id="{82D30CE2-BDCF-4BB2-931A-9227F3E060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054100"/>
            <a:ext cx="2971800" cy="24574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4821" name="Picture 4" descr="Bitewing 012">
            <a:extLst>
              <a:ext uri="{FF2B5EF4-FFF2-40B4-BE49-F238E27FC236}">
                <a16:creationId xmlns:a16="http://schemas.microsoft.com/office/drawing/2014/main" id="{A8817990-E6E2-4C01-9FEF-F29840F97B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91000"/>
            <a:ext cx="3200400" cy="240188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0B6F7AC6-D938-466F-831D-3E38A70F5642}"/>
              </a:ext>
            </a:extLst>
          </p:cNvPr>
          <p:cNvSpPr txBox="1">
            <a:spLocks noChangeArrowheads="1"/>
          </p:cNvSpPr>
          <p:nvPr/>
        </p:nvSpPr>
        <p:spPr bwMode="auto">
          <a:xfrm>
            <a:off x="3733800" y="4343400"/>
            <a:ext cx="5334000" cy="1981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3200" u="sng" kern="0" dirty="0">
                <a:effectLst>
                  <a:outerShdw blurRad="38100" dist="38100" dir="2700000" algn="tl">
                    <a:srgbClr val="010199"/>
                  </a:outerShdw>
                </a:effectLst>
                <a:latin typeface="+mn-lt"/>
              </a:rPr>
              <a:t>Film placement</a:t>
            </a:r>
          </a:p>
          <a:p>
            <a:pPr marL="342900" indent="-342900" eaLnBrk="1" hangingPunct="1">
              <a:spcBef>
                <a:spcPct val="20000"/>
              </a:spcBef>
              <a:buClr>
                <a:schemeClr val="hlink"/>
              </a:buClr>
              <a:buSzPct val="75000"/>
              <a:buFont typeface="Wingdings" pitchFamily="2" charset="2"/>
              <a:buChar char="l"/>
              <a:defRPr/>
            </a:pPr>
            <a:r>
              <a:rPr lang="en-US" sz="3200" kern="0" dirty="0">
                <a:effectLst>
                  <a:outerShdw blurRad="38100" dist="38100" dir="2700000" algn="tl">
                    <a:srgbClr val="010199"/>
                  </a:outerShdw>
                </a:effectLst>
                <a:latin typeface="+mn-lt"/>
              </a:rPr>
              <a:t>Vertical </a:t>
            </a:r>
            <a:r>
              <a:rPr lang="en-US" sz="3200" kern="0" dirty="0" err="1">
                <a:effectLst>
                  <a:outerShdw blurRad="38100" dist="38100" dir="2700000" algn="tl">
                    <a:srgbClr val="010199"/>
                  </a:outerShdw>
                </a:effectLst>
                <a:latin typeface="+mn-lt"/>
              </a:rPr>
              <a:t>angulation</a:t>
            </a:r>
            <a:r>
              <a:rPr lang="en-US" sz="3200" kern="0" dirty="0">
                <a:effectLst>
                  <a:outerShdw blurRad="38100" dist="38100" dir="2700000" algn="tl">
                    <a:srgbClr val="010199"/>
                  </a:outerShdw>
                </a:effectLst>
                <a:latin typeface="+mn-lt"/>
              </a:rPr>
              <a:t> +40</a:t>
            </a:r>
            <a:r>
              <a:rPr lang="en-US" sz="3200" kern="0" baseline="30000" dirty="0">
                <a:effectLst>
                  <a:outerShdw blurRad="38100" dist="38100" dir="2700000" algn="tl">
                    <a:srgbClr val="010199"/>
                  </a:outerShdw>
                </a:effectLst>
                <a:latin typeface="+mn-lt"/>
              </a:rPr>
              <a:t>0</a:t>
            </a:r>
          </a:p>
          <a:p>
            <a:pPr marL="342900" indent="-342900" eaLnBrk="1" hangingPunct="1">
              <a:spcBef>
                <a:spcPct val="20000"/>
              </a:spcBef>
              <a:buClr>
                <a:schemeClr val="hlink"/>
              </a:buClr>
              <a:buSzPct val="75000"/>
              <a:buFont typeface="Wingdings" pitchFamily="2" charset="2"/>
              <a:buChar char="l"/>
              <a:defRPr/>
            </a:pPr>
            <a:r>
              <a:rPr lang="en-US" sz="3200" kern="0" dirty="0">
                <a:effectLst>
                  <a:outerShdw blurRad="38100" dist="38100" dir="2700000" algn="tl">
                    <a:srgbClr val="010199"/>
                  </a:outerShdw>
                </a:effectLst>
                <a:latin typeface="+mn-lt"/>
              </a:rPr>
              <a:t>Horizontal </a:t>
            </a:r>
            <a:r>
              <a:rPr lang="en-US" sz="3200" kern="0" dirty="0" err="1">
                <a:effectLst>
                  <a:outerShdw blurRad="38100" dist="38100" dir="2700000" algn="tl">
                    <a:srgbClr val="010199"/>
                  </a:outerShdw>
                </a:effectLst>
                <a:latin typeface="+mn-lt"/>
              </a:rPr>
              <a:t>angulation</a:t>
            </a:r>
            <a:r>
              <a:rPr lang="en-US" sz="3200" kern="0" dirty="0">
                <a:effectLst>
                  <a:outerShdw blurRad="38100" dist="38100" dir="2700000" algn="tl">
                    <a:srgbClr val="010199"/>
                  </a:outerShdw>
                </a:effectLst>
                <a:latin typeface="+mn-lt"/>
              </a:rPr>
              <a:t> 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4" descr="Bitewing 013">
            <a:extLst>
              <a:ext uri="{FF2B5EF4-FFF2-40B4-BE49-F238E27FC236}">
                <a16:creationId xmlns:a16="http://schemas.microsoft.com/office/drawing/2014/main" id="{2F0A9434-950D-4F70-80EA-7E2F3F0F84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276600"/>
            <a:ext cx="2046288" cy="32067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5843" name="Picture 5" descr="Bitewing 010">
            <a:extLst>
              <a:ext uri="{FF2B5EF4-FFF2-40B4-BE49-F238E27FC236}">
                <a16:creationId xmlns:a16="http://schemas.microsoft.com/office/drawing/2014/main" id="{BFC38438-26F6-4F64-9919-ADCF40ADA2A4}"/>
              </a:ext>
            </a:extLst>
          </p:cNvPr>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228600" y="152400"/>
            <a:ext cx="2820988" cy="2590800"/>
          </a:xfr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35844" name="Text Box 6">
            <a:extLst>
              <a:ext uri="{FF2B5EF4-FFF2-40B4-BE49-F238E27FC236}">
                <a16:creationId xmlns:a16="http://schemas.microsoft.com/office/drawing/2014/main" id="{CAC4E801-DB13-4F5F-B975-EAEA9D8F0141}"/>
              </a:ext>
            </a:extLst>
          </p:cNvPr>
          <p:cNvSpPr txBox="1">
            <a:spLocks noChangeArrowheads="1"/>
          </p:cNvSpPr>
          <p:nvPr/>
        </p:nvSpPr>
        <p:spPr bwMode="auto">
          <a:xfrm>
            <a:off x="1812925" y="1905000"/>
            <a:ext cx="18415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endParaRPr lang="en-US" altLang="en-US" sz="1800" b="1"/>
          </a:p>
        </p:txBody>
      </p:sp>
      <p:sp>
        <p:nvSpPr>
          <p:cNvPr id="35845" name="Text Box 7">
            <a:extLst>
              <a:ext uri="{FF2B5EF4-FFF2-40B4-BE49-F238E27FC236}">
                <a16:creationId xmlns:a16="http://schemas.microsoft.com/office/drawing/2014/main" id="{AF2723CB-E588-4283-B169-79DCB620806B}"/>
              </a:ext>
            </a:extLst>
          </p:cNvPr>
          <p:cNvSpPr txBox="1">
            <a:spLocks noChangeArrowheads="1"/>
          </p:cNvSpPr>
          <p:nvPr/>
        </p:nvSpPr>
        <p:spPr bwMode="auto">
          <a:xfrm>
            <a:off x="3429000" y="990600"/>
            <a:ext cx="5562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u="sng"/>
              <a:t>Point of entry</a:t>
            </a:r>
          </a:p>
          <a:p>
            <a:pPr eaLnBrk="1" hangingPunct="1">
              <a:spcBef>
                <a:spcPct val="0"/>
              </a:spcBef>
              <a:buClrTx/>
              <a:buSzTx/>
              <a:buFontTx/>
              <a:buNone/>
            </a:pPr>
            <a:r>
              <a:rPr lang="en-US" altLang="en-US" sz="2400"/>
              <a:t>Central ray through ala of the nose about 1 cm from the midline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AD1003DD-7CCA-4AB4-96E2-39E9A27922E1}"/>
              </a:ext>
            </a:extLst>
          </p:cNvPr>
          <p:cNvSpPr>
            <a:spLocks noGrp="1" noChangeArrowheads="1"/>
          </p:cNvSpPr>
          <p:nvPr>
            <p:ph type="title"/>
          </p:nvPr>
        </p:nvSpPr>
        <p:spPr>
          <a:xfrm>
            <a:off x="228600" y="-76200"/>
            <a:ext cx="8229600" cy="1143000"/>
          </a:xfrm>
        </p:spPr>
        <p:txBody>
          <a:bodyPr/>
          <a:lstStyle/>
          <a:p>
            <a:pPr eaLnBrk="1" hangingPunct="1">
              <a:defRPr/>
            </a:pPr>
            <a:r>
              <a:rPr lang="en-US" u="sng"/>
              <a:t>Canine</a:t>
            </a:r>
          </a:p>
        </p:txBody>
      </p:sp>
      <p:sp>
        <p:nvSpPr>
          <p:cNvPr id="39939" name="Rectangle 3">
            <a:extLst>
              <a:ext uri="{FF2B5EF4-FFF2-40B4-BE49-F238E27FC236}">
                <a16:creationId xmlns:a16="http://schemas.microsoft.com/office/drawing/2014/main" id="{30091429-A7A0-4B6A-9B8A-D9343A791AE2}"/>
              </a:ext>
            </a:extLst>
          </p:cNvPr>
          <p:cNvSpPr>
            <a:spLocks noGrp="1" noChangeArrowheads="1"/>
          </p:cNvSpPr>
          <p:nvPr>
            <p:ph type="body" idx="1"/>
          </p:nvPr>
        </p:nvSpPr>
        <p:spPr>
          <a:xfrm>
            <a:off x="3886200" y="990600"/>
            <a:ext cx="5105400" cy="3124200"/>
          </a:xfrm>
        </p:spPr>
        <p:txBody>
          <a:bodyPr/>
          <a:lstStyle/>
          <a:p>
            <a:pPr algn="just" eaLnBrk="1" hangingPunct="1">
              <a:buFont typeface="Wingdings" panose="05000000000000000000" pitchFamily="2" charset="2"/>
              <a:buNone/>
              <a:defRPr/>
            </a:pPr>
            <a:r>
              <a:rPr lang="en-US" b="1" dirty="0"/>
              <a:t>Image field:</a:t>
            </a:r>
            <a:r>
              <a:rPr lang="en-US" dirty="0"/>
              <a:t> This projection demonstrates all the canine and its </a:t>
            </a:r>
            <a:r>
              <a:rPr lang="en-US" dirty="0" err="1"/>
              <a:t>periapical</a:t>
            </a:r>
            <a:r>
              <a:rPr lang="en-US" dirty="0"/>
              <a:t> area centered on the film</a:t>
            </a:r>
          </a:p>
        </p:txBody>
      </p:sp>
      <p:pic>
        <p:nvPicPr>
          <p:cNvPr id="36868" name="Picture 4" descr="Bitewing 004">
            <a:extLst>
              <a:ext uri="{FF2B5EF4-FFF2-40B4-BE49-F238E27FC236}">
                <a16:creationId xmlns:a16="http://schemas.microsoft.com/office/drawing/2014/main" id="{75B028F3-921A-4BA3-9EAB-155F99CAEA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54100"/>
            <a:ext cx="3352800" cy="25654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6869" name="Picture 4" descr="Bitewing 005">
            <a:extLst>
              <a:ext uri="{FF2B5EF4-FFF2-40B4-BE49-F238E27FC236}">
                <a16:creationId xmlns:a16="http://schemas.microsoft.com/office/drawing/2014/main" id="{D207AF1F-2511-47A7-803E-30C3AD6D995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75100"/>
            <a:ext cx="3352800" cy="25828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6870" name="Rectangle 7">
            <a:extLst>
              <a:ext uri="{FF2B5EF4-FFF2-40B4-BE49-F238E27FC236}">
                <a16:creationId xmlns:a16="http://schemas.microsoft.com/office/drawing/2014/main" id="{7EB902CC-163E-452A-B8E9-A44373A83266}"/>
              </a:ext>
            </a:extLst>
          </p:cNvPr>
          <p:cNvSpPr>
            <a:spLocks noChangeArrowheads="1"/>
          </p:cNvSpPr>
          <p:nvPr/>
        </p:nvSpPr>
        <p:spPr bwMode="auto">
          <a:xfrm>
            <a:off x="5108575" y="4583113"/>
            <a:ext cx="2968625"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u="sng"/>
              <a:t>Film placement</a:t>
            </a:r>
            <a:endParaRPr lang="en-US" alt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3" name="Rectangle 3">
            <a:extLst>
              <a:ext uri="{FF2B5EF4-FFF2-40B4-BE49-F238E27FC236}">
                <a16:creationId xmlns:a16="http://schemas.microsoft.com/office/drawing/2014/main" id="{0A61C00D-0A56-4296-BAE6-35035022812D}"/>
              </a:ext>
            </a:extLst>
          </p:cNvPr>
          <p:cNvSpPr>
            <a:spLocks noGrp="1" noChangeArrowheads="1"/>
          </p:cNvSpPr>
          <p:nvPr>
            <p:ph type="body" idx="1"/>
          </p:nvPr>
        </p:nvSpPr>
        <p:spPr>
          <a:xfrm>
            <a:off x="3200400" y="457200"/>
            <a:ext cx="5638800" cy="1752600"/>
          </a:xfrm>
        </p:spPr>
        <p:txBody>
          <a:bodyPr/>
          <a:lstStyle/>
          <a:p>
            <a:pPr eaLnBrk="1" hangingPunct="1">
              <a:buFont typeface="Wingdings" panose="05000000000000000000" pitchFamily="2" charset="2"/>
              <a:buNone/>
              <a:defRPr/>
            </a:pPr>
            <a:r>
              <a:rPr lang="en-US" sz="2800" u="sng" dirty="0"/>
              <a:t>Projection of central ray</a:t>
            </a:r>
          </a:p>
          <a:p>
            <a:pPr eaLnBrk="1" hangingPunct="1">
              <a:buFont typeface="Wingdings" panose="05000000000000000000" pitchFamily="2" charset="2"/>
              <a:buNone/>
              <a:defRPr/>
            </a:pPr>
            <a:r>
              <a:rPr lang="en-US" sz="2800" dirty="0"/>
              <a:t>Vertical </a:t>
            </a:r>
            <a:r>
              <a:rPr lang="en-US" sz="2800" dirty="0" err="1"/>
              <a:t>angulation</a:t>
            </a:r>
            <a:r>
              <a:rPr lang="en-US" sz="2800" dirty="0"/>
              <a:t> +45</a:t>
            </a:r>
            <a:r>
              <a:rPr lang="en-US" sz="2800" baseline="30000" dirty="0"/>
              <a:t>0</a:t>
            </a:r>
          </a:p>
          <a:p>
            <a:pPr eaLnBrk="1" hangingPunct="1">
              <a:buFont typeface="Wingdings" panose="05000000000000000000" pitchFamily="2" charset="2"/>
              <a:buNone/>
              <a:defRPr/>
            </a:pPr>
            <a:r>
              <a:rPr lang="en-US" sz="2800" dirty="0"/>
              <a:t>Horizontal </a:t>
            </a:r>
            <a:r>
              <a:rPr lang="en-US" sz="2800" dirty="0" err="1"/>
              <a:t>angulation</a:t>
            </a:r>
            <a:r>
              <a:rPr lang="en-US" sz="2800" dirty="0"/>
              <a:t> 0</a:t>
            </a:r>
          </a:p>
          <a:p>
            <a:pPr eaLnBrk="1" hangingPunct="1">
              <a:defRPr/>
            </a:pPr>
            <a:endParaRPr lang="en-US" sz="2800" dirty="0"/>
          </a:p>
        </p:txBody>
      </p:sp>
      <p:pic>
        <p:nvPicPr>
          <p:cNvPr id="37891" name="Picture 5" descr="Bitewing 006">
            <a:extLst>
              <a:ext uri="{FF2B5EF4-FFF2-40B4-BE49-F238E27FC236}">
                <a16:creationId xmlns:a16="http://schemas.microsoft.com/office/drawing/2014/main" id="{CDC53AC4-DC2E-4CB0-9B8D-38EF187D3D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057400" cy="21828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7892" name="Picture 5" descr="Bitewing 008">
            <a:extLst>
              <a:ext uri="{FF2B5EF4-FFF2-40B4-BE49-F238E27FC236}">
                <a16:creationId xmlns:a16="http://schemas.microsoft.com/office/drawing/2014/main" id="{44915425-B77B-4299-B882-0C8C90DDE6A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62400"/>
            <a:ext cx="2209800" cy="25574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7893" name="Rectangle 7">
            <a:extLst>
              <a:ext uri="{FF2B5EF4-FFF2-40B4-BE49-F238E27FC236}">
                <a16:creationId xmlns:a16="http://schemas.microsoft.com/office/drawing/2014/main" id="{C1EE7D66-573F-4A3F-B617-ACE6436CF0BE}"/>
              </a:ext>
            </a:extLst>
          </p:cNvPr>
          <p:cNvSpPr>
            <a:spLocks noChangeArrowheads="1"/>
          </p:cNvSpPr>
          <p:nvPr/>
        </p:nvSpPr>
        <p:spPr bwMode="auto">
          <a:xfrm>
            <a:off x="4495800" y="4191000"/>
            <a:ext cx="4648200" cy="2246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2800" u="sng"/>
              <a:t>Point of entry</a:t>
            </a:r>
            <a:br>
              <a:rPr lang="en-US" altLang="en-US" sz="2800" u="sng"/>
            </a:br>
            <a:r>
              <a:rPr lang="en-US" altLang="en-US" sz="2800"/>
              <a:t>Orient the central ray through canine eminence. The point of entry through ala of the nose</a:t>
            </a:r>
          </a:p>
        </p:txBody>
      </p:sp>
      <p:pic>
        <p:nvPicPr>
          <p:cNvPr id="37894" name="Picture 4" descr="Bitewing 007">
            <a:extLst>
              <a:ext uri="{FF2B5EF4-FFF2-40B4-BE49-F238E27FC236}">
                <a16:creationId xmlns:a16="http://schemas.microsoft.com/office/drawing/2014/main" id="{71CE985F-FBB5-4014-ACB4-DBE3100B67C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7000" y="3962400"/>
            <a:ext cx="1676400" cy="25066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a:extLst>
              <a:ext uri="{FF2B5EF4-FFF2-40B4-BE49-F238E27FC236}">
                <a16:creationId xmlns:a16="http://schemas.microsoft.com/office/drawing/2014/main" id="{89010CE6-ADDF-4635-966F-A5479E24F76C}"/>
              </a:ext>
            </a:extLst>
          </p:cNvPr>
          <p:cNvSpPr>
            <a:spLocks noGrp="1" noChangeArrowheads="1"/>
          </p:cNvSpPr>
          <p:nvPr>
            <p:ph type="title"/>
          </p:nvPr>
        </p:nvSpPr>
        <p:spPr>
          <a:xfrm>
            <a:off x="457200" y="-152400"/>
            <a:ext cx="8229600" cy="1143000"/>
          </a:xfrm>
        </p:spPr>
        <p:txBody>
          <a:bodyPr/>
          <a:lstStyle/>
          <a:p>
            <a:pPr eaLnBrk="1" hangingPunct="1">
              <a:defRPr/>
            </a:pPr>
            <a:r>
              <a:rPr lang="en-US" u="sng"/>
              <a:t>Premolar</a:t>
            </a:r>
          </a:p>
        </p:txBody>
      </p:sp>
      <p:sp>
        <p:nvSpPr>
          <p:cNvPr id="44035" name="Rectangle 3">
            <a:extLst>
              <a:ext uri="{FF2B5EF4-FFF2-40B4-BE49-F238E27FC236}">
                <a16:creationId xmlns:a16="http://schemas.microsoft.com/office/drawing/2014/main" id="{E1AB8AA0-DE7E-4E84-8065-86BF582187EB}"/>
              </a:ext>
            </a:extLst>
          </p:cNvPr>
          <p:cNvSpPr>
            <a:spLocks noGrp="1" noChangeArrowheads="1"/>
          </p:cNvSpPr>
          <p:nvPr>
            <p:ph type="body" idx="1"/>
          </p:nvPr>
        </p:nvSpPr>
        <p:spPr>
          <a:xfrm>
            <a:off x="3352800" y="1295400"/>
            <a:ext cx="5638800" cy="1630363"/>
          </a:xfrm>
        </p:spPr>
        <p:txBody>
          <a:bodyPr/>
          <a:lstStyle/>
          <a:p>
            <a:pPr eaLnBrk="1" hangingPunct="1">
              <a:buFont typeface="Wingdings" panose="05000000000000000000" pitchFamily="2" charset="2"/>
              <a:buNone/>
              <a:defRPr/>
            </a:pPr>
            <a:r>
              <a:rPr lang="en-US" b="1" dirty="0"/>
              <a:t>Image field:</a:t>
            </a:r>
            <a:r>
              <a:rPr lang="en-US" dirty="0"/>
              <a:t> The images of the distal half of the canine, premolars, first molar.</a:t>
            </a:r>
          </a:p>
        </p:txBody>
      </p:sp>
      <p:pic>
        <p:nvPicPr>
          <p:cNvPr id="38916" name="Picture 4">
            <a:extLst>
              <a:ext uri="{FF2B5EF4-FFF2-40B4-BE49-F238E27FC236}">
                <a16:creationId xmlns:a16="http://schemas.microsoft.com/office/drawing/2014/main" id="{AD246A93-67E0-4DA1-90AA-E4AA47C36F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90600"/>
            <a:ext cx="2971800" cy="24257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8917" name="Picture 4" descr="Bitewing 016">
            <a:extLst>
              <a:ext uri="{FF2B5EF4-FFF2-40B4-BE49-F238E27FC236}">
                <a16:creationId xmlns:a16="http://schemas.microsoft.com/office/drawing/2014/main" id="{8EE1CA12-A2A8-4413-AB0B-FCFA198B475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86200"/>
            <a:ext cx="3098800" cy="23225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8918" name="Rectangle 7">
            <a:extLst>
              <a:ext uri="{FF2B5EF4-FFF2-40B4-BE49-F238E27FC236}">
                <a16:creationId xmlns:a16="http://schemas.microsoft.com/office/drawing/2014/main" id="{6A02DE38-8A88-405A-B917-A50B94302676}"/>
              </a:ext>
            </a:extLst>
          </p:cNvPr>
          <p:cNvSpPr>
            <a:spLocks noChangeArrowheads="1"/>
          </p:cNvSpPr>
          <p:nvPr/>
        </p:nvSpPr>
        <p:spPr bwMode="auto">
          <a:xfrm>
            <a:off x="3697288" y="3911600"/>
            <a:ext cx="29622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u="sng"/>
              <a:t>Film placement</a:t>
            </a:r>
            <a:endParaRPr lang="en-US" altLang="en-US"/>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a:extLst>
              <a:ext uri="{FF2B5EF4-FFF2-40B4-BE49-F238E27FC236}">
                <a16:creationId xmlns:a16="http://schemas.microsoft.com/office/drawing/2014/main" id="{D8392969-90C8-4994-BAA4-3F913B2A6C66}"/>
              </a:ext>
            </a:extLst>
          </p:cNvPr>
          <p:cNvSpPr>
            <a:spLocks noGrp="1" noChangeArrowheads="1"/>
          </p:cNvSpPr>
          <p:nvPr>
            <p:ph type="body" idx="1"/>
          </p:nvPr>
        </p:nvSpPr>
        <p:spPr>
          <a:xfrm>
            <a:off x="3657600" y="304800"/>
            <a:ext cx="5486400" cy="1554163"/>
          </a:xfrm>
        </p:spPr>
        <p:txBody>
          <a:bodyPr/>
          <a:lstStyle/>
          <a:p>
            <a:pPr algn="just" eaLnBrk="1" hangingPunct="1">
              <a:buFont typeface="Wingdings" panose="05000000000000000000" pitchFamily="2" charset="2"/>
              <a:buNone/>
              <a:defRPr/>
            </a:pPr>
            <a:r>
              <a:rPr lang="en-US" sz="2800" u="sng" dirty="0"/>
              <a:t>Projection of central ray</a:t>
            </a:r>
          </a:p>
          <a:p>
            <a:pPr algn="just" eaLnBrk="1" hangingPunct="1">
              <a:buFont typeface="Wingdings" panose="05000000000000000000" pitchFamily="2" charset="2"/>
              <a:buNone/>
              <a:defRPr/>
            </a:pPr>
            <a:r>
              <a:rPr lang="en-US" sz="2800" dirty="0"/>
              <a:t>Vertical </a:t>
            </a:r>
            <a:r>
              <a:rPr lang="en-US" sz="2800" dirty="0" err="1"/>
              <a:t>angulation</a:t>
            </a:r>
            <a:r>
              <a:rPr lang="en-US" sz="2800" dirty="0"/>
              <a:t> +30</a:t>
            </a:r>
            <a:r>
              <a:rPr lang="en-US" sz="2800" baseline="30000" dirty="0"/>
              <a:t>0</a:t>
            </a:r>
          </a:p>
          <a:p>
            <a:pPr algn="just" eaLnBrk="1" hangingPunct="1">
              <a:buFont typeface="Wingdings" panose="05000000000000000000" pitchFamily="2" charset="2"/>
              <a:buNone/>
              <a:defRPr/>
            </a:pPr>
            <a:r>
              <a:rPr lang="en-US" sz="2800" dirty="0"/>
              <a:t>Horizontal </a:t>
            </a:r>
            <a:r>
              <a:rPr lang="en-US" sz="2800" dirty="0" err="1"/>
              <a:t>angulation</a:t>
            </a:r>
            <a:r>
              <a:rPr lang="en-US" sz="2800" dirty="0"/>
              <a:t> 0</a:t>
            </a:r>
          </a:p>
          <a:p>
            <a:pPr algn="just" eaLnBrk="1" hangingPunct="1">
              <a:buFont typeface="Wingdings" panose="05000000000000000000" pitchFamily="2" charset="2"/>
              <a:buNone/>
              <a:defRPr/>
            </a:pPr>
            <a:endParaRPr lang="en-US" sz="2800" dirty="0"/>
          </a:p>
        </p:txBody>
      </p:sp>
      <p:pic>
        <p:nvPicPr>
          <p:cNvPr id="39939" name="Picture 4" descr="Bitewing 017">
            <a:extLst>
              <a:ext uri="{FF2B5EF4-FFF2-40B4-BE49-F238E27FC236}">
                <a16:creationId xmlns:a16="http://schemas.microsoft.com/office/drawing/2014/main" id="{65D93167-B889-4680-8FF6-218A440682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81000"/>
            <a:ext cx="2209800" cy="2209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0" name="Picture 5" descr="Bitewing 019">
            <a:extLst>
              <a:ext uri="{FF2B5EF4-FFF2-40B4-BE49-F238E27FC236}">
                <a16:creationId xmlns:a16="http://schemas.microsoft.com/office/drawing/2014/main" id="{9DB8939F-DB0C-401F-9D8D-F919F3D334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267200"/>
            <a:ext cx="2522538" cy="20288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39941" name="Picture 4" descr="Bitewing 018">
            <a:extLst>
              <a:ext uri="{FF2B5EF4-FFF2-40B4-BE49-F238E27FC236}">
                <a16:creationId xmlns:a16="http://schemas.microsoft.com/office/drawing/2014/main" id="{68D1C71B-425A-4C81-B4D0-AC9D935889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533" t="31149" r="27686" b="11307"/>
          <a:stretch>
            <a:fillRect/>
          </a:stretch>
        </p:blipFill>
        <p:spPr bwMode="auto">
          <a:xfrm>
            <a:off x="2971800" y="4267200"/>
            <a:ext cx="2516188" cy="20748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39942" name="Text Box 6">
            <a:extLst>
              <a:ext uri="{FF2B5EF4-FFF2-40B4-BE49-F238E27FC236}">
                <a16:creationId xmlns:a16="http://schemas.microsoft.com/office/drawing/2014/main" id="{0F55145A-7044-4AF3-9D78-94FE3E65E5CB}"/>
              </a:ext>
            </a:extLst>
          </p:cNvPr>
          <p:cNvSpPr txBox="1">
            <a:spLocks noChangeArrowheads="1"/>
          </p:cNvSpPr>
          <p:nvPr/>
        </p:nvSpPr>
        <p:spPr bwMode="auto">
          <a:xfrm>
            <a:off x="5791200" y="4276725"/>
            <a:ext cx="3276600" cy="212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50000"/>
              </a:spcBef>
              <a:buClrTx/>
              <a:buSzTx/>
              <a:buFontTx/>
              <a:buNone/>
            </a:pPr>
            <a:r>
              <a:rPr lang="en-US" altLang="en-US" sz="2400" u="sng"/>
              <a:t>Point of entry</a:t>
            </a:r>
          </a:p>
          <a:p>
            <a:pPr eaLnBrk="1" hangingPunct="1">
              <a:spcBef>
                <a:spcPct val="50000"/>
              </a:spcBef>
              <a:buClrTx/>
              <a:buSzTx/>
              <a:buFontTx/>
              <a:buNone/>
            </a:pPr>
            <a:r>
              <a:rPr lang="en-US" altLang="en-US" sz="2400"/>
              <a:t>Orient the ray below pupil of the eye, close to the level of ala tragus line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a:extLst>
              <a:ext uri="{FF2B5EF4-FFF2-40B4-BE49-F238E27FC236}">
                <a16:creationId xmlns:a16="http://schemas.microsoft.com/office/drawing/2014/main" id="{611DE9F2-7926-4007-A117-249C973D3DB9}"/>
              </a:ext>
            </a:extLst>
          </p:cNvPr>
          <p:cNvSpPr>
            <a:spLocks noGrp="1" noChangeArrowheads="1"/>
          </p:cNvSpPr>
          <p:nvPr>
            <p:ph type="title"/>
          </p:nvPr>
        </p:nvSpPr>
        <p:spPr>
          <a:xfrm>
            <a:off x="685800" y="0"/>
            <a:ext cx="8001000" cy="990600"/>
          </a:xfrm>
        </p:spPr>
        <p:txBody>
          <a:bodyPr/>
          <a:lstStyle/>
          <a:p>
            <a:pPr eaLnBrk="1" hangingPunct="1">
              <a:defRPr/>
            </a:pPr>
            <a:r>
              <a:rPr lang="en-US" u="sng" dirty="0"/>
              <a:t>Molar</a:t>
            </a:r>
          </a:p>
        </p:txBody>
      </p:sp>
      <p:sp>
        <p:nvSpPr>
          <p:cNvPr id="48131" name="Rectangle 3">
            <a:extLst>
              <a:ext uri="{FF2B5EF4-FFF2-40B4-BE49-F238E27FC236}">
                <a16:creationId xmlns:a16="http://schemas.microsoft.com/office/drawing/2014/main" id="{7D068DF0-5753-4334-AC2B-24DD713E4A87}"/>
              </a:ext>
            </a:extLst>
          </p:cNvPr>
          <p:cNvSpPr>
            <a:spLocks noGrp="1" noChangeArrowheads="1"/>
          </p:cNvSpPr>
          <p:nvPr>
            <p:ph type="body" idx="1"/>
          </p:nvPr>
        </p:nvSpPr>
        <p:spPr>
          <a:xfrm>
            <a:off x="3505200" y="1066800"/>
            <a:ext cx="5181600" cy="1706563"/>
          </a:xfrm>
        </p:spPr>
        <p:txBody>
          <a:bodyPr/>
          <a:lstStyle/>
          <a:p>
            <a:pPr eaLnBrk="1" hangingPunct="1">
              <a:buFont typeface="Wingdings" panose="05000000000000000000" pitchFamily="2" charset="2"/>
              <a:buNone/>
              <a:defRPr/>
            </a:pPr>
            <a:r>
              <a:rPr lang="en-US" b="1" dirty="0"/>
              <a:t>Image field: </a:t>
            </a:r>
            <a:r>
              <a:rPr lang="en-US" dirty="0"/>
              <a:t>The image should show distal half of second premolar and 3 molars</a:t>
            </a:r>
          </a:p>
        </p:txBody>
      </p:sp>
      <p:pic>
        <p:nvPicPr>
          <p:cNvPr id="40964" name="Picture 4" descr="Bitewing 020">
            <a:extLst>
              <a:ext uri="{FF2B5EF4-FFF2-40B4-BE49-F238E27FC236}">
                <a16:creationId xmlns:a16="http://schemas.microsoft.com/office/drawing/2014/main" id="{D6B66A78-50DB-46C7-80E7-5BB386A385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90575"/>
            <a:ext cx="2514600" cy="21812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0965" name="Picture 4" descr="Bitewing 021">
            <a:extLst>
              <a:ext uri="{FF2B5EF4-FFF2-40B4-BE49-F238E27FC236}">
                <a16:creationId xmlns:a16="http://schemas.microsoft.com/office/drawing/2014/main" id="{7DA19532-8D0C-4627-A5E6-5508EB5693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733800"/>
            <a:ext cx="2590800" cy="18208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0966" name="Rectangle 7">
            <a:extLst>
              <a:ext uri="{FF2B5EF4-FFF2-40B4-BE49-F238E27FC236}">
                <a16:creationId xmlns:a16="http://schemas.microsoft.com/office/drawing/2014/main" id="{CD05D068-A7A2-4A39-B0DA-95BE590990B8}"/>
              </a:ext>
            </a:extLst>
          </p:cNvPr>
          <p:cNvSpPr>
            <a:spLocks noChangeArrowheads="1"/>
          </p:cNvSpPr>
          <p:nvPr/>
        </p:nvSpPr>
        <p:spPr bwMode="auto">
          <a:xfrm>
            <a:off x="3773488" y="3973513"/>
            <a:ext cx="3770312"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u="sng"/>
              <a:t>Film placement</a:t>
            </a:r>
            <a:endParaRPr lang="en-US" altLang="en-US"/>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a:extLst>
              <a:ext uri="{FF2B5EF4-FFF2-40B4-BE49-F238E27FC236}">
                <a16:creationId xmlns:a16="http://schemas.microsoft.com/office/drawing/2014/main" id="{AD695396-05C3-4A72-A9F7-D339ED023057}"/>
              </a:ext>
            </a:extLst>
          </p:cNvPr>
          <p:cNvSpPr>
            <a:spLocks noGrp="1" noChangeArrowheads="1"/>
          </p:cNvSpPr>
          <p:nvPr>
            <p:ph type="body" idx="1"/>
          </p:nvPr>
        </p:nvSpPr>
        <p:spPr>
          <a:xfrm>
            <a:off x="3505200" y="762000"/>
            <a:ext cx="5257800" cy="1295400"/>
          </a:xfrm>
        </p:spPr>
        <p:txBody>
          <a:bodyPr/>
          <a:lstStyle/>
          <a:p>
            <a:pPr eaLnBrk="1" hangingPunct="1">
              <a:buFont typeface="Wingdings" panose="05000000000000000000" pitchFamily="2" charset="2"/>
              <a:buNone/>
              <a:defRPr/>
            </a:pPr>
            <a:r>
              <a:rPr lang="en-US" sz="2800" u="sng" dirty="0"/>
              <a:t>Projection of central ray</a:t>
            </a:r>
          </a:p>
          <a:p>
            <a:pPr eaLnBrk="1" hangingPunct="1">
              <a:buFont typeface="Wingdings" panose="05000000000000000000" pitchFamily="2" charset="2"/>
              <a:buNone/>
              <a:defRPr/>
            </a:pPr>
            <a:r>
              <a:rPr lang="en-US" sz="2800" dirty="0"/>
              <a:t>Vertical </a:t>
            </a:r>
            <a:r>
              <a:rPr lang="en-US" sz="2800" dirty="0" err="1"/>
              <a:t>angulation</a:t>
            </a:r>
            <a:r>
              <a:rPr lang="en-US" sz="2800" dirty="0"/>
              <a:t> +20</a:t>
            </a:r>
            <a:r>
              <a:rPr lang="en-US" sz="2800" baseline="30000" dirty="0"/>
              <a:t>0</a:t>
            </a:r>
          </a:p>
          <a:p>
            <a:pPr eaLnBrk="1" hangingPunct="1">
              <a:buFont typeface="Wingdings" panose="05000000000000000000" pitchFamily="2" charset="2"/>
              <a:buNone/>
              <a:defRPr/>
            </a:pPr>
            <a:r>
              <a:rPr lang="en-US" sz="2800" dirty="0"/>
              <a:t>Horizontal </a:t>
            </a:r>
            <a:r>
              <a:rPr lang="en-US" sz="2800" dirty="0" err="1"/>
              <a:t>angulation</a:t>
            </a:r>
            <a:r>
              <a:rPr lang="en-US" sz="2800" dirty="0"/>
              <a:t> 0</a:t>
            </a:r>
          </a:p>
          <a:p>
            <a:pPr eaLnBrk="1" hangingPunct="1">
              <a:buFont typeface="Wingdings" panose="05000000000000000000" pitchFamily="2" charset="2"/>
              <a:buNone/>
              <a:defRPr/>
            </a:pPr>
            <a:endParaRPr lang="en-US" sz="2800" dirty="0"/>
          </a:p>
        </p:txBody>
      </p:sp>
      <p:pic>
        <p:nvPicPr>
          <p:cNvPr id="41987" name="Picture 4" descr="Bitewing 022">
            <a:extLst>
              <a:ext uri="{FF2B5EF4-FFF2-40B4-BE49-F238E27FC236}">
                <a16:creationId xmlns:a16="http://schemas.microsoft.com/office/drawing/2014/main" id="{D60317D3-FB18-47B4-A755-25EE76453B4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04800"/>
            <a:ext cx="2286000" cy="26384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1988" name="Picture 5" descr="Bitewing 023">
            <a:extLst>
              <a:ext uri="{FF2B5EF4-FFF2-40B4-BE49-F238E27FC236}">
                <a16:creationId xmlns:a16="http://schemas.microsoft.com/office/drawing/2014/main" id="{2D3A63A5-51E4-4A89-B5DE-B546FD1B623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14800"/>
            <a:ext cx="2933700" cy="25177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1989" name="Picture 4" descr="Bitewing 024">
            <a:extLst>
              <a:ext uri="{FF2B5EF4-FFF2-40B4-BE49-F238E27FC236}">
                <a16:creationId xmlns:a16="http://schemas.microsoft.com/office/drawing/2014/main" id="{4AAADF38-C57F-4892-BF29-1A9CFAD33C1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43600" y="4343400"/>
            <a:ext cx="2895600" cy="21907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1990" name="Text Box 6">
            <a:extLst>
              <a:ext uri="{FF2B5EF4-FFF2-40B4-BE49-F238E27FC236}">
                <a16:creationId xmlns:a16="http://schemas.microsoft.com/office/drawing/2014/main" id="{36EB89ED-76E1-4B52-BF25-4D8AF292014A}"/>
              </a:ext>
            </a:extLst>
          </p:cNvPr>
          <p:cNvSpPr txBox="1">
            <a:spLocks noChangeArrowheads="1"/>
          </p:cNvSpPr>
          <p:nvPr/>
        </p:nvSpPr>
        <p:spPr bwMode="auto">
          <a:xfrm>
            <a:off x="1295400" y="3055938"/>
            <a:ext cx="7848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sz="2800" u="sng"/>
              <a:t>Point of entry</a:t>
            </a:r>
          </a:p>
          <a:p>
            <a:pPr algn="ctr" eaLnBrk="1" hangingPunct="1">
              <a:spcBef>
                <a:spcPct val="0"/>
              </a:spcBef>
              <a:buClrTx/>
              <a:buSzTx/>
              <a:buFontTx/>
              <a:buNone/>
            </a:pPr>
            <a:r>
              <a:rPr lang="en-US" altLang="en-US" sz="2800"/>
              <a:t>Outer cantus of the eye, below the zygoma</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a:extLst>
              <a:ext uri="{FF2B5EF4-FFF2-40B4-BE49-F238E27FC236}">
                <a16:creationId xmlns:a16="http://schemas.microsoft.com/office/drawing/2014/main" id="{82A79C65-BB44-487E-B0CE-8C8E198A0253}"/>
              </a:ext>
            </a:extLst>
          </p:cNvPr>
          <p:cNvSpPr>
            <a:spLocks noGrp="1" noChangeArrowheads="1"/>
          </p:cNvSpPr>
          <p:nvPr>
            <p:ph type="title"/>
          </p:nvPr>
        </p:nvSpPr>
        <p:spPr>
          <a:xfrm>
            <a:off x="152400" y="304800"/>
            <a:ext cx="8686800" cy="1431925"/>
          </a:xfrm>
        </p:spPr>
        <p:txBody>
          <a:bodyPr/>
          <a:lstStyle/>
          <a:p>
            <a:pPr eaLnBrk="1" hangingPunct="1">
              <a:defRPr/>
            </a:pPr>
            <a:r>
              <a:rPr lang="en-US" u="sng"/>
              <a:t>Intaoral Periapical Radiograph</a:t>
            </a:r>
            <a:r>
              <a:rPr lang="en-US"/>
              <a:t> (IOPA)</a:t>
            </a:r>
          </a:p>
        </p:txBody>
      </p:sp>
      <p:sp>
        <p:nvSpPr>
          <p:cNvPr id="40963" name="Rectangle 3">
            <a:extLst>
              <a:ext uri="{FF2B5EF4-FFF2-40B4-BE49-F238E27FC236}">
                <a16:creationId xmlns:a16="http://schemas.microsoft.com/office/drawing/2014/main" id="{72F27157-7B7F-4738-B7F5-BCE560BE2B50}"/>
              </a:ext>
            </a:extLst>
          </p:cNvPr>
          <p:cNvSpPr>
            <a:spLocks noGrp="1" noChangeArrowheads="1"/>
          </p:cNvSpPr>
          <p:nvPr>
            <p:ph type="body" idx="1"/>
          </p:nvPr>
        </p:nvSpPr>
        <p:spPr>
          <a:xfrm>
            <a:off x="381000" y="2209800"/>
            <a:ext cx="8610600" cy="4648200"/>
          </a:xfrm>
        </p:spPr>
        <p:txBody>
          <a:bodyPr/>
          <a:lstStyle/>
          <a:p>
            <a:pPr eaLnBrk="1" hangingPunct="1">
              <a:defRPr/>
            </a:pPr>
            <a:r>
              <a:rPr lang="en-US"/>
              <a:t>Periapical radiograph show the individual teeth and their tissues around the apices.</a:t>
            </a:r>
          </a:p>
          <a:p>
            <a:pPr eaLnBrk="1" hangingPunct="1">
              <a:buFont typeface="Wingdings" panose="05000000000000000000" pitchFamily="2" charset="2"/>
              <a:buNone/>
              <a:defRPr/>
            </a:pPr>
            <a:endParaRPr lang="en-US"/>
          </a:p>
          <a:p>
            <a:pPr eaLnBrk="1" hangingPunct="1">
              <a:defRPr/>
            </a:pPr>
            <a:r>
              <a:rPr lang="en-US"/>
              <a:t>Each film should show 2-4 teeth with their surrounding structures</a:t>
            </a:r>
          </a:p>
          <a:p>
            <a:pPr eaLnBrk="1" hangingPunct="1">
              <a:buFont typeface="Wingdings" panose="05000000000000000000" pitchFamily="2" charset="2"/>
              <a:buNone/>
              <a:defRPr/>
            </a:pPr>
            <a:endParaRPr lang="en-US"/>
          </a:p>
          <a:p>
            <a:pPr eaLnBrk="1" hangingPunct="1">
              <a:defRPr/>
            </a:pPr>
            <a:r>
              <a:rPr lang="en-US"/>
              <a:t>Size 0,1,2 films are used.</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7FE8FBDF-F68C-42E6-A1AA-6D0F3AAF9FC8}"/>
              </a:ext>
            </a:extLst>
          </p:cNvPr>
          <p:cNvSpPr>
            <a:spLocks noGrp="1" noChangeArrowheads="1"/>
          </p:cNvSpPr>
          <p:nvPr>
            <p:ph type="title"/>
          </p:nvPr>
        </p:nvSpPr>
        <p:spPr>
          <a:xfrm>
            <a:off x="457200" y="0"/>
            <a:ext cx="8229600" cy="1143000"/>
          </a:xfrm>
        </p:spPr>
        <p:txBody>
          <a:bodyPr/>
          <a:lstStyle/>
          <a:p>
            <a:pPr eaLnBrk="1" hangingPunct="1">
              <a:defRPr/>
            </a:pPr>
            <a:r>
              <a:rPr lang="en-US" sz="4000" u="sng"/>
              <a:t>Lower anterior</a:t>
            </a:r>
          </a:p>
        </p:txBody>
      </p:sp>
      <p:sp>
        <p:nvSpPr>
          <p:cNvPr id="52227" name="Rectangle 3">
            <a:extLst>
              <a:ext uri="{FF2B5EF4-FFF2-40B4-BE49-F238E27FC236}">
                <a16:creationId xmlns:a16="http://schemas.microsoft.com/office/drawing/2014/main" id="{D1513828-56A3-4418-8816-29AB4E2C3634}"/>
              </a:ext>
            </a:extLst>
          </p:cNvPr>
          <p:cNvSpPr>
            <a:spLocks noGrp="1" noChangeArrowheads="1"/>
          </p:cNvSpPr>
          <p:nvPr>
            <p:ph type="body" idx="1"/>
          </p:nvPr>
        </p:nvSpPr>
        <p:spPr>
          <a:xfrm>
            <a:off x="3886200" y="1066800"/>
            <a:ext cx="5257800" cy="1905000"/>
          </a:xfrm>
        </p:spPr>
        <p:txBody>
          <a:bodyPr/>
          <a:lstStyle/>
          <a:p>
            <a:pPr eaLnBrk="1" hangingPunct="1">
              <a:buFont typeface="Wingdings" panose="05000000000000000000" pitchFamily="2" charset="2"/>
              <a:buNone/>
              <a:defRPr/>
            </a:pPr>
            <a:r>
              <a:rPr lang="en-US" sz="2800" b="1" dirty="0"/>
              <a:t>Image field: </a:t>
            </a:r>
            <a:r>
              <a:rPr lang="en-US" sz="2800" dirty="0"/>
              <a:t>This should show crowns, roots and </a:t>
            </a:r>
            <a:r>
              <a:rPr lang="en-US" sz="2800" dirty="0" err="1"/>
              <a:t>periapical</a:t>
            </a:r>
            <a:r>
              <a:rPr lang="en-US" sz="2800" dirty="0"/>
              <a:t> areas of </a:t>
            </a:r>
            <a:r>
              <a:rPr lang="en-US" sz="2800" dirty="0" err="1"/>
              <a:t>mand</a:t>
            </a:r>
            <a:r>
              <a:rPr lang="en-US" sz="2800" dirty="0"/>
              <a:t> central and lateral incisors.</a:t>
            </a:r>
          </a:p>
        </p:txBody>
      </p:sp>
      <p:pic>
        <p:nvPicPr>
          <p:cNvPr id="43012" name="Picture 4" descr="Bitewing 025">
            <a:extLst>
              <a:ext uri="{FF2B5EF4-FFF2-40B4-BE49-F238E27FC236}">
                <a16:creationId xmlns:a16="http://schemas.microsoft.com/office/drawing/2014/main" id="{5C141C49-62D7-4BDE-B862-C423B770C29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3124200" cy="21558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3013" name="Picture 4" descr="Bitewing 026">
            <a:extLst>
              <a:ext uri="{FF2B5EF4-FFF2-40B4-BE49-F238E27FC236}">
                <a16:creationId xmlns:a16="http://schemas.microsoft.com/office/drawing/2014/main" id="{C93A3354-FC29-40C8-A3A3-B97C32E896F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810000"/>
            <a:ext cx="2946400" cy="223678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3014" name="Rectangle 7">
            <a:extLst>
              <a:ext uri="{FF2B5EF4-FFF2-40B4-BE49-F238E27FC236}">
                <a16:creationId xmlns:a16="http://schemas.microsoft.com/office/drawing/2014/main" id="{54FE7084-71D5-4A16-879A-619B87F51BD4}"/>
              </a:ext>
            </a:extLst>
          </p:cNvPr>
          <p:cNvSpPr>
            <a:spLocks noChangeArrowheads="1"/>
          </p:cNvSpPr>
          <p:nvPr/>
        </p:nvSpPr>
        <p:spPr bwMode="auto">
          <a:xfrm>
            <a:off x="3697288" y="4276725"/>
            <a:ext cx="4151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FontTx/>
              <a:buNone/>
            </a:pPr>
            <a:r>
              <a:rPr lang="en-US" altLang="en-US" sz="2800" u="sng"/>
              <a:t>Film placement</a:t>
            </a:r>
            <a:endParaRPr lang="en-US" altLang="en-US" sz="280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5" name="Rectangle 3">
            <a:extLst>
              <a:ext uri="{FF2B5EF4-FFF2-40B4-BE49-F238E27FC236}">
                <a16:creationId xmlns:a16="http://schemas.microsoft.com/office/drawing/2014/main" id="{C4CB9036-6192-4D26-A45B-D42080B2B6DA}"/>
              </a:ext>
            </a:extLst>
          </p:cNvPr>
          <p:cNvSpPr>
            <a:spLocks noGrp="1" noChangeArrowheads="1"/>
          </p:cNvSpPr>
          <p:nvPr>
            <p:ph type="body" idx="1"/>
          </p:nvPr>
        </p:nvSpPr>
        <p:spPr>
          <a:xfrm>
            <a:off x="3810000" y="381000"/>
            <a:ext cx="4953000" cy="1905000"/>
          </a:xfrm>
        </p:spPr>
        <p:txBody>
          <a:bodyPr/>
          <a:lstStyle/>
          <a:p>
            <a:pPr eaLnBrk="1" hangingPunct="1">
              <a:buFont typeface="Wingdings" panose="05000000000000000000" pitchFamily="2" charset="2"/>
              <a:buNone/>
              <a:defRPr/>
            </a:pPr>
            <a:r>
              <a:rPr lang="en-US" u="sng" dirty="0"/>
              <a:t>Projection of central ray</a:t>
            </a:r>
          </a:p>
          <a:p>
            <a:pPr eaLnBrk="1" hangingPunct="1">
              <a:buFont typeface="Wingdings" panose="05000000000000000000" pitchFamily="2" charset="2"/>
              <a:buNone/>
              <a:defRPr/>
            </a:pPr>
            <a:r>
              <a:rPr lang="en-US" dirty="0"/>
              <a:t>Vertical </a:t>
            </a:r>
            <a:r>
              <a:rPr lang="en-US" dirty="0" err="1"/>
              <a:t>angulation</a:t>
            </a:r>
            <a:r>
              <a:rPr lang="en-US" dirty="0"/>
              <a:t> -15</a:t>
            </a:r>
            <a:r>
              <a:rPr lang="en-US" baseline="30000" dirty="0"/>
              <a:t>0</a:t>
            </a:r>
          </a:p>
          <a:p>
            <a:pPr eaLnBrk="1" hangingPunct="1">
              <a:buFont typeface="Wingdings" panose="05000000000000000000" pitchFamily="2" charset="2"/>
              <a:buNone/>
              <a:defRPr/>
            </a:pPr>
            <a:r>
              <a:rPr lang="en-US" dirty="0"/>
              <a:t>Horizontal </a:t>
            </a:r>
            <a:r>
              <a:rPr lang="en-US" dirty="0" err="1"/>
              <a:t>angulation</a:t>
            </a:r>
            <a:r>
              <a:rPr lang="en-US" dirty="0"/>
              <a:t> 0</a:t>
            </a:r>
          </a:p>
        </p:txBody>
      </p:sp>
      <p:pic>
        <p:nvPicPr>
          <p:cNvPr id="44035" name="Picture 4" descr="Bitewing 027">
            <a:extLst>
              <a:ext uri="{FF2B5EF4-FFF2-40B4-BE49-F238E27FC236}">
                <a16:creationId xmlns:a16="http://schemas.microsoft.com/office/drawing/2014/main" id="{9ACE0FE5-0166-4343-B19B-C283B5B019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228850" cy="27432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4036" name="Picture 5" descr="Bitewing 029">
            <a:extLst>
              <a:ext uri="{FF2B5EF4-FFF2-40B4-BE49-F238E27FC236}">
                <a16:creationId xmlns:a16="http://schemas.microsoft.com/office/drawing/2014/main" id="{DC3D669B-4AD3-4332-A2BA-BECF5A7EC3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572000"/>
            <a:ext cx="2520950" cy="190658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4037" name="Text Box 6">
            <a:extLst>
              <a:ext uri="{FF2B5EF4-FFF2-40B4-BE49-F238E27FC236}">
                <a16:creationId xmlns:a16="http://schemas.microsoft.com/office/drawing/2014/main" id="{B178E4A6-E33E-4E75-8A60-1C6F5FA5ECB4}"/>
              </a:ext>
            </a:extLst>
          </p:cNvPr>
          <p:cNvSpPr txBox="1">
            <a:spLocks noChangeArrowheads="1"/>
          </p:cNvSpPr>
          <p:nvPr/>
        </p:nvSpPr>
        <p:spPr bwMode="auto">
          <a:xfrm>
            <a:off x="1066800" y="3352800"/>
            <a:ext cx="77200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just" eaLnBrk="1" hangingPunct="1">
              <a:spcBef>
                <a:spcPct val="0"/>
              </a:spcBef>
              <a:buClrTx/>
              <a:buSzTx/>
              <a:buFontTx/>
              <a:buNone/>
            </a:pPr>
            <a:r>
              <a:rPr lang="en-US" altLang="en-US" sz="2400" u="sng"/>
              <a:t>Point of entry</a:t>
            </a:r>
          </a:p>
          <a:p>
            <a:pPr algn="just" eaLnBrk="1" hangingPunct="1">
              <a:spcBef>
                <a:spcPct val="0"/>
              </a:spcBef>
              <a:buClrTx/>
              <a:buSzTx/>
              <a:buFontTx/>
              <a:buNone/>
            </a:pPr>
            <a:r>
              <a:rPr lang="en-US" altLang="en-US" sz="2400"/>
              <a:t>Below the vermilion border of the lip 1cm from the midline</a:t>
            </a:r>
          </a:p>
        </p:txBody>
      </p:sp>
      <p:pic>
        <p:nvPicPr>
          <p:cNvPr id="44038" name="Picture 4" descr="Bitewing 028">
            <a:extLst>
              <a:ext uri="{FF2B5EF4-FFF2-40B4-BE49-F238E27FC236}">
                <a16:creationId xmlns:a16="http://schemas.microsoft.com/office/drawing/2014/main" id="{DBE02176-B2C4-4DA2-B90B-B7BF353AACA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4388" y="4419600"/>
            <a:ext cx="1517650" cy="24384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a:extLst>
              <a:ext uri="{FF2B5EF4-FFF2-40B4-BE49-F238E27FC236}">
                <a16:creationId xmlns:a16="http://schemas.microsoft.com/office/drawing/2014/main" id="{8F2717D2-EB89-4D00-B53A-8253E19B8F4C}"/>
              </a:ext>
            </a:extLst>
          </p:cNvPr>
          <p:cNvSpPr>
            <a:spLocks noGrp="1" noChangeArrowheads="1"/>
          </p:cNvSpPr>
          <p:nvPr>
            <p:ph type="title"/>
          </p:nvPr>
        </p:nvSpPr>
        <p:spPr>
          <a:xfrm>
            <a:off x="457200" y="0"/>
            <a:ext cx="8229600" cy="1143000"/>
          </a:xfrm>
        </p:spPr>
        <p:txBody>
          <a:bodyPr/>
          <a:lstStyle/>
          <a:p>
            <a:pPr eaLnBrk="1" hangingPunct="1">
              <a:defRPr/>
            </a:pPr>
            <a:r>
              <a:rPr lang="en-US" sz="3600" u="sng"/>
              <a:t>Lateral canine</a:t>
            </a:r>
          </a:p>
        </p:txBody>
      </p:sp>
      <p:sp>
        <p:nvSpPr>
          <p:cNvPr id="56323" name="Rectangle 3">
            <a:extLst>
              <a:ext uri="{FF2B5EF4-FFF2-40B4-BE49-F238E27FC236}">
                <a16:creationId xmlns:a16="http://schemas.microsoft.com/office/drawing/2014/main" id="{2B3F82F4-DE42-4D29-A07A-7B1ACC6FBBE8}"/>
              </a:ext>
            </a:extLst>
          </p:cNvPr>
          <p:cNvSpPr>
            <a:spLocks noGrp="1" noChangeArrowheads="1"/>
          </p:cNvSpPr>
          <p:nvPr>
            <p:ph type="body" idx="1"/>
          </p:nvPr>
        </p:nvSpPr>
        <p:spPr>
          <a:xfrm>
            <a:off x="3733800" y="1219200"/>
            <a:ext cx="5181600" cy="1554163"/>
          </a:xfrm>
        </p:spPr>
        <p:txBody>
          <a:bodyPr/>
          <a:lstStyle/>
          <a:p>
            <a:pPr eaLnBrk="1" hangingPunct="1">
              <a:buFont typeface="Wingdings" panose="05000000000000000000" pitchFamily="2" charset="2"/>
              <a:buNone/>
              <a:defRPr/>
            </a:pPr>
            <a:r>
              <a:rPr lang="en-US" sz="2400" b="1" dirty="0"/>
              <a:t>Image Field: </a:t>
            </a:r>
            <a:r>
              <a:rPr lang="en-US" sz="2400" dirty="0"/>
              <a:t>This projection should center on the canine and its </a:t>
            </a:r>
            <a:r>
              <a:rPr lang="en-US" sz="2400" dirty="0" err="1"/>
              <a:t>periapical</a:t>
            </a:r>
            <a:r>
              <a:rPr lang="en-US" sz="2400" dirty="0"/>
              <a:t> area.</a:t>
            </a:r>
          </a:p>
        </p:txBody>
      </p:sp>
      <p:pic>
        <p:nvPicPr>
          <p:cNvPr id="45060" name="Picture 4" descr="Bitewing 030">
            <a:extLst>
              <a:ext uri="{FF2B5EF4-FFF2-40B4-BE49-F238E27FC236}">
                <a16:creationId xmlns:a16="http://schemas.microsoft.com/office/drawing/2014/main" id="{32DFD7D0-687A-4AD7-A041-55A8D79DAFA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3048000" cy="203993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5061" name="Picture 4" descr="Bitewing 031">
            <a:extLst>
              <a:ext uri="{FF2B5EF4-FFF2-40B4-BE49-F238E27FC236}">
                <a16:creationId xmlns:a16="http://schemas.microsoft.com/office/drawing/2014/main" id="{E4AC76F7-9AF1-47B6-986E-9884BE0BEE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3733800"/>
            <a:ext cx="2347913" cy="17303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5062" name="Rectangle 7">
            <a:extLst>
              <a:ext uri="{FF2B5EF4-FFF2-40B4-BE49-F238E27FC236}">
                <a16:creationId xmlns:a16="http://schemas.microsoft.com/office/drawing/2014/main" id="{248DE51C-0986-4113-B1F5-6E446C1D4781}"/>
              </a:ext>
            </a:extLst>
          </p:cNvPr>
          <p:cNvSpPr>
            <a:spLocks noChangeArrowheads="1"/>
          </p:cNvSpPr>
          <p:nvPr/>
        </p:nvSpPr>
        <p:spPr bwMode="auto">
          <a:xfrm>
            <a:off x="4002088" y="4202113"/>
            <a:ext cx="3770312"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800" u="sng"/>
              <a:t>Film placement</a:t>
            </a:r>
            <a:endParaRPr lang="en-US" altLang="en-US" sz="280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3">
            <a:extLst>
              <a:ext uri="{FF2B5EF4-FFF2-40B4-BE49-F238E27FC236}">
                <a16:creationId xmlns:a16="http://schemas.microsoft.com/office/drawing/2014/main" id="{37DF8CDB-3BDF-42AE-9D70-DC4C1257B93D}"/>
              </a:ext>
            </a:extLst>
          </p:cNvPr>
          <p:cNvSpPr>
            <a:spLocks noGrp="1" noChangeArrowheads="1"/>
          </p:cNvSpPr>
          <p:nvPr>
            <p:ph type="body" idx="1"/>
          </p:nvPr>
        </p:nvSpPr>
        <p:spPr>
          <a:xfrm>
            <a:off x="4114800" y="304800"/>
            <a:ext cx="4953000" cy="1447800"/>
          </a:xfrm>
        </p:spPr>
        <p:txBody>
          <a:bodyPr/>
          <a:lstStyle/>
          <a:p>
            <a:pPr eaLnBrk="1" hangingPunct="1">
              <a:buFont typeface="Wingdings" panose="05000000000000000000" pitchFamily="2" charset="2"/>
              <a:buNone/>
              <a:defRPr/>
            </a:pPr>
            <a:r>
              <a:rPr lang="en-US" u="sng" dirty="0"/>
              <a:t>Projection of central ray</a:t>
            </a:r>
          </a:p>
          <a:p>
            <a:pPr eaLnBrk="1" hangingPunct="1">
              <a:buFont typeface="Wingdings" panose="05000000000000000000" pitchFamily="2" charset="2"/>
              <a:buNone/>
              <a:defRPr/>
            </a:pPr>
            <a:r>
              <a:rPr lang="en-US" dirty="0"/>
              <a:t>Vertical </a:t>
            </a:r>
            <a:r>
              <a:rPr lang="en-US" dirty="0" err="1"/>
              <a:t>angulation</a:t>
            </a:r>
            <a:r>
              <a:rPr lang="en-US" dirty="0"/>
              <a:t> -20</a:t>
            </a:r>
            <a:r>
              <a:rPr lang="en-US" baseline="30000" dirty="0"/>
              <a:t>0</a:t>
            </a:r>
          </a:p>
          <a:p>
            <a:pPr eaLnBrk="1" hangingPunct="1">
              <a:buFont typeface="Wingdings" panose="05000000000000000000" pitchFamily="2" charset="2"/>
              <a:buNone/>
              <a:defRPr/>
            </a:pPr>
            <a:r>
              <a:rPr lang="en-US" dirty="0"/>
              <a:t>Horizontal </a:t>
            </a:r>
            <a:r>
              <a:rPr lang="en-US" dirty="0" err="1"/>
              <a:t>angulation</a:t>
            </a:r>
            <a:r>
              <a:rPr lang="en-US" dirty="0"/>
              <a:t> 0</a:t>
            </a:r>
          </a:p>
        </p:txBody>
      </p:sp>
      <p:pic>
        <p:nvPicPr>
          <p:cNvPr id="46083" name="Picture 4" descr="Bitewing 032">
            <a:extLst>
              <a:ext uri="{FF2B5EF4-FFF2-40B4-BE49-F238E27FC236}">
                <a16:creationId xmlns:a16="http://schemas.microsoft.com/office/drawing/2014/main" id="{861AC84D-EA87-444A-936D-1D11225C4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28600"/>
            <a:ext cx="2286000" cy="25495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6084" name="Picture 4" descr="Bitewing 034">
            <a:extLst>
              <a:ext uri="{FF2B5EF4-FFF2-40B4-BE49-F238E27FC236}">
                <a16:creationId xmlns:a16="http://schemas.microsoft.com/office/drawing/2014/main" id="{A42C3F22-7EDE-496C-A1E3-A574475E2B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267200"/>
            <a:ext cx="2789238" cy="22590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6085" name="Picture 5" descr="Bitewing 033">
            <a:extLst>
              <a:ext uri="{FF2B5EF4-FFF2-40B4-BE49-F238E27FC236}">
                <a16:creationId xmlns:a16="http://schemas.microsoft.com/office/drawing/2014/main" id="{9B588623-5563-4B67-A874-81742FF3998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4038600"/>
            <a:ext cx="1731963" cy="26590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1" name="Rectangle 2">
            <a:extLst>
              <a:ext uri="{FF2B5EF4-FFF2-40B4-BE49-F238E27FC236}">
                <a16:creationId xmlns:a16="http://schemas.microsoft.com/office/drawing/2014/main" id="{7F5D32E2-CA19-4B13-8107-6852E5A4BBB0}"/>
              </a:ext>
            </a:extLst>
          </p:cNvPr>
          <p:cNvSpPr txBox="1">
            <a:spLocks noChangeArrowheads="1"/>
          </p:cNvSpPr>
          <p:nvPr/>
        </p:nvSpPr>
        <p:spPr bwMode="auto">
          <a:xfrm>
            <a:off x="609600" y="2974975"/>
            <a:ext cx="8229600" cy="1139825"/>
          </a:xfrm>
          <a:prstGeom prst="rect">
            <a:avLst/>
          </a:prstGeom>
          <a:noFill/>
          <a:ln w="9525">
            <a:noFill/>
            <a:miter lim="800000"/>
            <a:headEnd/>
            <a:tailEnd/>
          </a:ln>
          <a:effectLst/>
        </p:spPr>
        <p:txBody>
          <a:bodyPr anchor="ctr" anchorCtr="1"/>
          <a:lstStyle/>
          <a:p>
            <a:pPr algn="ctr" eaLnBrk="1" hangingPunct="1">
              <a:defRPr/>
            </a:pPr>
            <a:r>
              <a:rPr lang="en-US" sz="2800" u="sng" kern="0" dirty="0">
                <a:solidFill>
                  <a:schemeClr val="tx2"/>
                </a:solidFill>
                <a:effectLst>
                  <a:outerShdw blurRad="38100" dist="38100" dir="2700000" algn="tl">
                    <a:srgbClr val="FFFFFF"/>
                  </a:outerShdw>
                </a:effectLst>
                <a:latin typeface="+mj-lt"/>
                <a:ea typeface="+mj-ea"/>
                <a:cs typeface="+mj-cs"/>
              </a:rPr>
              <a:t>Point of entry</a:t>
            </a:r>
          </a:p>
          <a:p>
            <a:pPr algn="ctr" eaLnBrk="1" hangingPunct="1">
              <a:defRPr/>
            </a:pPr>
            <a:r>
              <a:rPr lang="en-US" sz="2800" dirty="0">
                <a:latin typeface="Arial" charset="0"/>
              </a:rPr>
              <a:t>Direct the  central ray through canine 3cm from the midline</a:t>
            </a:r>
          </a:p>
          <a:p>
            <a:pPr algn="ctr" eaLnBrk="1" hangingPunct="1">
              <a:defRPr/>
            </a:pPr>
            <a:endParaRPr lang="en-US" sz="2800" u="sng" kern="0" dirty="0">
              <a:solidFill>
                <a:schemeClr val="tx2"/>
              </a:solidFill>
              <a:effectLst>
                <a:outerShdw blurRad="38100" dist="38100" dir="2700000" algn="tl">
                  <a:srgbClr val="FFFFFF"/>
                </a:outerShdw>
              </a:effectLst>
              <a:latin typeface="+mj-lt"/>
              <a:ea typeface="+mj-ea"/>
              <a:cs typeface="+mj-c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a:extLst>
              <a:ext uri="{FF2B5EF4-FFF2-40B4-BE49-F238E27FC236}">
                <a16:creationId xmlns:a16="http://schemas.microsoft.com/office/drawing/2014/main" id="{0648C24D-2888-49E3-BDEE-B61E94C3BAE9}"/>
              </a:ext>
            </a:extLst>
          </p:cNvPr>
          <p:cNvSpPr>
            <a:spLocks noGrp="1" noChangeArrowheads="1"/>
          </p:cNvSpPr>
          <p:nvPr>
            <p:ph type="title"/>
          </p:nvPr>
        </p:nvSpPr>
        <p:spPr>
          <a:xfrm>
            <a:off x="457200" y="0"/>
            <a:ext cx="8229600" cy="1143000"/>
          </a:xfrm>
        </p:spPr>
        <p:txBody>
          <a:bodyPr/>
          <a:lstStyle/>
          <a:p>
            <a:pPr eaLnBrk="1" hangingPunct="1">
              <a:defRPr/>
            </a:pPr>
            <a:r>
              <a:rPr lang="en-US" sz="4000" u="sng"/>
              <a:t>Premolar</a:t>
            </a:r>
          </a:p>
        </p:txBody>
      </p:sp>
      <p:sp>
        <p:nvSpPr>
          <p:cNvPr id="60419" name="Rectangle 3">
            <a:extLst>
              <a:ext uri="{FF2B5EF4-FFF2-40B4-BE49-F238E27FC236}">
                <a16:creationId xmlns:a16="http://schemas.microsoft.com/office/drawing/2014/main" id="{24616D8E-464D-437C-8C4E-58D25862313D}"/>
              </a:ext>
            </a:extLst>
          </p:cNvPr>
          <p:cNvSpPr>
            <a:spLocks noGrp="1" noChangeArrowheads="1"/>
          </p:cNvSpPr>
          <p:nvPr>
            <p:ph type="body" idx="1"/>
          </p:nvPr>
        </p:nvSpPr>
        <p:spPr>
          <a:xfrm>
            <a:off x="4191000" y="1447800"/>
            <a:ext cx="4800600" cy="2239963"/>
          </a:xfrm>
        </p:spPr>
        <p:txBody>
          <a:bodyPr/>
          <a:lstStyle/>
          <a:p>
            <a:pPr eaLnBrk="1" hangingPunct="1">
              <a:buFont typeface="Wingdings" panose="05000000000000000000" pitchFamily="2" charset="2"/>
              <a:buNone/>
              <a:defRPr/>
            </a:pPr>
            <a:r>
              <a:rPr lang="en-US" sz="2400" b="1" dirty="0"/>
              <a:t>Image field: </a:t>
            </a:r>
            <a:r>
              <a:rPr lang="en-US" sz="2400" dirty="0"/>
              <a:t>The radiographic image of this region should cover distal half canine, premolars and first molar.</a:t>
            </a:r>
          </a:p>
        </p:txBody>
      </p:sp>
      <p:pic>
        <p:nvPicPr>
          <p:cNvPr id="47108" name="Picture 4" descr="Bitewing 035">
            <a:extLst>
              <a:ext uri="{FF2B5EF4-FFF2-40B4-BE49-F238E27FC236}">
                <a16:creationId xmlns:a16="http://schemas.microsoft.com/office/drawing/2014/main" id="{8CB2B1AE-9B3A-4643-B9CD-E8ACE9A4CEB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95400"/>
            <a:ext cx="2590800" cy="22256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7109" name="Picture 4" descr="Bitewing 036">
            <a:extLst>
              <a:ext uri="{FF2B5EF4-FFF2-40B4-BE49-F238E27FC236}">
                <a16:creationId xmlns:a16="http://schemas.microsoft.com/office/drawing/2014/main" id="{5BF039DD-71B6-45E7-B966-C153546A0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343400"/>
            <a:ext cx="2768600" cy="20748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7110" name="Rectangle 7">
            <a:extLst>
              <a:ext uri="{FF2B5EF4-FFF2-40B4-BE49-F238E27FC236}">
                <a16:creationId xmlns:a16="http://schemas.microsoft.com/office/drawing/2014/main" id="{6E3891EE-81B1-4320-A260-8C1E3853A45D}"/>
              </a:ext>
            </a:extLst>
          </p:cNvPr>
          <p:cNvSpPr>
            <a:spLocks noChangeArrowheads="1"/>
          </p:cNvSpPr>
          <p:nvPr/>
        </p:nvSpPr>
        <p:spPr bwMode="auto">
          <a:xfrm>
            <a:off x="4657725" y="4978400"/>
            <a:ext cx="2624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800"/>
              <a:t>Film placement</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7" name="Rectangle 3">
            <a:extLst>
              <a:ext uri="{FF2B5EF4-FFF2-40B4-BE49-F238E27FC236}">
                <a16:creationId xmlns:a16="http://schemas.microsoft.com/office/drawing/2014/main" id="{9974E548-BDE7-4AB8-96B1-CD5C869AAA45}"/>
              </a:ext>
            </a:extLst>
          </p:cNvPr>
          <p:cNvSpPr>
            <a:spLocks noGrp="1" noChangeArrowheads="1"/>
          </p:cNvSpPr>
          <p:nvPr>
            <p:ph type="body" idx="1"/>
          </p:nvPr>
        </p:nvSpPr>
        <p:spPr>
          <a:xfrm>
            <a:off x="3810000" y="304800"/>
            <a:ext cx="4572000" cy="2286000"/>
          </a:xfrm>
        </p:spPr>
        <p:txBody>
          <a:bodyPr/>
          <a:lstStyle/>
          <a:p>
            <a:pPr eaLnBrk="1" hangingPunct="1">
              <a:buFont typeface="Wingdings" panose="05000000000000000000" pitchFamily="2" charset="2"/>
              <a:buNone/>
              <a:defRPr/>
            </a:pPr>
            <a:r>
              <a:rPr lang="en-US" sz="2400" u="sng" dirty="0"/>
              <a:t>Projection of central ray</a:t>
            </a:r>
          </a:p>
          <a:p>
            <a:pPr eaLnBrk="1" hangingPunct="1">
              <a:buFont typeface="Wingdings" panose="05000000000000000000" pitchFamily="2" charset="2"/>
              <a:buNone/>
              <a:defRPr/>
            </a:pPr>
            <a:r>
              <a:rPr lang="en-US" sz="2400" dirty="0"/>
              <a:t>Vertical </a:t>
            </a:r>
            <a:r>
              <a:rPr lang="en-US" sz="2400" dirty="0" err="1"/>
              <a:t>angulation</a:t>
            </a:r>
            <a:r>
              <a:rPr lang="en-US" sz="2400" dirty="0"/>
              <a:t> -10</a:t>
            </a:r>
            <a:r>
              <a:rPr lang="en-US" sz="2400" baseline="30000" dirty="0"/>
              <a:t>0</a:t>
            </a:r>
          </a:p>
          <a:p>
            <a:pPr eaLnBrk="1" hangingPunct="1">
              <a:buFont typeface="Wingdings" panose="05000000000000000000" pitchFamily="2" charset="2"/>
              <a:buNone/>
              <a:defRPr/>
            </a:pPr>
            <a:r>
              <a:rPr lang="en-US" sz="2400" dirty="0"/>
              <a:t>Horizontal </a:t>
            </a:r>
            <a:r>
              <a:rPr lang="en-US" sz="2400" dirty="0" err="1"/>
              <a:t>angulation</a:t>
            </a:r>
            <a:r>
              <a:rPr lang="en-US" sz="2400" dirty="0"/>
              <a:t> 0</a:t>
            </a:r>
          </a:p>
        </p:txBody>
      </p:sp>
      <p:pic>
        <p:nvPicPr>
          <p:cNvPr id="48131" name="Picture 4" descr="Bitewing 037">
            <a:extLst>
              <a:ext uri="{FF2B5EF4-FFF2-40B4-BE49-F238E27FC236}">
                <a16:creationId xmlns:a16="http://schemas.microsoft.com/office/drawing/2014/main" id="{FEB22C33-199F-4725-A682-193A243264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457200"/>
            <a:ext cx="1782763" cy="219233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8132" name="Picture 4" descr="Bitewing 038">
            <a:extLst>
              <a:ext uri="{FF2B5EF4-FFF2-40B4-BE49-F238E27FC236}">
                <a16:creationId xmlns:a16="http://schemas.microsoft.com/office/drawing/2014/main" id="{1F8D6A5D-3BB8-4F42-9715-9A61EEACD5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3962400"/>
            <a:ext cx="3352800" cy="25320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8133" name="Rectangle 7">
            <a:extLst>
              <a:ext uri="{FF2B5EF4-FFF2-40B4-BE49-F238E27FC236}">
                <a16:creationId xmlns:a16="http://schemas.microsoft.com/office/drawing/2014/main" id="{EF05D689-9C3D-4817-B617-D6E9D414055C}"/>
              </a:ext>
            </a:extLst>
          </p:cNvPr>
          <p:cNvSpPr>
            <a:spLocks noChangeArrowheads="1"/>
          </p:cNvSpPr>
          <p:nvPr/>
        </p:nvSpPr>
        <p:spPr bwMode="auto">
          <a:xfrm>
            <a:off x="4343400" y="4754563"/>
            <a:ext cx="4572000" cy="157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u="sng"/>
              <a:t>Point of entry</a:t>
            </a:r>
          </a:p>
          <a:p>
            <a:pPr>
              <a:spcBef>
                <a:spcPct val="0"/>
              </a:spcBef>
              <a:buClrTx/>
              <a:buSzTx/>
              <a:buFontTx/>
              <a:buNone/>
            </a:pPr>
            <a:r>
              <a:rPr lang="en-US" altLang="en-US" sz="2400"/>
              <a:t>Below the pupil of eye and 3cm above inferior border of mandible.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a:extLst>
              <a:ext uri="{FF2B5EF4-FFF2-40B4-BE49-F238E27FC236}">
                <a16:creationId xmlns:a16="http://schemas.microsoft.com/office/drawing/2014/main" id="{BFD70199-472E-48A9-8E52-D9B94429669B}"/>
              </a:ext>
            </a:extLst>
          </p:cNvPr>
          <p:cNvSpPr>
            <a:spLocks noGrp="1" noChangeArrowheads="1"/>
          </p:cNvSpPr>
          <p:nvPr>
            <p:ph type="title"/>
          </p:nvPr>
        </p:nvSpPr>
        <p:spPr>
          <a:xfrm>
            <a:off x="457200" y="152400"/>
            <a:ext cx="7696200" cy="914400"/>
          </a:xfrm>
        </p:spPr>
        <p:txBody>
          <a:bodyPr/>
          <a:lstStyle/>
          <a:p>
            <a:pPr eaLnBrk="1" hangingPunct="1">
              <a:defRPr/>
            </a:pPr>
            <a:r>
              <a:rPr lang="en-US" u="sng" dirty="0"/>
              <a:t>Molar</a:t>
            </a:r>
          </a:p>
        </p:txBody>
      </p:sp>
      <p:sp>
        <p:nvSpPr>
          <p:cNvPr id="64515" name="Rectangle 3">
            <a:extLst>
              <a:ext uri="{FF2B5EF4-FFF2-40B4-BE49-F238E27FC236}">
                <a16:creationId xmlns:a16="http://schemas.microsoft.com/office/drawing/2014/main" id="{C6A46FD0-1A60-485A-A0D9-7A2958BD7D07}"/>
              </a:ext>
            </a:extLst>
          </p:cNvPr>
          <p:cNvSpPr>
            <a:spLocks noGrp="1" noChangeArrowheads="1"/>
          </p:cNvSpPr>
          <p:nvPr>
            <p:ph type="body" idx="1"/>
          </p:nvPr>
        </p:nvSpPr>
        <p:spPr>
          <a:xfrm>
            <a:off x="3733800" y="1371600"/>
            <a:ext cx="4876800" cy="1828800"/>
          </a:xfrm>
        </p:spPr>
        <p:txBody>
          <a:bodyPr/>
          <a:lstStyle/>
          <a:p>
            <a:pPr eaLnBrk="1" hangingPunct="1">
              <a:buFont typeface="Wingdings" panose="05000000000000000000" pitchFamily="2" charset="2"/>
              <a:buNone/>
              <a:defRPr/>
            </a:pPr>
            <a:r>
              <a:rPr lang="en-US" sz="2400" b="1" dirty="0"/>
              <a:t>Image field: </a:t>
            </a:r>
            <a:r>
              <a:rPr lang="en-US" sz="2400" dirty="0"/>
              <a:t>Images of the distal half of the second premolar and the three mandibular permanent molars.</a:t>
            </a:r>
          </a:p>
        </p:txBody>
      </p:sp>
      <p:pic>
        <p:nvPicPr>
          <p:cNvPr id="49156" name="Picture 4" descr="Bitewing 040">
            <a:extLst>
              <a:ext uri="{FF2B5EF4-FFF2-40B4-BE49-F238E27FC236}">
                <a16:creationId xmlns:a16="http://schemas.microsoft.com/office/drawing/2014/main" id="{68A49D3C-EF0B-4B7B-91C7-5B2EEFDDAB9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2286000" cy="22764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49157" name="Picture 4" descr="Bitewing 041">
            <a:extLst>
              <a:ext uri="{FF2B5EF4-FFF2-40B4-BE49-F238E27FC236}">
                <a16:creationId xmlns:a16="http://schemas.microsoft.com/office/drawing/2014/main" id="{59E3C148-343A-4199-ABD5-6289DDD34EA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14800"/>
            <a:ext cx="2743200" cy="2249488"/>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49158" name="Rectangle 7">
            <a:extLst>
              <a:ext uri="{FF2B5EF4-FFF2-40B4-BE49-F238E27FC236}">
                <a16:creationId xmlns:a16="http://schemas.microsoft.com/office/drawing/2014/main" id="{85E9D4C8-4B9F-4F22-9B8E-A12CD3308C6B}"/>
              </a:ext>
            </a:extLst>
          </p:cNvPr>
          <p:cNvSpPr>
            <a:spLocks noChangeArrowheads="1"/>
          </p:cNvSpPr>
          <p:nvPr/>
        </p:nvSpPr>
        <p:spPr bwMode="auto">
          <a:xfrm>
            <a:off x="4432300" y="4567238"/>
            <a:ext cx="22733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u="sng"/>
              <a:t>Film placement</a:t>
            </a:r>
            <a:endParaRPr lang="en-US" altLang="en-US" sz="24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3">
            <a:extLst>
              <a:ext uri="{FF2B5EF4-FFF2-40B4-BE49-F238E27FC236}">
                <a16:creationId xmlns:a16="http://schemas.microsoft.com/office/drawing/2014/main" id="{7106BB59-D1DB-4B39-8CFF-2DC03BFCE3D4}"/>
              </a:ext>
            </a:extLst>
          </p:cNvPr>
          <p:cNvSpPr>
            <a:spLocks noGrp="1" noChangeArrowheads="1"/>
          </p:cNvSpPr>
          <p:nvPr>
            <p:ph type="body" idx="1"/>
          </p:nvPr>
        </p:nvSpPr>
        <p:spPr>
          <a:xfrm>
            <a:off x="3733800" y="914400"/>
            <a:ext cx="4876800" cy="1706563"/>
          </a:xfrm>
        </p:spPr>
        <p:txBody>
          <a:bodyPr/>
          <a:lstStyle/>
          <a:p>
            <a:pPr eaLnBrk="1" hangingPunct="1">
              <a:buFont typeface="Wingdings" panose="05000000000000000000" pitchFamily="2" charset="2"/>
              <a:buNone/>
              <a:defRPr/>
            </a:pPr>
            <a:r>
              <a:rPr lang="en-US" sz="2800" u="sng" dirty="0"/>
              <a:t>Projection of central ray</a:t>
            </a:r>
          </a:p>
          <a:p>
            <a:pPr eaLnBrk="1" hangingPunct="1">
              <a:buFont typeface="Wingdings" panose="05000000000000000000" pitchFamily="2" charset="2"/>
              <a:buNone/>
              <a:defRPr/>
            </a:pPr>
            <a:r>
              <a:rPr lang="en-US" sz="2800" dirty="0"/>
              <a:t>Vertical </a:t>
            </a:r>
            <a:r>
              <a:rPr lang="en-US" sz="2800" dirty="0" err="1"/>
              <a:t>angulation</a:t>
            </a:r>
            <a:r>
              <a:rPr lang="en-US" sz="2800" dirty="0"/>
              <a:t> -5</a:t>
            </a:r>
            <a:r>
              <a:rPr lang="en-US" sz="2800" baseline="30000" dirty="0"/>
              <a:t>0</a:t>
            </a:r>
          </a:p>
          <a:p>
            <a:pPr eaLnBrk="1" hangingPunct="1">
              <a:buFont typeface="Wingdings" panose="05000000000000000000" pitchFamily="2" charset="2"/>
              <a:buNone/>
              <a:defRPr/>
            </a:pPr>
            <a:r>
              <a:rPr lang="en-US" sz="2800" dirty="0"/>
              <a:t>Horizontal </a:t>
            </a:r>
            <a:r>
              <a:rPr lang="en-US" sz="2800" dirty="0" err="1"/>
              <a:t>angulation</a:t>
            </a:r>
            <a:r>
              <a:rPr lang="en-US" sz="2800" dirty="0"/>
              <a:t> 0</a:t>
            </a:r>
          </a:p>
        </p:txBody>
      </p:sp>
      <p:pic>
        <p:nvPicPr>
          <p:cNvPr id="50179" name="Picture 4" descr="Bitewing 042">
            <a:extLst>
              <a:ext uri="{FF2B5EF4-FFF2-40B4-BE49-F238E27FC236}">
                <a16:creationId xmlns:a16="http://schemas.microsoft.com/office/drawing/2014/main" id="{6A66668A-77B9-41DB-B6BC-3AB1642B8D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4800"/>
            <a:ext cx="1981200" cy="26701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0180" name="Picture 5" descr="Bitewing 044">
            <a:extLst>
              <a:ext uri="{FF2B5EF4-FFF2-40B4-BE49-F238E27FC236}">
                <a16:creationId xmlns:a16="http://schemas.microsoft.com/office/drawing/2014/main" id="{EF0BC24C-E7F0-44C6-AFB1-2CF5BB35E2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481513"/>
            <a:ext cx="2743200" cy="2116137"/>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0181" name="Picture 4" descr="Bitewing 043">
            <a:extLst>
              <a:ext uri="{FF2B5EF4-FFF2-40B4-BE49-F238E27FC236}">
                <a16:creationId xmlns:a16="http://schemas.microsoft.com/office/drawing/2014/main" id="{A1C2FA5C-3170-4612-B2D4-E2691F5C448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05400" y="4419600"/>
            <a:ext cx="2971800" cy="22034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0182" name="Text Box 6">
            <a:extLst>
              <a:ext uri="{FF2B5EF4-FFF2-40B4-BE49-F238E27FC236}">
                <a16:creationId xmlns:a16="http://schemas.microsoft.com/office/drawing/2014/main" id="{6B044578-7F73-484B-A7C6-DE6814F8F4CF}"/>
              </a:ext>
            </a:extLst>
          </p:cNvPr>
          <p:cNvSpPr txBox="1">
            <a:spLocks noChangeArrowheads="1"/>
          </p:cNvSpPr>
          <p:nvPr/>
        </p:nvSpPr>
        <p:spPr bwMode="auto">
          <a:xfrm>
            <a:off x="228600" y="3124200"/>
            <a:ext cx="89154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eaLnBrk="1" hangingPunct="1">
              <a:spcBef>
                <a:spcPct val="0"/>
              </a:spcBef>
              <a:buClrTx/>
              <a:buSzTx/>
              <a:buFontTx/>
              <a:buNone/>
            </a:pPr>
            <a:r>
              <a:rPr lang="en-US" altLang="en-US" sz="2400" u="sng"/>
              <a:t>Point of entry</a:t>
            </a:r>
          </a:p>
          <a:p>
            <a:pPr eaLnBrk="1" hangingPunct="1">
              <a:spcBef>
                <a:spcPct val="0"/>
              </a:spcBef>
              <a:buClrTx/>
              <a:buSzTx/>
              <a:buFontTx/>
              <a:buNone/>
            </a:pPr>
            <a:r>
              <a:rPr lang="en-US" altLang="en-US" sz="2400"/>
              <a:t>Below the lateral cantus of the eye,3cm above the inferior border of mandible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DE4B1277-D6AA-47B8-A4C6-5C7C53BA2B51}"/>
              </a:ext>
            </a:extLst>
          </p:cNvPr>
          <p:cNvSpPr>
            <a:spLocks noGrp="1" noChangeArrowheads="1"/>
          </p:cNvSpPr>
          <p:nvPr>
            <p:ph type="title"/>
          </p:nvPr>
        </p:nvSpPr>
        <p:spPr/>
        <p:txBody>
          <a:bodyPr/>
          <a:lstStyle/>
          <a:p>
            <a:pPr eaLnBrk="1" hangingPunct="1">
              <a:defRPr/>
            </a:pPr>
            <a:r>
              <a:rPr lang="en-US" u="sng"/>
              <a:t>Bitewing radiograph</a:t>
            </a:r>
          </a:p>
        </p:txBody>
      </p:sp>
      <p:sp>
        <p:nvSpPr>
          <p:cNvPr id="23555" name="Rectangle 3">
            <a:extLst>
              <a:ext uri="{FF2B5EF4-FFF2-40B4-BE49-F238E27FC236}">
                <a16:creationId xmlns:a16="http://schemas.microsoft.com/office/drawing/2014/main" id="{98148129-A5F8-49DD-BB8B-6129FCF3C8BF}"/>
              </a:ext>
            </a:extLst>
          </p:cNvPr>
          <p:cNvSpPr>
            <a:spLocks noGrp="1" noChangeArrowheads="1"/>
          </p:cNvSpPr>
          <p:nvPr>
            <p:ph type="body" idx="1"/>
          </p:nvPr>
        </p:nvSpPr>
        <p:spPr>
          <a:xfrm>
            <a:off x="152400" y="1524000"/>
            <a:ext cx="8991600" cy="4724400"/>
          </a:xfrm>
        </p:spPr>
        <p:txBody>
          <a:bodyPr/>
          <a:lstStyle/>
          <a:p>
            <a:pPr eaLnBrk="1" hangingPunct="1">
              <a:defRPr/>
            </a:pPr>
            <a:r>
              <a:rPr lang="en-US" dirty="0"/>
              <a:t>Also called </a:t>
            </a:r>
            <a:r>
              <a:rPr lang="en-US" dirty="0" err="1"/>
              <a:t>Interproximal</a:t>
            </a:r>
            <a:r>
              <a:rPr lang="en-US" dirty="0"/>
              <a:t> view</a:t>
            </a:r>
          </a:p>
          <a:p>
            <a:pPr eaLnBrk="1" hangingPunct="1">
              <a:defRPr/>
            </a:pPr>
            <a:r>
              <a:rPr lang="en-US" dirty="0"/>
              <a:t>Paper tab projecting from the middle of the film on which the patient bites to support</a:t>
            </a:r>
          </a:p>
          <a:p>
            <a:pPr eaLnBrk="1" hangingPunct="1">
              <a:buFont typeface="Wingdings" panose="05000000000000000000" pitchFamily="2" charset="2"/>
              <a:buNone/>
              <a:defRPr/>
            </a:pPr>
            <a:r>
              <a:rPr lang="en-US" dirty="0"/>
              <a:t>	so called bite wing</a:t>
            </a:r>
          </a:p>
          <a:p>
            <a:pPr eaLnBrk="1" hangingPunct="1">
              <a:defRPr/>
            </a:pPr>
            <a:r>
              <a:rPr lang="en-US" dirty="0"/>
              <a:t>Size 0,1,2,3 films are used.</a:t>
            </a:r>
          </a:p>
        </p:txBody>
      </p:sp>
      <p:pic>
        <p:nvPicPr>
          <p:cNvPr id="51204" name="Picture 4" descr="Radiology 013">
            <a:extLst>
              <a:ext uri="{FF2B5EF4-FFF2-40B4-BE49-F238E27FC236}">
                <a16:creationId xmlns:a16="http://schemas.microsoft.com/office/drawing/2014/main" id="{7C4466DC-ED89-49C2-B86E-F141D69275B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8800" y="3505200"/>
            <a:ext cx="3429000" cy="32766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01D8673-B8A6-42C4-AF7C-AC4B9658D54B}"/>
              </a:ext>
            </a:extLst>
          </p:cNvPr>
          <p:cNvSpPr>
            <a:spLocks noGrp="1" noChangeArrowheads="1"/>
          </p:cNvSpPr>
          <p:nvPr>
            <p:ph type="title"/>
          </p:nvPr>
        </p:nvSpPr>
        <p:spPr/>
        <p:txBody>
          <a:bodyPr/>
          <a:lstStyle/>
          <a:p>
            <a:pPr eaLnBrk="1" hangingPunct="1">
              <a:defRPr/>
            </a:pPr>
            <a:r>
              <a:rPr lang="en-US" u="sng"/>
              <a:t>Two types</a:t>
            </a:r>
          </a:p>
        </p:txBody>
      </p:sp>
      <p:sp>
        <p:nvSpPr>
          <p:cNvPr id="26627" name="Rectangle 3">
            <a:extLst>
              <a:ext uri="{FF2B5EF4-FFF2-40B4-BE49-F238E27FC236}">
                <a16:creationId xmlns:a16="http://schemas.microsoft.com/office/drawing/2014/main" id="{CEC39B86-16EF-4E7B-86A9-78DB9FCAB45E}"/>
              </a:ext>
            </a:extLst>
          </p:cNvPr>
          <p:cNvSpPr>
            <a:spLocks noGrp="1" noChangeArrowheads="1"/>
          </p:cNvSpPr>
          <p:nvPr>
            <p:ph type="body" idx="1"/>
          </p:nvPr>
        </p:nvSpPr>
        <p:spPr>
          <a:xfrm>
            <a:off x="457200" y="1981200"/>
            <a:ext cx="8686800" cy="4572000"/>
          </a:xfrm>
        </p:spPr>
        <p:txBody>
          <a:bodyPr/>
          <a:lstStyle/>
          <a:p>
            <a:pPr eaLnBrk="1" hangingPunct="1">
              <a:buFont typeface="Wingdings" panose="05000000000000000000" pitchFamily="2" charset="2"/>
              <a:buNone/>
              <a:defRPr/>
            </a:pPr>
            <a:r>
              <a:rPr lang="en-US"/>
              <a:t>Horizontal	- size 2			Vertical- size 1</a:t>
            </a:r>
          </a:p>
        </p:txBody>
      </p:sp>
      <p:pic>
        <p:nvPicPr>
          <p:cNvPr id="52228" name="Picture 4" descr="Horizontal bitewings">
            <a:extLst>
              <a:ext uri="{FF2B5EF4-FFF2-40B4-BE49-F238E27FC236}">
                <a16:creationId xmlns:a16="http://schemas.microsoft.com/office/drawing/2014/main" id="{49D5326F-2E76-427D-BEF4-A025B1AB2F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030538"/>
            <a:ext cx="3429000" cy="2620962"/>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2229" name="Picture 5" descr="vertical bitewings">
            <a:extLst>
              <a:ext uri="{FF2B5EF4-FFF2-40B4-BE49-F238E27FC236}">
                <a16:creationId xmlns:a16="http://schemas.microsoft.com/office/drawing/2014/main" id="{5A110D88-0317-4578-8409-4F3BE32ED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3116263"/>
            <a:ext cx="5181600" cy="2293937"/>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C24B6794-CB95-4D9A-9549-645A8C6F7A1C}"/>
              </a:ext>
            </a:extLst>
          </p:cNvPr>
          <p:cNvSpPr>
            <a:spLocks noGrp="1" noChangeArrowheads="1"/>
          </p:cNvSpPr>
          <p:nvPr>
            <p:ph type="title"/>
          </p:nvPr>
        </p:nvSpPr>
        <p:spPr>
          <a:xfrm>
            <a:off x="457200" y="-76200"/>
            <a:ext cx="8229600" cy="1143000"/>
          </a:xfrm>
        </p:spPr>
        <p:txBody>
          <a:bodyPr/>
          <a:lstStyle/>
          <a:p>
            <a:pPr eaLnBrk="1" hangingPunct="1">
              <a:defRPr/>
            </a:pPr>
            <a:r>
              <a:rPr lang="en-US" sz="4000" u="sng"/>
              <a:t>Criteria for quality</a:t>
            </a:r>
          </a:p>
        </p:txBody>
      </p:sp>
      <p:sp>
        <p:nvSpPr>
          <p:cNvPr id="3075" name="Rectangle 3">
            <a:extLst>
              <a:ext uri="{FF2B5EF4-FFF2-40B4-BE49-F238E27FC236}">
                <a16:creationId xmlns:a16="http://schemas.microsoft.com/office/drawing/2014/main" id="{573E9C65-06D3-4BB3-825E-03B27255CC0C}"/>
              </a:ext>
            </a:extLst>
          </p:cNvPr>
          <p:cNvSpPr>
            <a:spLocks noGrp="1" noChangeArrowheads="1"/>
          </p:cNvSpPr>
          <p:nvPr>
            <p:ph type="body" idx="1"/>
          </p:nvPr>
        </p:nvSpPr>
        <p:spPr>
          <a:xfrm>
            <a:off x="0" y="914400"/>
            <a:ext cx="9144000" cy="5715000"/>
          </a:xfrm>
        </p:spPr>
        <p:txBody>
          <a:bodyPr/>
          <a:lstStyle/>
          <a:p>
            <a:pPr eaLnBrk="1" hangingPunct="1">
              <a:defRPr/>
            </a:pPr>
            <a:r>
              <a:rPr lang="en-US" sz="2800"/>
              <a:t>Radiograph should record complete areas of interest</a:t>
            </a:r>
          </a:p>
          <a:p>
            <a:pPr eaLnBrk="1" hangingPunct="1">
              <a:buFont typeface="Wingdings" panose="05000000000000000000" pitchFamily="2" charset="2"/>
              <a:buNone/>
              <a:defRPr/>
            </a:pPr>
            <a:endParaRPr lang="en-US" sz="2800"/>
          </a:p>
          <a:p>
            <a:pPr eaLnBrk="1" hangingPunct="1">
              <a:buFont typeface="Wingdings" panose="05000000000000000000" pitchFamily="2" charset="2"/>
              <a:buNone/>
              <a:defRPr/>
            </a:pPr>
            <a:r>
              <a:rPr lang="en-US" sz="2800"/>
              <a:t>	i. In IOPAs the full length of roots and at least 2mm of the periapical bone must be visible.</a:t>
            </a:r>
          </a:p>
          <a:p>
            <a:pPr eaLnBrk="1" hangingPunct="1">
              <a:buFont typeface="Wingdings" panose="05000000000000000000" pitchFamily="2" charset="2"/>
              <a:buNone/>
              <a:defRPr/>
            </a:pPr>
            <a:r>
              <a:rPr lang="en-US" sz="2800"/>
              <a:t>	ii. The area of entire lesion plus some surrounding normal bone if not possible take occlusal radiograph.</a:t>
            </a:r>
          </a:p>
          <a:p>
            <a:pPr eaLnBrk="1" hangingPunct="1">
              <a:buFont typeface="Wingdings" panose="05000000000000000000" pitchFamily="2" charset="2"/>
              <a:buNone/>
              <a:defRPr/>
            </a:pPr>
            <a:endParaRPr lang="en-US" sz="2800"/>
          </a:p>
          <a:p>
            <a:pPr eaLnBrk="1" hangingPunct="1">
              <a:defRPr/>
            </a:pPr>
            <a:r>
              <a:rPr lang="en-US" sz="2800"/>
              <a:t>Radiographs should have least possible amount of distortion</a:t>
            </a:r>
          </a:p>
          <a:p>
            <a:pPr eaLnBrk="1" hangingPunct="1">
              <a:buFont typeface="Wingdings" panose="05000000000000000000" pitchFamily="2" charset="2"/>
              <a:buNone/>
              <a:defRPr/>
            </a:pPr>
            <a:endParaRPr lang="en-US" sz="2800"/>
          </a:p>
          <a:p>
            <a:pPr eaLnBrk="1" hangingPunct="1">
              <a:defRPr/>
            </a:pPr>
            <a:r>
              <a:rPr lang="en-US" sz="2800"/>
              <a:t>Radiographs should have optimal density and contrast</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0EEE54F1-4EE4-487F-AEC0-2DA65FC91B30}"/>
              </a:ext>
            </a:extLst>
          </p:cNvPr>
          <p:cNvSpPr>
            <a:spLocks noGrp="1" noChangeArrowheads="1"/>
          </p:cNvSpPr>
          <p:nvPr>
            <p:ph type="title"/>
          </p:nvPr>
        </p:nvSpPr>
        <p:spPr/>
        <p:txBody>
          <a:bodyPr/>
          <a:lstStyle/>
          <a:p>
            <a:pPr eaLnBrk="1" hangingPunct="1">
              <a:defRPr/>
            </a:pPr>
            <a:r>
              <a:rPr lang="en-US" u="sng"/>
              <a:t>Application  of Bitewing</a:t>
            </a:r>
          </a:p>
        </p:txBody>
      </p:sp>
      <p:sp>
        <p:nvSpPr>
          <p:cNvPr id="25603" name="Rectangle 3">
            <a:extLst>
              <a:ext uri="{FF2B5EF4-FFF2-40B4-BE49-F238E27FC236}">
                <a16:creationId xmlns:a16="http://schemas.microsoft.com/office/drawing/2014/main" id="{1C6C8E16-6791-4D2F-BAC6-AE446109A8C4}"/>
              </a:ext>
            </a:extLst>
          </p:cNvPr>
          <p:cNvSpPr>
            <a:spLocks noGrp="1" noChangeArrowheads="1"/>
          </p:cNvSpPr>
          <p:nvPr>
            <p:ph type="body" idx="1"/>
          </p:nvPr>
        </p:nvSpPr>
        <p:spPr>
          <a:xfrm>
            <a:off x="152400" y="1600200"/>
            <a:ext cx="8991600" cy="5257800"/>
          </a:xfrm>
        </p:spPr>
        <p:txBody>
          <a:bodyPr/>
          <a:lstStyle/>
          <a:p>
            <a:pPr eaLnBrk="1" hangingPunct="1">
              <a:defRPr/>
            </a:pPr>
            <a:r>
              <a:rPr lang="en-US"/>
              <a:t>Coronal portion of maxilla &amp; mandible together</a:t>
            </a:r>
          </a:p>
          <a:p>
            <a:pPr eaLnBrk="1" hangingPunct="1">
              <a:defRPr/>
            </a:pPr>
            <a:r>
              <a:rPr lang="en-US"/>
              <a:t>secondary caries</a:t>
            </a:r>
          </a:p>
          <a:p>
            <a:pPr eaLnBrk="1" hangingPunct="1">
              <a:defRPr/>
            </a:pPr>
            <a:r>
              <a:rPr lang="en-US"/>
              <a:t>Initial interproximal caries</a:t>
            </a:r>
          </a:p>
          <a:p>
            <a:pPr eaLnBrk="1" hangingPunct="1">
              <a:defRPr/>
            </a:pPr>
            <a:r>
              <a:rPr lang="en-US"/>
              <a:t>Height of alveolar bone</a:t>
            </a:r>
          </a:p>
          <a:p>
            <a:pPr eaLnBrk="1" hangingPunct="1">
              <a:defRPr/>
            </a:pPr>
            <a:r>
              <a:rPr lang="en-US"/>
              <a:t>Overhanging restorations</a:t>
            </a:r>
          </a:p>
          <a:p>
            <a:pPr eaLnBrk="1" hangingPunct="1">
              <a:defRPr/>
            </a:pPr>
            <a:r>
              <a:rPr lang="en-US"/>
              <a:t>Periodontal status</a:t>
            </a:r>
          </a:p>
          <a:p>
            <a:pPr eaLnBrk="1" hangingPunct="1">
              <a:defRPr/>
            </a:pPr>
            <a:r>
              <a:rPr lang="en-US"/>
              <a:t>Calculus deposits</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a:extLst>
              <a:ext uri="{FF2B5EF4-FFF2-40B4-BE49-F238E27FC236}">
                <a16:creationId xmlns:a16="http://schemas.microsoft.com/office/drawing/2014/main" id="{9FE11A71-0F3A-4BF4-98C9-0B734D9DC09A}"/>
              </a:ext>
            </a:extLst>
          </p:cNvPr>
          <p:cNvSpPr>
            <a:spLocks noGrp="1" noChangeArrowheads="1"/>
          </p:cNvSpPr>
          <p:nvPr>
            <p:ph type="title"/>
          </p:nvPr>
        </p:nvSpPr>
        <p:spPr>
          <a:xfrm>
            <a:off x="457200" y="0"/>
            <a:ext cx="8229600" cy="1143000"/>
          </a:xfrm>
        </p:spPr>
        <p:txBody>
          <a:bodyPr/>
          <a:lstStyle/>
          <a:p>
            <a:pPr eaLnBrk="1" hangingPunct="1">
              <a:defRPr/>
            </a:pPr>
            <a:r>
              <a:rPr lang="en-US" sz="4000" u="sng"/>
              <a:t>Premolar bitewing Projection</a:t>
            </a:r>
          </a:p>
        </p:txBody>
      </p:sp>
      <p:sp>
        <p:nvSpPr>
          <p:cNvPr id="75779" name="Rectangle 3">
            <a:extLst>
              <a:ext uri="{FF2B5EF4-FFF2-40B4-BE49-F238E27FC236}">
                <a16:creationId xmlns:a16="http://schemas.microsoft.com/office/drawing/2014/main" id="{1555C71A-F7D1-407C-B185-D8A03EE05B69}"/>
              </a:ext>
            </a:extLst>
          </p:cNvPr>
          <p:cNvSpPr>
            <a:spLocks noGrp="1" noChangeArrowheads="1"/>
          </p:cNvSpPr>
          <p:nvPr>
            <p:ph type="body" idx="1"/>
          </p:nvPr>
        </p:nvSpPr>
        <p:spPr>
          <a:xfrm>
            <a:off x="3581400" y="1143000"/>
            <a:ext cx="5486400" cy="1981200"/>
          </a:xfrm>
        </p:spPr>
        <p:txBody>
          <a:bodyPr/>
          <a:lstStyle/>
          <a:p>
            <a:pPr eaLnBrk="1" hangingPunct="1">
              <a:buFont typeface="Wingdings" panose="05000000000000000000" pitchFamily="2" charset="2"/>
              <a:buNone/>
              <a:defRPr/>
            </a:pPr>
            <a:r>
              <a:rPr lang="en-US" sz="2400" b="1" dirty="0"/>
              <a:t>Image field:</a:t>
            </a:r>
            <a:r>
              <a:rPr lang="en-US" sz="2400" dirty="0"/>
              <a:t> This projection should cover the distal portion of the mandibular canine </a:t>
            </a:r>
            <a:r>
              <a:rPr lang="en-US" sz="2400" dirty="0" err="1"/>
              <a:t>anteriorly</a:t>
            </a:r>
            <a:r>
              <a:rPr lang="en-US" sz="2400" dirty="0"/>
              <a:t> and show equally the crowns of the maxillary and </a:t>
            </a:r>
            <a:r>
              <a:rPr lang="en-US" sz="2400" dirty="0" err="1"/>
              <a:t>mand</a:t>
            </a:r>
            <a:r>
              <a:rPr lang="en-US" sz="2400" dirty="0"/>
              <a:t> teeth.</a:t>
            </a:r>
          </a:p>
        </p:txBody>
      </p:sp>
      <p:pic>
        <p:nvPicPr>
          <p:cNvPr id="54276" name="Picture 4">
            <a:extLst>
              <a:ext uri="{FF2B5EF4-FFF2-40B4-BE49-F238E27FC236}">
                <a16:creationId xmlns:a16="http://schemas.microsoft.com/office/drawing/2014/main" id="{0EB82246-B2B2-472D-B14C-743F734FEF6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3124200" cy="21637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4277" name="Picture 4">
            <a:extLst>
              <a:ext uri="{FF2B5EF4-FFF2-40B4-BE49-F238E27FC236}">
                <a16:creationId xmlns:a16="http://schemas.microsoft.com/office/drawing/2014/main" id="{6517D654-9285-491A-AA5C-D0C1AD5AFE0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300538"/>
            <a:ext cx="2971800" cy="248126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07C69729-0CD5-4418-B163-1509170518F9}"/>
              </a:ext>
            </a:extLst>
          </p:cNvPr>
          <p:cNvSpPr txBox="1">
            <a:spLocks noChangeArrowheads="1"/>
          </p:cNvSpPr>
          <p:nvPr/>
        </p:nvSpPr>
        <p:spPr bwMode="auto">
          <a:xfrm>
            <a:off x="3886200" y="4114800"/>
            <a:ext cx="4800600" cy="12192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2400" u="sng" kern="0" dirty="0">
                <a:effectLst>
                  <a:outerShdw blurRad="38100" dist="38100" dir="2700000" algn="tl">
                    <a:srgbClr val="010199"/>
                  </a:outerShdw>
                </a:effectLst>
                <a:latin typeface="+mn-lt"/>
              </a:rPr>
              <a:t>Film placement</a:t>
            </a:r>
          </a:p>
          <a:p>
            <a:pPr marL="342900" indent="-342900" algn="just"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Place the film between the tongue and teeth with anterior border extending beyond the contact area between the mandibular canine and first premolar till patient closes the mouth.</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a:extLst>
              <a:ext uri="{FF2B5EF4-FFF2-40B4-BE49-F238E27FC236}">
                <a16:creationId xmlns:a16="http://schemas.microsoft.com/office/drawing/2014/main" id="{57D26353-3701-4C47-8165-F1001BDF5B43}"/>
              </a:ext>
            </a:extLst>
          </p:cNvPr>
          <p:cNvSpPr>
            <a:spLocks noGrp="1" noChangeArrowheads="1"/>
          </p:cNvSpPr>
          <p:nvPr>
            <p:ph type="body" idx="1"/>
          </p:nvPr>
        </p:nvSpPr>
        <p:spPr>
          <a:xfrm>
            <a:off x="3657600" y="685800"/>
            <a:ext cx="5334000" cy="2362200"/>
          </a:xfrm>
        </p:spPr>
        <p:txBody>
          <a:bodyPr/>
          <a:lstStyle/>
          <a:p>
            <a:pPr eaLnBrk="1" hangingPunct="1">
              <a:buFont typeface="Wingdings" panose="05000000000000000000" pitchFamily="2" charset="2"/>
              <a:buNone/>
              <a:defRPr/>
            </a:pPr>
            <a:r>
              <a:rPr lang="en-US" sz="2800" u="sng" dirty="0"/>
              <a:t>Projection of central ray</a:t>
            </a:r>
          </a:p>
          <a:p>
            <a:pPr eaLnBrk="1" hangingPunct="1">
              <a:buFont typeface="Wingdings" panose="05000000000000000000" pitchFamily="2" charset="2"/>
              <a:buNone/>
              <a:defRPr/>
            </a:pPr>
            <a:r>
              <a:rPr lang="en-US" sz="2800" dirty="0"/>
              <a:t>Project HA through PM contact areas.</a:t>
            </a:r>
          </a:p>
          <a:p>
            <a:pPr eaLnBrk="1" hangingPunct="1">
              <a:buFont typeface="Wingdings" panose="05000000000000000000" pitchFamily="2" charset="2"/>
              <a:buNone/>
              <a:defRPr/>
            </a:pPr>
            <a:r>
              <a:rPr lang="en-US" sz="2800" dirty="0"/>
              <a:t>Vertical </a:t>
            </a:r>
            <a:r>
              <a:rPr lang="en-US" sz="2800" dirty="0" err="1"/>
              <a:t>angulation</a:t>
            </a:r>
            <a:r>
              <a:rPr lang="en-US" sz="2800" dirty="0"/>
              <a:t> +5</a:t>
            </a:r>
            <a:r>
              <a:rPr lang="en-US" sz="2800" baseline="30000" dirty="0"/>
              <a:t>0</a:t>
            </a:r>
          </a:p>
        </p:txBody>
      </p:sp>
      <p:pic>
        <p:nvPicPr>
          <p:cNvPr id="55299" name="Picture 4">
            <a:extLst>
              <a:ext uri="{FF2B5EF4-FFF2-40B4-BE49-F238E27FC236}">
                <a16:creationId xmlns:a16="http://schemas.microsoft.com/office/drawing/2014/main" id="{5B132EB8-102B-4357-809C-A772099C7B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28600"/>
            <a:ext cx="1981200" cy="19526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0" name="Picture 5">
            <a:extLst>
              <a:ext uri="{FF2B5EF4-FFF2-40B4-BE49-F238E27FC236}">
                <a16:creationId xmlns:a16="http://schemas.microsoft.com/office/drawing/2014/main" id="{16D9C932-57BD-4ADC-B26E-7D252B7931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438400"/>
            <a:ext cx="2030413" cy="16002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5301" name="Picture 5">
            <a:extLst>
              <a:ext uri="{FF2B5EF4-FFF2-40B4-BE49-F238E27FC236}">
                <a16:creationId xmlns:a16="http://schemas.microsoft.com/office/drawing/2014/main" id="{637C2346-6514-4762-BF0D-00B88256936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2400" y="4343400"/>
            <a:ext cx="2693988" cy="22494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BFED6B83-A0B2-4767-9AEC-648430E07298}"/>
              </a:ext>
            </a:extLst>
          </p:cNvPr>
          <p:cNvSpPr txBox="1">
            <a:spLocks noChangeArrowheads="1"/>
          </p:cNvSpPr>
          <p:nvPr/>
        </p:nvSpPr>
        <p:spPr bwMode="auto">
          <a:xfrm>
            <a:off x="3429000" y="3429000"/>
            <a:ext cx="4953000" cy="2514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2800" u="sng" kern="0">
                <a:effectLst>
                  <a:outerShdw blurRad="38100" dist="38100" dir="2700000" algn="tl">
                    <a:srgbClr val="010199"/>
                  </a:outerShdw>
                </a:effectLst>
                <a:latin typeface="+mn-lt"/>
              </a:rPr>
              <a:t>Point of entry</a:t>
            </a:r>
          </a:p>
          <a:p>
            <a:pPr marL="342900" indent="-342900" eaLnBrk="1" hangingPunct="1">
              <a:spcBef>
                <a:spcPct val="20000"/>
              </a:spcBef>
              <a:buClr>
                <a:schemeClr val="hlink"/>
              </a:buClr>
              <a:buSzPct val="75000"/>
              <a:buFont typeface="Wingdings" pitchFamily="2" charset="2"/>
              <a:buNone/>
              <a:defRPr/>
            </a:pPr>
            <a:r>
              <a:rPr lang="en-US" sz="2800" kern="0">
                <a:effectLst>
                  <a:outerShdw blurRad="38100" dist="38100" dir="2700000" algn="tl">
                    <a:srgbClr val="010199"/>
                  </a:outerShdw>
                </a:effectLst>
                <a:latin typeface="+mn-lt"/>
              </a:rPr>
              <a:t>Central ray will enter the line of occlusion at the point of contact between the second premolar and 1</a:t>
            </a:r>
            <a:r>
              <a:rPr lang="en-US" sz="2800" kern="0" baseline="30000">
                <a:effectLst>
                  <a:outerShdw blurRad="38100" dist="38100" dir="2700000" algn="tl">
                    <a:srgbClr val="010199"/>
                  </a:outerShdw>
                </a:effectLst>
                <a:latin typeface="+mn-lt"/>
              </a:rPr>
              <a:t>st</a:t>
            </a:r>
            <a:r>
              <a:rPr lang="en-US" sz="2800" kern="0">
                <a:effectLst>
                  <a:outerShdw blurRad="38100" dist="38100" dir="2700000" algn="tl">
                    <a:srgbClr val="010199"/>
                  </a:outerShdw>
                </a:effectLst>
                <a:latin typeface="+mn-lt"/>
              </a:rPr>
              <a:t> molar.</a:t>
            </a:r>
            <a:endParaRPr lang="en-US" sz="2800" kern="0" dirty="0">
              <a:effectLst>
                <a:outerShdw blurRad="38100" dist="38100" dir="2700000" algn="tl">
                  <a:srgbClr val="010199"/>
                </a:outerShdw>
              </a:effectLst>
              <a:latin typeface="+mn-lt"/>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a:extLst>
              <a:ext uri="{FF2B5EF4-FFF2-40B4-BE49-F238E27FC236}">
                <a16:creationId xmlns:a16="http://schemas.microsoft.com/office/drawing/2014/main" id="{17D75326-A095-4388-82D7-2BDFDE5AC57E}"/>
              </a:ext>
            </a:extLst>
          </p:cNvPr>
          <p:cNvSpPr>
            <a:spLocks noGrp="1" noChangeArrowheads="1"/>
          </p:cNvSpPr>
          <p:nvPr>
            <p:ph type="title"/>
          </p:nvPr>
        </p:nvSpPr>
        <p:spPr>
          <a:xfrm>
            <a:off x="457200" y="-76200"/>
            <a:ext cx="8229600" cy="1139825"/>
          </a:xfrm>
        </p:spPr>
        <p:txBody>
          <a:bodyPr/>
          <a:lstStyle/>
          <a:p>
            <a:pPr eaLnBrk="1" hangingPunct="1">
              <a:defRPr/>
            </a:pPr>
            <a:r>
              <a:rPr lang="en-US" sz="4000" u="sng" dirty="0"/>
              <a:t>Molar bitewing</a:t>
            </a:r>
            <a:r>
              <a:rPr lang="en-US" dirty="0"/>
              <a:t> </a:t>
            </a:r>
          </a:p>
        </p:txBody>
      </p:sp>
      <p:sp>
        <p:nvSpPr>
          <p:cNvPr id="77827" name="Rectangle 3">
            <a:extLst>
              <a:ext uri="{FF2B5EF4-FFF2-40B4-BE49-F238E27FC236}">
                <a16:creationId xmlns:a16="http://schemas.microsoft.com/office/drawing/2014/main" id="{D20B4A9F-9AA1-4976-AAE8-277949CB63F1}"/>
              </a:ext>
            </a:extLst>
          </p:cNvPr>
          <p:cNvSpPr>
            <a:spLocks noGrp="1" noChangeArrowheads="1"/>
          </p:cNvSpPr>
          <p:nvPr>
            <p:ph type="body" idx="1"/>
          </p:nvPr>
        </p:nvSpPr>
        <p:spPr>
          <a:xfrm>
            <a:off x="3124200" y="1676400"/>
            <a:ext cx="6172200" cy="2438400"/>
          </a:xfrm>
        </p:spPr>
        <p:txBody>
          <a:bodyPr/>
          <a:lstStyle/>
          <a:p>
            <a:pPr eaLnBrk="1" hangingPunct="1">
              <a:buFont typeface="Wingdings" panose="05000000000000000000" pitchFamily="2" charset="2"/>
              <a:buNone/>
              <a:defRPr/>
            </a:pPr>
            <a:r>
              <a:rPr lang="en-US" b="1" dirty="0"/>
              <a:t>Image field:</a:t>
            </a:r>
            <a:r>
              <a:rPr lang="en-US" dirty="0"/>
              <a:t> Most distal tooth with all molars</a:t>
            </a:r>
          </a:p>
        </p:txBody>
      </p:sp>
      <p:pic>
        <p:nvPicPr>
          <p:cNvPr id="56324" name="Picture 5">
            <a:extLst>
              <a:ext uri="{FF2B5EF4-FFF2-40B4-BE49-F238E27FC236}">
                <a16:creationId xmlns:a16="http://schemas.microsoft.com/office/drawing/2014/main" id="{4C8EBC40-856D-433D-9909-4E0AFCEE69C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914400"/>
            <a:ext cx="2667000" cy="18653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6325" name="Picture 4" descr="Radiology 114">
            <a:extLst>
              <a:ext uri="{FF2B5EF4-FFF2-40B4-BE49-F238E27FC236}">
                <a16:creationId xmlns:a16="http://schemas.microsoft.com/office/drawing/2014/main" id="{AB355E7E-10D0-4592-BAF9-54FCD95E12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2835275" cy="25908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9" name="Rectangle 3">
            <a:extLst>
              <a:ext uri="{FF2B5EF4-FFF2-40B4-BE49-F238E27FC236}">
                <a16:creationId xmlns:a16="http://schemas.microsoft.com/office/drawing/2014/main" id="{410D061E-6E1A-4C8C-8C86-FAC566C4A8FE}"/>
              </a:ext>
            </a:extLst>
          </p:cNvPr>
          <p:cNvSpPr txBox="1">
            <a:spLocks noChangeArrowheads="1"/>
          </p:cNvSpPr>
          <p:nvPr/>
        </p:nvSpPr>
        <p:spPr bwMode="auto">
          <a:xfrm>
            <a:off x="3962400" y="3581400"/>
            <a:ext cx="5181600" cy="2667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2800" u="sng" kern="0">
                <a:effectLst>
                  <a:outerShdw blurRad="38100" dist="38100" dir="2700000" algn="tl">
                    <a:srgbClr val="010199"/>
                  </a:outerShdw>
                </a:effectLst>
                <a:latin typeface="+mn-lt"/>
              </a:rPr>
              <a:t>Film placement</a:t>
            </a:r>
          </a:p>
          <a:p>
            <a:pPr marL="342900" indent="-342900" eaLnBrk="1" hangingPunct="1">
              <a:spcBef>
                <a:spcPct val="20000"/>
              </a:spcBef>
              <a:buClr>
                <a:schemeClr val="hlink"/>
              </a:buClr>
              <a:buSzPct val="75000"/>
              <a:buFont typeface="Wingdings" pitchFamily="2" charset="2"/>
              <a:buNone/>
              <a:defRPr/>
            </a:pPr>
            <a:r>
              <a:rPr lang="en-US" sz="2800" kern="0">
                <a:effectLst>
                  <a:outerShdw blurRad="38100" dist="38100" dir="2700000" algn="tl">
                    <a:srgbClr val="010199"/>
                  </a:outerShdw>
                </a:effectLst>
                <a:latin typeface="+mn-lt"/>
              </a:rPr>
              <a:t>Distal margin extends 1-2mm beyond the most posterior erupted molar.</a:t>
            </a:r>
            <a:endParaRPr lang="en-US" sz="2800" kern="0" dirty="0">
              <a:effectLst>
                <a:outerShdw blurRad="38100" dist="38100" dir="2700000" algn="tl">
                  <a:srgbClr val="010199"/>
                </a:outerShdw>
              </a:effectLst>
              <a:latin typeface="+mn-lt"/>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a:extLst>
              <a:ext uri="{FF2B5EF4-FFF2-40B4-BE49-F238E27FC236}">
                <a16:creationId xmlns:a16="http://schemas.microsoft.com/office/drawing/2014/main" id="{0A020E72-6F58-4165-BF3C-09E27B7AF5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28600"/>
            <a:ext cx="2743200" cy="20542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7347" name="Text Box 7">
            <a:extLst>
              <a:ext uri="{FF2B5EF4-FFF2-40B4-BE49-F238E27FC236}">
                <a16:creationId xmlns:a16="http://schemas.microsoft.com/office/drawing/2014/main" id="{F70FC390-5071-408E-8000-054168B66DDD}"/>
              </a:ext>
            </a:extLst>
          </p:cNvPr>
          <p:cNvSpPr txBox="1">
            <a:spLocks noChangeArrowheads="1"/>
          </p:cNvSpPr>
          <p:nvPr/>
        </p:nvSpPr>
        <p:spPr bwMode="auto">
          <a:xfrm>
            <a:off x="3810000" y="914400"/>
            <a:ext cx="51054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400" u="sng"/>
              <a:t>Projection of central ray</a:t>
            </a:r>
          </a:p>
          <a:p>
            <a:pPr>
              <a:spcBef>
                <a:spcPct val="0"/>
              </a:spcBef>
              <a:buClrTx/>
              <a:buSzTx/>
              <a:buFontTx/>
              <a:buNone/>
            </a:pPr>
            <a:r>
              <a:rPr lang="en-US" altLang="en-US" sz="2400"/>
              <a:t>Central ray through the contact of first and second max molars. Vertical Angulation of +10</a:t>
            </a:r>
            <a:r>
              <a:rPr lang="en-US" altLang="en-US" sz="2400" baseline="30000"/>
              <a:t>0</a:t>
            </a:r>
          </a:p>
        </p:txBody>
      </p:sp>
      <p:pic>
        <p:nvPicPr>
          <p:cNvPr id="57348" name="Picture 6">
            <a:extLst>
              <a:ext uri="{FF2B5EF4-FFF2-40B4-BE49-F238E27FC236}">
                <a16:creationId xmlns:a16="http://schemas.microsoft.com/office/drawing/2014/main" id="{5DB8C871-6ADE-4E7E-B9D8-6AC72EB13AD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2514600"/>
            <a:ext cx="2743200" cy="21002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57349" name="Picture 7">
            <a:extLst>
              <a:ext uri="{FF2B5EF4-FFF2-40B4-BE49-F238E27FC236}">
                <a16:creationId xmlns:a16="http://schemas.microsoft.com/office/drawing/2014/main" id="{A14C83E1-F84D-4021-9F3F-67D456F6AFE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800600"/>
            <a:ext cx="2743200" cy="19018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57350" name="Text Box 8">
            <a:extLst>
              <a:ext uri="{FF2B5EF4-FFF2-40B4-BE49-F238E27FC236}">
                <a16:creationId xmlns:a16="http://schemas.microsoft.com/office/drawing/2014/main" id="{2AEE6919-563A-49D3-A77D-FFFFD163F6CB}"/>
              </a:ext>
            </a:extLst>
          </p:cNvPr>
          <p:cNvSpPr txBox="1">
            <a:spLocks noChangeArrowheads="1"/>
          </p:cNvSpPr>
          <p:nvPr/>
        </p:nvSpPr>
        <p:spPr bwMode="auto">
          <a:xfrm>
            <a:off x="3505200" y="3708400"/>
            <a:ext cx="54102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800" u="sng"/>
              <a:t>Point of entry</a:t>
            </a:r>
          </a:p>
          <a:p>
            <a:pPr>
              <a:spcBef>
                <a:spcPct val="0"/>
              </a:spcBef>
              <a:buClrTx/>
              <a:buSzTx/>
              <a:buFontTx/>
              <a:buNone/>
            </a:pPr>
            <a:r>
              <a:rPr lang="en-US" altLang="en-US" sz="2800"/>
              <a:t>CR enter the cheek below the lateral canthus of the eye at the level of occlusal plane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1C60C-D4B5-4AE3-AB25-861AA694D531}"/>
              </a:ext>
            </a:extLst>
          </p:cNvPr>
          <p:cNvSpPr>
            <a:spLocks noGrp="1"/>
          </p:cNvSpPr>
          <p:nvPr>
            <p:ph type="title"/>
          </p:nvPr>
        </p:nvSpPr>
        <p:spPr/>
        <p:txBody>
          <a:bodyPr/>
          <a:lstStyle/>
          <a:p>
            <a:pPr eaLnBrk="1" hangingPunct="1">
              <a:defRPr/>
            </a:pPr>
            <a:r>
              <a:rPr lang="en-US" u="sng" dirty="0"/>
              <a:t>Occlusal Projection</a:t>
            </a:r>
            <a:endParaRPr lang="en-US" dirty="0"/>
          </a:p>
        </p:txBody>
      </p:sp>
      <p:sp>
        <p:nvSpPr>
          <p:cNvPr id="3" name="Content Placeholder 2">
            <a:extLst>
              <a:ext uri="{FF2B5EF4-FFF2-40B4-BE49-F238E27FC236}">
                <a16:creationId xmlns:a16="http://schemas.microsoft.com/office/drawing/2014/main" id="{0D4E33D8-38D7-473E-98A6-6AD8E2DAD3D0}"/>
              </a:ext>
            </a:extLst>
          </p:cNvPr>
          <p:cNvSpPr>
            <a:spLocks noGrp="1"/>
          </p:cNvSpPr>
          <p:nvPr>
            <p:ph idx="1"/>
          </p:nvPr>
        </p:nvSpPr>
        <p:spPr/>
        <p:txBody>
          <a:bodyPr/>
          <a:lstStyle/>
          <a:p>
            <a:pPr eaLnBrk="1" hangingPunct="1">
              <a:defRPr/>
            </a:pPr>
            <a:r>
              <a:rPr lang="en-US" dirty="0"/>
              <a:t>Anterior </a:t>
            </a:r>
            <a:r>
              <a:rPr lang="en-US" dirty="0" err="1"/>
              <a:t>occlusal</a:t>
            </a:r>
            <a:r>
              <a:rPr lang="en-US" dirty="0"/>
              <a:t> /topographic view</a:t>
            </a:r>
          </a:p>
          <a:p>
            <a:pPr eaLnBrk="1" hangingPunct="1">
              <a:defRPr/>
            </a:pPr>
            <a:r>
              <a:rPr lang="en-US" dirty="0"/>
              <a:t>Lateral </a:t>
            </a:r>
            <a:r>
              <a:rPr lang="en-US" dirty="0" err="1"/>
              <a:t>occlusal</a:t>
            </a:r>
            <a:endParaRPr lang="en-US" dirty="0"/>
          </a:p>
          <a:p>
            <a:pPr eaLnBrk="1" hangingPunct="1">
              <a:defRPr/>
            </a:pPr>
            <a:r>
              <a:rPr lang="en-US" dirty="0"/>
              <a:t>Cross sectional</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0E40E2C-CB16-4117-BB0F-2F5609A19A90}"/>
              </a:ext>
            </a:extLst>
          </p:cNvPr>
          <p:cNvSpPr>
            <a:spLocks noGrp="1" noChangeArrowheads="1"/>
          </p:cNvSpPr>
          <p:nvPr>
            <p:ph type="title"/>
          </p:nvPr>
        </p:nvSpPr>
        <p:spPr/>
        <p:txBody>
          <a:bodyPr/>
          <a:lstStyle/>
          <a:p>
            <a:pPr eaLnBrk="1" hangingPunct="1">
              <a:defRPr/>
            </a:pPr>
            <a:r>
              <a:rPr lang="en-US" u="sng"/>
              <a:t>Occlusal View</a:t>
            </a:r>
          </a:p>
        </p:txBody>
      </p:sp>
      <p:sp>
        <p:nvSpPr>
          <p:cNvPr id="30723" name="Rectangle 3">
            <a:extLst>
              <a:ext uri="{FF2B5EF4-FFF2-40B4-BE49-F238E27FC236}">
                <a16:creationId xmlns:a16="http://schemas.microsoft.com/office/drawing/2014/main" id="{F03364F3-38A2-4EB3-89CC-13627A1B1853}"/>
              </a:ext>
            </a:extLst>
          </p:cNvPr>
          <p:cNvSpPr>
            <a:spLocks noGrp="1" noChangeArrowheads="1"/>
          </p:cNvSpPr>
          <p:nvPr>
            <p:ph type="body" idx="1"/>
          </p:nvPr>
        </p:nvSpPr>
        <p:spPr>
          <a:xfrm>
            <a:off x="228600" y="1905000"/>
            <a:ext cx="8915400" cy="4724400"/>
          </a:xfrm>
        </p:spPr>
        <p:txBody>
          <a:bodyPr/>
          <a:lstStyle/>
          <a:p>
            <a:pPr eaLnBrk="1" hangingPunct="1">
              <a:defRPr/>
            </a:pPr>
            <a:r>
              <a:rPr lang="en-US"/>
              <a:t>Patient bites on the film on occlusal surface</a:t>
            </a:r>
          </a:p>
          <a:p>
            <a:pPr eaLnBrk="1" hangingPunct="1">
              <a:defRPr/>
            </a:pPr>
            <a:r>
              <a:rPr lang="en-US"/>
              <a:t>3 times larger than size 2 film 57x76mm</a:t>
            </a:r>
          </a:p>
          <a:p>
            <a:pPr eaLnBrk="1" hangingPunct="1">
              <a:buFont typeface="Wingdings" panose="05000000000000000000" pitchFamily="2" charset="2"/>
              <a:buNone/>
              <a:defRPr/>
            </a:pPr>
            <a:endParaRPr lang="en-US"/>
          </a:p>
          <a:p>
            <a:pPr eaLnBrk="1" hangingPunct="1">
              <a:defRPr/>
            </a:pPr>
            <a:r>
              <a:rPr lang="en-US"/>
              <a:t>For larger areas of maxilla and mandible</a:t>
            </a:r>
          </a:p>
          <a:p>
            <a:pPr eaLnBrk="1" hangingPunct="1">
              <a:defRPr/>
            </a:pPr>
            <a:r>
              <a:rPr lang="en-US"/>
              <a:t>Used at right angles to locate the objects</a:t>
            </a:r>
          </a:p>
          <a:p>
            <a:pPr eaLnBrk="1" hangingPunct="1">
              <a:defRPr/>
            </a:pPr>
            <a:r>
              <a:rPr lang="en-US"/>
              <a:t>Useful when patient unable to open the mouth </a:t>
            </a:r>
          </a:p>
          <a:p>
            <a:pPr eaLnBrk="1" hangingPunct="1">
              <a:defRPr/>
            </a:pPr>
            <a:endParaRPr lang="en-US"/>
          </a:p>
          <a:p>
            <a:pPr eaLnBrk="1" hangingPunct="1">
              <a:defRPr/>
            </a:pPr>
            <a:endParaRPr lang="en-US"/>
          </a:p>
          <a:p>
            <a:pPr eaLnBrk="1" hangingPunct="1">
              <a:defRPr/>
            </a:pPr>
            <a:endParaRPr lang="en-US"/>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79E12CB5-EAE6-4A06-A244-F092CD7E0E64}"/>
              </a:ext>
            </a:extLst>
          </p:cNvPr>
          <p:cNvSpPr>
            <a:spLocks noGrp="1" noChangeArrowheads="1"/>
          </p:cNvSpPr>
          <p:nvPr>
            <p:ph type="title"/>
          </p:nvPr>
        </p:nvSpPr>
        <p:spPr>
          <a:xfrm>
            <a:off x="533400" y="304800"/>
            <a:ext cx="8077200" cy="1431925"/>
          </a:xfrm>
        </p:spPr>
        <p:txBody>
          <a:bodyPr/>
          <a:lstStyle/>
          <a:p>
            <a:pPr eaLnBrk="1" hangingPunct="1">
              <a:defRPr/>
            </a:pPr>
            <a:r>
              <a:rPr lang="en-US" u="sng"/>
              <a:t>Uses of Occlusal radiograph</a:t>
            </a:r>
          </a:p>
        </p:txBody>
      </p:sp>
      <p:sp>
        <p:nvSpPr>
          <p:cNvPr id="31747" name="Rectangle 3">
            <a:extLst>
              <a:ext uri="{FF2B5EF4-FFF2-40B4-BE49-F238E27FC236}">
                <a16:creationId xmlns:a16="http://schemas.microsoft.com/office/drawing/2014/main" id="{A4453B59-EA10-4661-8AD7-107D2A59BB5E}"/>
              </a:ext>
            </a:extLst>
          </p:cNvPr>
          <p:cNvSpPr>
            <a:spLocks noGrp="1" noChangeArrowheads="1"/>
          </p:cNvSpPr>
          <p:nvPr>
            <p:ph type="body" idx="1"/>
          </p:nvPr>
        </p:nvSpPr>
        <p:spPr>
          <a:xfrm>
            <a:off x="609600" y="1905000"/>
            <a:ext cx="8991600" cy="4724400"/>
          </a:xfrm>
        </p:spPr>
        <p:txBody>
          <a:bodyPr/>
          <a:lstStyle/>
          <a:p>
            <a:pPr eaLnBrk="1" hangingPunct="1">
              <a:defRPr/>
            </a:pPr>
            <a:r>
              <a:rPr lang="en-US"/>
              <a:t> To locate roots and supernumerary, unerupted, impacted tooth</a:t>
            </a:r>
          </a:p>
          <a:p>
            <a:pPr eaLnBrk="1" hangingPunct="1">
              <a:defRPr/>
            </a:pPr>
            <a:r>
              <a:rPr lang="en-US"/>
              <a:t>Foreign bodies and stone in the duct</a:t>
            </a:r>
          </a:p>
          <a:p>
            <a:pPr eaLnBrk="1" hangingPunct="1">
              <a:defRPr/>
            </a:pPr>
            <a:r>
              <a:rPr lang="en-US"/>
              <a:t>Evaluate integrity of anterior, medial and lateral outlines of maxillary sinus</a:t>
            </a:r>
          </a:p>
          <a:p>
            <a:pPr eaLnBrk="1" hangingPunct="1">
              <a:defRPr/>
            </a:pPr>
            <a:r>
              <a:rPr lang="en-US"/>
              <a:t>to know,nature,location,extent and displacement of fractures</a:t>
            </a:r>
          </a:p>
          <a:p>
            <a:pPr eaLnBrk="1" hangingPunct="1">
              <a:defRPr/>
            </a:pPr>
            <a:r>
              <a:rPr lang="en-US"/>
              <a:t>In trismus</a:t>
            </a:r>
          </a:p>
          <a:p>
            <a:pPr eaLnBrk="1" hangingPunct="1">
              <a:defRPr/>
            </a:pPr>
            <a:endParaRPr lang="en-US"/>
          </a:p>
          <a:p>
            <a:pPr eaLnBrk="1" hangingPunct="1">
              <a:defRPr/>
            </a:pPr>
            <a:endParaRPr lang="en-US"/>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a:extLst>
              <a:ext uri="{FF2B5EF4-FFF2-40B4-BE49-F238E27FC236}">
                <a16:creationId xmlns:a16="http://schemas.microsoft.com/office/drawing/2014/main" id="{396B8FC8-DF78-47F1-B5E9-174A034DF718}"/>
              </a:ext>
            </a:extLst>
          </p:cNvPr>
          <p:cNvSpPr>
            <a:spLocks noGrp="1" noChangeArrowheads="1"/>
          </p:cNvSpPr>
          <p:nvPr>
            <p:ph type="title"/>
          </p:nvPr>
        </p:nvSpPr>
        <p:spPr>
          <a:xfrm>
            <a:off x="457200" y="0"/>
            <a:ext cx="8229600" cy="1139825"/>
          </a:xfrm>
        </p:spPr>
        <p:txBody>
          <a:bodyPr/>
          <a:lstStyle/>
          <a:p>
            <a:pPr eaLnBrk="1" hangingPunct="1">
              <a:defRPr/>
            </a:pPr>
            <a:r>
              <a:rPr lang="en-US" sz="3600" u="sng" dirty="0"/>
              <a:t>Anterior maxillary Occlusal Projection</a:t>
            </a:r>
          </a:p>
        </p:txBody>
      </p:sp>
      <p:sp>
        <p:nvSpPr>
          <p:cNvPr id="108547" name="Rectangle 3">
            <a:extLst>
              <a:ext uri="{FF2B5EF4-FFF2-40B4-BE49-F238E27FC236}">
                <a16:creationId xmlns:a16="http://schemas.microsoft.com/office/drawing/2014/main" id="{53B8CA61-BBE5-41D5-9C83-F6F984DE2007}"/>
              </a:ext>
            </a:extLst>
          </p:cNvPr>
          <p:cNvSpPr>
            <a:spLocks noGrp="1" noChangeArrowheads="1"/>
          </p:cNvSpPr>
          <p:nvPr>
            <p:ph type="body" idx="1"/>
          </p:nvPr>
        </p:nvSpPr>
        <p:spPr>
          <a:xfrm>
            <a:off x="3276600" y="1066800"/>
            <a:ext cx="5867400" cy="1676400"/>
          </a:xfrm>
        </p:spPr>
        <p:txBody>
          <a:bodyPr/>
          <a:lstStyle/>
          <a:p>
            <a:pPr eaLnBrk="1" hangingPunct="1">
              <a:buFont typeface="Wingdings" panose="05000000000000000000" pitchFamily="2" charset="2"/>
              <a:buNone/>
              <a:defRPr/>
            </a:pPr>
            <a:r>
              <a:rPr lang="en-US" sz="2400" b="1" dirty="0"/>
              <a:t>Image field:</a:t>
            </a:r>
            <a:r>
              <a:rPr lang="en-US" sz="2400" dirty="0"/>
              <a:t> Anterior maxilla and its dentition, anterior floor of nasal </a:t>
            </a:r>
            <a:r>
              <a:rPr lang="en-US" sz="2400" dirty="0" err="1"/>
              <a:t>fossa</a:t>
            </a:r>
            <a:r>
              <a:rPr lang="en-US" sz="2400" dirty="0"/>
              <a:t> and canine to canine teeth</a:t>
            </a:r>
          </a:p>
        </p:txBody>
      </p:sp>
      <p:pic>
        <p:nvPicPr>
          <p:cNvPr id="61444" name="Picture 5" descr="Location of occlusal film">
            <a:extLst>
              <a:ext uri="{FF2B5EF4-FFF2-40B4-BE49-F238E27FC236}">
                <a16:creationId xmlns:a16="http://schemas.microsoft.com/office/drawing/2014/main" id="{3842A5E8-4DD9-4DCE-824A-69FC2D2BF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066800"/>
            <a:ext cx="2286000" cy="1727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7" name="Rectangle 3">
            <a:extLst>
              <a:ext uri="{FF2B5EF4-FFF2-40B4-BE49-F238E27FC236}">
                <a16:creationId xmlns:a16="http://schemas.microsoft.com/office/drawing/2014/main" id="{69FBF766-701E-4D82-9F0A-CB91958E640A}"/>
              </a:ext>
            </a:extLst>
          </p:cNvPr>
          <p:cNvSpPr txBox="1">
            <a:spLocks noChangeArrowheads="1"/>
          </p:cNvSpPr>
          <p:nvPr/>
        </p:nvSpPr>
        <p:spPr bwMode="auto">
          <a:xfrm>
            <a:off x="3048000" y="4419600"/>
            <a:ext cx="5943600" cy="19050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defRPr/>
            </a:pPr>
            <a:r>
              <a:rPr lang="en-US" sz="2400" u="sng" kern="0" dirty="0">
                <a:effectLst>
                  <a:outerShdw blurRad="38100" dist="38100" dir="2700000" algn="tl">
                    <a:srgbClr val="010199"/>
                  </a:outerShdw>
                </a:effectLst>
                <a:latin typeface="+mn-lt"/>
              </a:rPr>
              <a:t>Film placement</a:t>
            </a:r>
            <a:endParaRPr lang="en-US" sz="2400" kern="0" dirty="0">
              <a:effectLst>
                <a:outerShdw blurRad="38100" dist="38100" dir="2700000" algn="tl">
                  <a:srgbClr val="010199"/>
                </a:outerShdw>
              </a:effectLst>
              <a:latin typeface="+mn-lt"/>
            </a:endParaRPr>
          </a:p>
          <a:p>
            <a:pPr marL="342900" indent="-342900" eaLnBrk="1" hangingPunct="1">
              <a:spcBef>
                <a:spcPct val="20000"/>
              </a:spcBef>
              <a:buClr>
                <a:schemeClr val="hlink"/>
              </a:buClr>
              <a:buSzPct val="75000"/>
              <a:buFont typeface="Wingdings" pitchFamily="2" charset="2"/>
              <a:buChar char="l"/>
              <a:defRPr/>
            </a:pPr>
            <a:r>
              <a:rPr lang="en-US" sz="2400" kern="0" dirty="0">
                <a:effectLst>
                  <a:outerShdw blurRad="38100" dist="38100" dir="2700000" algn="tl">
                    <a:srgbClr val="010199"/>
                  </a:outerShdw>
                </a:effectLst>
                <a:latin typeface="+mn-lt"/>
              </a:rPr>
              <a:t>The film with exposure side towards maxilla, posterior border touching </a:t>
            </a:r>
            <a:r>
              <a:rPr lang="en-US" sz="2400" kern="0" dirty="0" err="1">
                <a:effectLst>
                  <a:outerShdw blurRad="38100" dist="38100" dir="2700000" algn="tl">
                    <a:srgbClr val="010199"/>
                  </a:outerShdw>
                </a:effectLst>
                <a:latin typeface="+mn-lt"/>
              </a:rPr>
              <a:t>rami</a:t>
            </a:r>
            <a:r>
              <a:rPr lang="en-US" sz="2400" kern="0" dirty="0">
                <a:effectLst>
                  <a:outerShdw blurRad="38100" dist="38100" dir="2700000" algn="tl">
                    <a:srgbClr val="010199"/>
                  </a:outerShdw>
                </a:effectLst>
                <a:latin typeface="+mn-lt"/>
              </a:rPr>
              <a:t>.</a:t>
            </a:r>
          </a:p>
          <a:p>
            <a:pPr marL="342900" indent="-342900" eaLnBrk="1" hangingPunct="1">
              <a:spcBef>
                <a:spcPct val="20000"/>
              </a:spcBef>
              <a:buClr>
                <a:schemeClr val="hlink"/>
              </a:buClr>
              <a:buSzPct val="75000"/>
              <a:buFont typeface="Wingdings" pitchFamily="2" charset="2"/>
              <a:buChar char="l"/>
              <a:defRPr/>
            </a:pPr>
            <a:r>
              <a:rPr lang="en-US" sz="2400" kern="0" dirty="0">
                <a:effectLst>
                  <a:outerShdw blurRad="38100" dist="38100" dir="2700000" algn="tl">
                    <a:srgbClr val="010199"/>
                  </a:outerShdw>
                </a:effectLst>
                <a:latin typeface="+mn-lt"/>
              </a:rPr>
              <a:t>The film stabilized by gently biting on it.</a:t>
            </a:r>
          </a:p>
        </p:txBody>
      </p:sp>
      <p:pic>
        <p:nvPicPr>
          <p:cNvPr id="61446" name="Picture 4" descr="Occlusal film">
            <a:extLst>
              <a:ext uri="{FF2B5EF4-FFF2-40B4-BE49-F238E27FC236}">
                <a16:creationId xmlns:a16="http://schemas.microsoft.com/office/drawing/2014/main" id="{0C3BB978-A994-47F5-84D8-B70B2DC16D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137025"/>
            <a:ext cx="1819275" cy="2339975"/>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5" name="Rectangle 3">
            <a:extLst>
              <a:ext uri="{FF2B5EF4-FFF2-40B4-BE49-F238E27FC236}">
                <a16:creationId xmlns:a16="http://schemas.microsoft.com/office/drawing/2014/main" id="{2A557168-5498-4B44-9E94-4B7E104AC9CE}"/>
              </a:ext>
            </a:extLst>
          </p:cNvPr>
          <p:cNvSpPr>
            <a:spLocks noGrp="1" noChangeArrowheads="1"/>
          </p:cNvSpPr>
          <p:nvPr>
            <p:ph type="body" idx="1"/>
          </p:nvPr>
        </p:nvSpPr>
        <p:spPr>
          <a:xfrm>
            <a:off x="3733800" y="457200"/>
            <a:ext cx="5334000" cy="2438400"/>
          </a:xfrm>
        </p:spPr>
        <p:txBody>
          <a:bodyPr/>
          <a:lstStyle/>
          <a:p>
            <a:pPr eaLnBrk="1" hangingPunct="1">
              <a:buFont typeface="Wingdings" panose="05000000000000000000" pitchFamily="2" charset="2"/>
              <a:buNone/>
              <a:defRPr/>
            </a:pPr>
            <a:r>
              <a:rPr lang="en-US" sz="2400" u="sng" dirty="0"/>
              <a:t>Projection of central ray</a:t>
            </a:r>
          </a:p>
          <a:p>
            <a:pPr eaLnBrk="1" hangingPunct="1">
              <a:buFont typeface="Wingdings" panose="05000000000000000000" pitchFamily="2" charset="2"/>
              <a:buNone/>
              <a:defRPr/>
            </a:pPr>
            <a:r>
              <a:rPr lang="en-US" sz="2400" dirty="0"/>
              <a:t>Orient the central ray through the tip of nose </a:t>
            </a:r>
          </a:p>
          <a:p>
            <a:pPr eaLnBrk="1" hangingPunct="1">
              <a:buFont typeface="Wingdings" panose="05000000000000000000" pitchFamily="2" charset="2"/>
              <a:buNone/>
              <a:defRPr/>
            </a:pPr>
            <a:r>
              <a:rPr lang="en-US" sz="2400" dirty="0"/>
              <a:t>+45</a:t>
            </a:r>
            <a:r>
              <a:rPr lang="en-US" sz="2400" baseline="30000" dirty="0"/>
              <a:t>0 </a:t>
            </a:r>
            <a:r>
              <a:rPr lang="en-US" sz="2400" dirty="0"/>
              <a:t>vertical </a:t>
            </a:r>
            <a:r>
              <a:rPr lang="en-US" sz="2400" dirty="0" err="1"/>
              <a:t>angulation</a:t>
            </a:r>
            <a:endParaRPr lang="en-US" sz="2400" dirty="0"/>
          </a:p>
          <a:p>
            <a:pPr eaLnBrk="1" hangingPunct="1">
              <a:buFont typeface="Wingdings" panose="05000000000000000000" pitchFamily="2" charset="2"/>
              <a:buNone/>
              <a:defRPr/>
            </a:pPr>
            <a:r>
              <a:rPr lang="en-US" sz="2400" dirty="0"/>
              <a:t>0 horizontal </a:t>
            </a:r>
            <a:r>
              <a:rPr lang="en-US" sz="2400" dirty="0" err="1"/>
              <a:t>angulation</a:t>
            </a:r>
            <a:endParaRPr lang="en-US" sz="2400" dirty="0"/>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endParaRPr lang="en-US" sz="2400" u="sng" dirty="0"/>
          </a:p>
          <a:p>
            <a:pPr eaLnBrk="1" hangingPunct="1">
              <a:buFont typeface="Wingdings" panose="05000000000000000000" pitchFamily="2" charset="2"/>
              <a:buNone/>
              <a:defRPr/>
            </a:pPr>
            <a:endParaRPr lang="en-US" sz="2400" u="sng" dirty="0"/>
          </a:p>
          <a:p>
            <a:pPr eaLnBrk="1" hangingPunct="1">
              <a:buFont typeface="Wingdings" panose="05000000000000000000" pitchFamily="2" charset="2"/>
              <a:buNone/>
              <a:defRPr/>
            </a:pPr>
            <a:endParaRPr lang="en-US" sz="2400" u="sng" dirty="0"/>
          </a:p>
          <a:p>
            <a:pPr eaLnBrk="1" hangingPunct="1">
              <a:buFont typeface="Wingdings" panose="05000000000000000000" pitchFamily="2" charset="2"/>
              <a:buNone/>
              <a:defRPr/>
            </a:pPr>
            <a:r>
              <a:rPr lang="en-US" sz="2400" u="sng" dirty="0"/>
              <a:t>Point of entry</a:t>
            </a:r>
          </a:p>
          <a:p>
            <a:pPr eaLnBrk="1" hangingPunct="1">
              <a:buFont typeface="Wingdings" panose="05000000000000000000" pitchFamily="2" charset="2"/>
              <a:buNone/>
              <a:defRPr/>
            </a:pPr>
            <a:r>
              <a:rPr lang="en-US" sz="2400" dirty="0"/>
              <a:t>The CR enters the face through the tip of nose.</a:t>
            </a:r>
          </a:p>
          <a:p>
            <a:pPr eaLnBrk="1" hangingPunct="1">
              <a:buFont typeface="Wingdings" panose="05000000000000000000" pitchFamily="2" charset="2"/>
              <a:buNone/>
              <a:defRPr/>
            </a:pPr>
            <a:endParaRPr lang="en-US" sz="2400" dirty="0"/>
          </a:p>
          <a:p>
            <a:pPr eaLnBrk="1" hangingPunct="1">
              <a:buFont typeface="Wingdings" panose="05000000000000000000" pitchFamily="2" charset="2"/>
              <a:buNone/>
              <a:defRPr/>
            </a:pPr>
            <a:endParaRPr lang="en-US" sz="2400" dirty="0"/>
          </a:p>
        </p:txBody>
      </p:sp>
      <p:pic>
        <p:nvPicPr>
          <p:cNvPr id="62467" name="Picture 4" descr="Film placement for occlusal radiography">
            <a:extLst>
              <a:ext uri="{FF2B5EF4-FFF2-40B4-BE49-F238E27FC236}">
                <a16:creationId xmlns:a16="http://schemas.microsoft.com/office/drawing/2014/main" id="{5C2A38B8-FECA-42E9-9377-52A322C8C8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7050" y="381000"/>
            <a:ext cx="2444750" cy="25558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2468" name="Picture 5" descr="True occlusal image">
            <a:extLst>
              <a:ext uri="{FF2B5EF4-FFF2-40B4-BE49-F238E27FC236}">
                <a16:creationId xmlns:a16="http://schemas.microsoft.com/office/drawing/2014/main" id="{7D7A5229-2A0B-40C9-B44C-76E202B269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7338" y="4267200"/>
            <a:ext cx="2760662" cy="241935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463DD5D-4A56-4EF6-AE04-E7D40B8B4289}"/>
              </a:ext>
            </a:extLst>
          </p:cNvPr>
          <p:cNvSpPr>
            <a:spLocks noGrp="1" noChangeArrowheads="1"/>
          </p:cNvSpPr>
          <p:nvPr>
            <p:ph type="title"/>
          </p:nvPr>
        </p:nvSpPr>
        <p:spPr>
          <a:xfrm>
            <a:off x="457200" y="76200"/>
            <a:ext cx="8229600" cy="1139825"/>
          </a:xfrm>
        </p:spPr>
        <p:txBody>
          <a:bodyPr/>
          <a:lstStyle/>
          <a:p>
            <a:pPr eaLnBrk="1" hangingPunct="1">
              <a:defRPr/>
            </a:pPr>
            <a:r>
              <a:rPr lang="en-US" sz="4000" u="sng" dirty="0"/>
              <a:t>Film Holding devices</a:t>
            </a:r>
          </a:p>
        </p:txBody>
      </p:sp>
      <p:sp>
        <p:nvSpPr>
          <p:cNvPr id="6147" name="Rectangle 3">
            <a:extLst>
              <a:ext uri="{FF2B5EF4-FFF2-40B4-BE49-F238E27FC236}">
                <a16:creationId xmlns:a16="http://schemas.microsoft.com/office/drawing/2014/main" id="{8A4A286C-022B-4351-A6ED-117A4BB3583E}"/>
              </a:ext>
            </a:extLst>
          </p:cNvPr>
          <p:cNvSpPr>
            <a:spLocks noGrp="1" noChangeArrowheads="1"/>
          </p:cNvSpPr>
          <p:nvPr>
            <p:ph type="body" idx="1"/>
          </p:nvPr>
        </p:nvSpPr>
        <p:spPr>
          <a:xfrm>
            <a:off x="457200" y="1295400"/>
            <a:ext cx="8229600" cy="4530725"/>
          </a:xfrm>
        </p:spPr>
        <p:txBody>
          <a:bodyPr/>
          <a:lstStyle/>
          <a:p>
            <a:pPr eaLnBrk="1" hangingPunct="1">
              <a:buFont typeface="Wingdings" panose="05000000000000000000" pitchFamily="2" charset="2"/>
              <a:buChar char="q"/>
              <a:defRPr/>
            </a:pPr>
            <a:r>
              <a:rPr lang="en-US" dirty="0"/>
              <a:t>XCP</a:t>
            </a:r>
          </a:p>
          <a:p>
            <a:pPr eaLnBrk="1" hangingPunct="1">
              <a:buFont typeface="Wingdings" panose="05000000000000000000" pitchFamily="2" charset="2"/>
              <a:buChar char="q"/>
              <a:defRPr/>
            </a:pPr>
            <a:r>
              <a:rPr lang="en-US" dirty="0"/>
              <a:t>Precision x-ray film holder</a:t>
            </a:r>
          </a:p>
          <a:p>
            <a:pPr eaLnBrk="1" hangingPunct="1">
              <a:buFont typeface="Wingdings" panose="05000000000000000000" pitchFamily="2" charset="2"/>
              <a:buChar char="q"/>
              <a:defRPr/>
            </a:pPr>
            <a:r>
              <a:rPr lang="en-US" dirty="0" err="1"/>
              <a:t>Stabe</a:t>
            </a:r>
            <a:r>
              <a:rPr lang="en-US" dirty="0"/>
              <a:t> bite block</a:t>
            </a:r>
          </a:p>
          <a:p>
            <a:pPr eaLnBrk="1" hangingPunct="1">
              <a:buFont typeface="Wingdings" panose="05000000000000000000" pitchFamily="2" charset="2"/>
              <a:buChar char="q"/>
              <a:defRPr/>
            </a:pPr>
            <a:r>
              <a:rPr lang="en-US" dirty="0"/>
              <a:t>Snap-A-Ray</a:t>
            </a:r>
          </a:p>
          <a:p>
            <a:pPr eaLnBrk="1" hangingPunct="1">
              <a:buFont typeface="Wingdings" panose="05000000000000000000" pitchFamily="2" charset="2"/>
              <a:buChar char="q"/>
              <a:defRPr/>
            </a:pPr>
            <a:r>
              <a:rPr lang="en-US" dirty="0"/>
              <a:t>Hemostat and Rubber bite-block</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u="sng" dirty="0"/>
              <a:t>Drawbacks</a:t>
            </a:r>
          </a:p>
          <a:p>
            <a:pPr eaLnBrk="1" hangingPunct="1">
              <a:defRPr/>
            </a:pPr>
            <a:r>
              <a:rPr lang="en-US" dirty="0"/>
              <a:t>Height of palatal vault</a:t>
            </a:r>
          </a:p>
          <a:p>
            <a:pPr eaLnBrk="1" hangingPunct="1">
              <a:defRPr/>
            </a:pPr>
            <a:r>
              <a:rPr lang="en-US" dirty="0"/>
              <a:t>Displacement by tongue</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a:extLst>
              <a:ext uri="{FF2B5EF4-FFF2-40B4-BE49-F238E27FC236}">
                <a16:creationId xmlns:a16="http://schemas.microsoft.com/office/drawing/2014/main" id="{216E4701-E400-4277-8F1C-F48B0778C403}"/>
              </a:ext>
            </a:extLst>
          </p:cNvPr>
          <p:cNvSpPr>
            <a:spLocks noGrp="1" noChangeArrowheads="1"/>
          </p:cNvSpPr>
          <p:nvPr>
            <p:ph type="title"/>
          </p:nvPr>
        </p:nvSpPr>
        <p:spPr>
          <a:xfrm>
            <a:off x="457200" y="0"/>
            <a:ext cx="8229600" cy="1139825"/>
          </a:xfrm>
        </p:spPr>
        <p:txBody>
          <a:bodyPr/>
          <a:lstStyle/>
          <a:p>
            <a:pPr eaLnBrk="1" hangingPunct="1">
              <a:defRPr/>
            </a:pPr>
            <a:r>
              <a:rPr lang="en-US" sz="3600" u="sng"/>
              <a:t> Cross sectional Occlusal Projection</a:t>
            </a:r>
          </a:p>
        </p:txBody>
      </p:sp>
      <p:sp>
        <p:nvSpPr>
          <p:cNvPr id="134147" name="Rectangle 3">
            <a:extLst>
              <a:ext uri="{FF2B5EF4-FFF2-40B4-BE49-F238E27FC236}">
                <a16:creationId xmlns:a16="http://schemas.microsoft.com/office/drawing/2014/main" id="{C6FF0368-6248-4451-8B70-61CD9735D469}"/>
              </a:ext>
            </a:extLst>
          </p:cNvPr>
          <p:cNvSpPr>
            <a:spLocks noGrp="1" noChangeArrowheads="1"/>
          </p:cNvSpPr>
          <p:nvPr>
            <p:ph type="body" idx="1"/>
          </p:nvPr>
        </p:nvSpPr>
        <p:spPr>
          <a:xfrm>
            <a:off x="2971800" y="0"/>
            <a:ext cx="6172200" cy="1066800"/>
          </a:xfrm>
        </p:spPr>
        <p:txBody>
          <a:bodyPr/>
          <a:lstStyle/>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r>
              <a:rPr lang="en-US" sz="2400" b="1" dirty="0"/>
              <a:t>Image field: </a:t>
            </a:r>
            <a:r>
              <a:rPr lang="en-US" sz="2400" dirty="0"/>
              <a:t>The projection shows palate, </a:t>
            </a:r>
            <a:r>
              <a:rPr lang="en-US" sz="2400" dirty="0" err="1"/>
              <a:t>zygomatic</a:t>
            </a:r>
            <a:r>
              <a:rPr lang="en-US" sz="2400" dirty="0"/>
              <a:t> Ps of maxilla, </a:t>
            </a:r>
            <a:r>
              <a:rPr lang="en-US" sz="2400" dirty="0" err="1"/>
              <a:t>antrum</a:t>
            </a:r>
            <a:r>
              <a:rPr lang="en-US" sz="2400" dirty="0"/>
              <a:t>, </a:t>
            </a:r>
            <a:r>
              <a:rPr lang="en-US" sz="2400" dirty="0" err="1"/>
              <a:t>nasolacrimal</a:t>
            </a:r>
            <a:r>
              <a:rPr lang="en-US" sz="2400" dirty="0"/>
              <a:t> canals, nasal septum, teeth from molar to molar</a:t>
            </a:r>
          </a:p>
        </p:txBody>
      </p:sp>
      <p:pic>
        <p:nvPicPr>
          <p:cNvPr id="63492" name="Picture 5" descr="Location of occlusal film">
            <a:extLst>
              <a:ext uri="{FF2B5EF4-FFF2-40B4-BE49-F238E27FC236}">
                <a16:creationId xmlns:a16="http://schemas.microsoft.com/office/drawing/2014/main" id="{26AE2D29-6FA0-4F00-8BB8-2727DBA05A8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19200"/>
            <a:ext cx="2319338" cy="17526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3493" name="Picture 3" descr="Film placement for occlusal radiography">
            <a:extLst>
              <a:ext uri="{FF2B5EF4-FFF2-40B4-BE49-F238E27FC236}">
                <a16:creationId xmlns:a16="http://schemas.microsoft.com/office/drawing/2014/main" id="{CD2E36D8-3105-4DFB-B239-6CA1D4519E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0"/>
            <a:ext cx="2395538" cy="25050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12" name="Rectangle 3">
            <a:extLst>
              <a:ext uri="{FF2B5EF4-FFF2-40B4-BE49-F238E27FC236}">
                <a16:creationId xmlns:a16="http://schemas.microsoft.com/office/drawing/2014/main" id="{4DF07F4A-BB47-4E34-A471-C4EE1CE416BA}"/>
              </a:ext>
            </a:extLst>
          </p:cNvPr>
          <p:cNvSpPr txBox="1">
            <a:spLocks noChangeArrowheads="1"/>
          </p:cNvSpPr>
          <p:nvPr/>
        </p:nvSpPr>
        <p:spPr bwMode="auto">
          <a:xfrm>
            <a:off x="3657600" y="3352800"/>
            <a:ext cx="5181600" cy="25908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2400" u="sng" kern="0" dirty="0">
                <a:effectLst>
                  <a:outerShdw blurRad="38100" dist="38100" dir="2700000" algn="tl">
                    <a:srgbClr val="010199"/>
                  </a:outerShdw>
                </a:effectLst>
                <a:latin typeface="+mn-lt"/>
              </a:rPr>
              <a:t>Projection of central ray</a:t>
            </a:r>
          </a:p>
          <a:p>
            <a:pPr marL="342900" indent="-342900"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+65</a:t>
            </a:r>
            <a:r>
              <a:rPr lang="en-US" sz="2400" kern="0" baseline="30000" dirty="0">
                <a:effectLst>
                  <a:outerShdw blurRad="38100" dist="38100" dir="2700000" algn="tl">
                    <a:srgbClr val="010199"/>
                  </a:outerShdw>
                </a:effectLst>
                <a:latin typeface="+mn-lt"/>
              </a:rPr>
              <a:t>0 </a:t>
            </a:r>
            <a:r>
              <a:rPr lang="en-US" sz="2400" kern="0" dirty="0">
                <a:effectLst>
                  <a:outerShdw blurRad="38100" dist="38100" dir="2700000" algn="tl">
                    <a:srgbClr val="010199"/>
                  </a:outerShdw>
                </a:effectLst>
                <a:latin typeface="+mn-lt"/>
              </a:rPr>
              <a:t>vertical </a:t>
            </a:r>
            <a:r>
              <a:rPr lang="en-US" sz="2400" kern="0" dirty="0" err="1">
                <a:effectLst>
                  <a:outerShdw blurRad="38100" dist="38100" dir="2700000" algn="tl">
                    <a:srgbClr val="010199"/>
                  </a:outerShdw>
                </a:effectLst>
                <a:latin typeface="+mn-lt"/>
              </a:rPr>
              <a:t>angulation</a:t>
            </a:r>
            <a:endParaRPr lang="en-US" sz="2400" kern="0" dirty="0">
              <a:effectLst>
                <a:outerShdw blurRad="38100" dist="38100" dir="2700000" algn="tl">
                  <a:srgbClr val="010199"/>
                </a:outerShdw>
              </a:effectLst>
              <a:latin typeface="+mn-lt"/>
            </a:endParaRPr>
          </a:p>
          <a:p>
            <a:pPr marL="342900" indent="-342900"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0 horizontal </a:t>
            </a:r>
            <a:r>
              <a:rPr lang="en-US" sz="2400" kern="0" dirty="0" err="1">
                <a:effectLst>
                  <a:outerShdw blurRad="38100" dist="38100" dir="2700000" algn="tl">
                    <a:srgbClr val="010199"/>
                  </a:outerShdw>
                </a:effectLst>
                <a:latin typeface="+mn-lt"/>
              </a:rPr>
              <a:t>angulation</a:t>
            </a:r>
            <a:endParaRPr lang="en-US" sz="2400" kern="0" dirty="0">
              <a:effectLst>
                <a:outerShdw blurRad="38100" dist="38100" dir="2700000" algn="tl">
                  <a:srgbClr val="010199"/>
                </a:outerShdw>
              </a:effectLst>
              <a:latin typeface="+mn-lt"/>
            </a:endParaRPr>
          </a:p>
          <a:p>
            <a:pPr marL="342900" indent="-342900" eaLnBrk="1" hangingPunct="1">
              <a:spcBef>
                <a:spcPct val="20000"/>
              </a:spcBef>
              <a:buClr>
                <a:schemeClr val="hlink"/>
              </a:buClr>
              <a:buSzPct val="75000"/>
              <a:buFont typeface="Wingdings" pitchFamily="2" charset="2"/>
              <a:buNone/>
              <a:defRPr/>
            </a:pPr>
            <a:endParaRPr lang="en-US" sz="2400" kern="0" dirty="0">
              <a:effectLst>
                <a:outerShdw blurRad="38100" dist="38100" dir="2700000" algn="tl">
                  <a:srgbClr val="010199"/>
                </a:outerShdw>
              </a:effectLst>
              <a:latin typeface="+mn-lt"/>
            </a:endParaRPr>
          </a:p>
          <a:p>
            <a:pPr marL="342900" indent="-342900" eaLnBrk="1" hangingPunct="1">
              <a:spcBef>
                <a:spcPct val="20000"/>
              </a:spcBef>
              <a:buClr>
                <a:schemeClr val="hlink"/>
              </a:buClr>
              <a:buSzPct val="75000"/>
              <a:buFont typeface="Wingdings" pitchFamily="2" charset="2"/>
              <a:buNone/>
              <a:defRPr/>
            </a:pPr>
            <a:r>
              <a:rPr lang="en-US" sz="2400" u="sng" kern="0" dirty="0">
                <a:effectLst>
                  <a:outerShdw blurRad="38100" dist="38100" dir="2700000" algn="tl">
                    <a:srgbClr val="010199"/>
                  </a:outerShdw>
                </a:effectLst>
                <a:latin typeface="+mn-lt"/>
              </a:rPr>
              <a:t>Point of entry</a:t>
            </a:r>
          </a:p>
          <a:p>
            <a:pPr marL="342900" indent="-342900"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Through the bridge of nose</a:t>
            </a:r>
          </a:p>
          <a:p>
            <a:pPr marL="342900" indent="-342900" eaLnBrk="1" hangingPunct="1">
              <a:spcBef>
                <a:spcPct val="20000"/>
              </a:spcBef>
              <a:buClr>
                <a:schemeClr val="hlink"/>
              </a:buClr>
              <a:buSzPct val="75000"/>
              <a:buFont typeface="Wingdings" pitchFamily="2" charset="2"/>
              <a:buNone/>
              <a:defRPr/>
            </a:pPr>
            <a:endParaRPr lang="en-US" sz="2400" u="sng" kern="0" dirty="0">
              <a:effectLst>
                <a:outerShdw blurRad="38100" dist="38100" dir="2700000" algn="tl">
                  <a:srgbClr val="010199"/>
                </a:outerShdw>
              </a:effectLst>
              <a:latin typeface="+mn-lt"/>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2">
            <a:extLst>
              <a:ext uri="{FF2B5EF4-FFF2-40B4-BE49-F238E27FC236}">
                <a16:creationId xmlns:a16="http://schemas.microsoft.com/office/drawing/2014/main" id="{10BBA73C-4FB3-4CCA-876B-B786F3C96CBB}"/>
              </a:ext>
            </a:extLst>
          </p:cNvPr>
          <p:cNvSpPr>
            <a:spLocks noGrp="1" noChangeArrowheads="1"/>
          </p:cNvSpPr>
          <p:nvPr>
            <p:ph type="title"/>
          </p:nvPr>
        </p:nvSpPr>
        <p:spPr>
          <a:xfrm>
            <a:off x="457200" y="0"/>
            <a:ext cx="8229600" cy="1139825"/>
          </a:xfrm>
        </p:spPr>
        <p:txBody>
          <a:bodyPr/>
          <a:lstStyle/>
          <a:p>
            <a:pPr eaLnBrk="1" hangingPunct="1">
              <a:defRPr/>
            </a:pPr>
            <a:r>
              <a:rPr lang="en-US" sz="3600" u="sng" dirty="0"/>
              <a:t>Lateral maxillary Occlusal Projection</a:t>
            </a:r>
          </a:p>
        </p:txBody>
      </p:sp>
      <p:sp>
        <p:nvSpPr>
          <p:cNvPr id="138243" name="Rectangle 3">
            <a:extLst>
              <a:ext uri="{FF2B5EF4-FFF2-40B4-BE49-F238E27FC236}">
                <a16:creationId xmlns:a16="http://schemas.microsoft.com/office/drawing/2014/main" id="{80CAA772-C041-4CBC-89D2-3D3E3B35120E}"/>
              </a:ext>
            </a:extLst>
          </p:cNvPr>
          <p:cNvSpPr>
            <a:spLocks noGrp="1" noChangeArrowheads="1"/>
          </p:cNvSpPr>
          <p:nvPr>
            <p:ph type="body" idx="1"/>
          </p:nvPr>
        </p:nvSpPr>
        <p:spPr>
          <a:xfrm>
            <a:off x="3657600" y="381000"/>
            <a:ext cx="5410200" cy="838200"/>
          </a:xfrm>
        </p:spPr>
        <p:txBody>
          <a:bodyPr/>
          <a:lstStyle/>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r>
              <a:rPr lang="en-US" sz="2400" b="1" dirty="0"/>
              <a:t>Image field: </a:t>
            </a:r>
            <a:r>
              <a:rPr lang="en-US" sz="2400" dirty="0"/>
              <a:t>Involve quadrant of the alveolar ridge of the maxilla, </a:t>
            </a:r>
            <a:r>
              <a:rPr lang="en-US" sz="2400" dirty="0" err="1"/>
              <a:t>inferolateral</a:t>
            </a:r>
            <a:r>
              <a:rPr lang="en-US" sz="2400" dirty="0"/>
              <a:t> aspect of the </a:t>
            </a:r>
            <a:r>
              <a:rPr lang="en-US" sz="2400" dirty="0" err="1"/>
              <a:t>antrum</a:t>
            </a:r>
            <a:r>
              <a:rPr lang="en-US" sz="2400" dirty="0"/>
              <a:t>, </a:t>
            </a:r>
            <a:r>
              <a:rPr lang="en-US" sz="2400" dirty="0" err="1"/>
              <a:t>tuberosity</a:t>
            </a:r>
            <a:r>
              <a:rPr lang="en-US" sz="2400" dirty="0"/>
              <a:t>, and teeth from the lateral incisor to </a:t>
            </a:r>
            <a:r>
              <a:rPr lang="en-US" sz="2400" dirty="0" err="1"/>
              <a:t>contralateral</a:t>
            </a:r>
            <a:r>
              <a:rPr lang="en-US" sz="2400" dirty="0"/>
              <a:t> third molar</a:t>
            </a:r>
            <a:endParaRPr lang="en-US" sz="2400" b="1" dirty="0"/>
          </a:p>
        </p:txBody>
      </p:sp>
      <p:pic>
        <p:nvPicPr>
          <p:cNvPr id="64516" name="Picture 4" descr="Radiology 057">
            <a:extLst>
              <a:ext uri="{FF2B5EF4-FFF2-40B4-BE49-F238E27FC236}">
                <a16:creationId xmlns:a16="http://schemas.microsoft.com/office/drawing/2014/main" id="{BF53C17F-5304-4B2C-B333-6364B5CECA4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143000"/>
            <a:ext cx="2362200" cy="23923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4517" name="Picture 6" descr="100_4074">
            <a:extLst>
              <a:ext uri="{FF2B5EF4-FFF2-40B4-BE49-F238E27FC236}">
                <a16:creationId xmlns:a16="http://schemas.microsoft.com/office/drawing/2014/main" id="{7A4D97BA-83E0-4212-9109-3A1F41D289A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0"/>
            <a:ext cx="2514600" cy="24685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A8F34452-B01A-4BD3-830F-2B92FBC8474D}"/>
              </a:ext>
            </a:extLst>
          </p:cNvPr>
          <p:cNvSpPr txBox="1">
            <a:spLocks noChangeArrowheads="1"/>
          </p:cNvSpPr>
          <p:nvPr/>
        </p:nvSpPr>
        <p:spPr bwMode="auto">
          <a:xfrm>
            <a:off x="3810000" y="3657600"/>
            <a:ext cx="5105400" cy="2057400"/>
          </a:xfrm>
          <a:prstGeom prst="rect">
            <a:avLst/>
          </a:prstGeom>
          <a:noFill/>
          <a:ln w="9525">
            <a:noFill/>
            <a:miter lim="800000"/>
            <a:headEnd/>
            <a:tailEnd/>
          </a:ln>
          <a:effectLst/>
        </p:spPr>
        <p:txBody>
          <a:bodyPr/>
          <a:lstStyle/>
          <a:p>
            <a:pPr marL="342900" indent="-342900" algn="just" eaLnBrk="1" hangingPunct="1">
              <a:spcBef>
                <a:spcPct val="20000"/>
              </a:spcBef>
              <a:buClr>
                <a:schemeClr val="hlink"/>
              </a:buClr>
              <a:buSzPct val="75000"/>
              <a:buFont typeface="Wingdings" pitchFamily="2" charset="2"/>
              <a:buNone/>
              <a:defRPr/>
            </a:pPr>
            <a:r>
              <a:rPr lang="en-US" sz="2400" u="sng" kern="0" dirty="0">
                <a:effectLst>
                  <a:outerShdw blurRad="38100" dist="38100" dir="2700000" algn="tl">
                    <a:srgbClr val="010199"/>
                  </a:outerShdw>
                </a:effectLst>
                <a:latin typeface="+mn-lt"/>
              </a:rPr>
              <a:t>Film placement</a:t>
            </a:r>
          </a:p>
          <a:p>
            <a:pPr marL="342900" indent="-342900" algn="just"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Place the film with its long axis parallel with the </a:t>
            </a:r>
            <a:r>
              <a:rPr lang="en-US" sz="2400" kern="0" dirty="0" err="1">
                <a:effectLst>
                  <a:outerShdw blurRad="38100" dist="38100" dir="2700000" algn="tl">
                    <a:srgbClr val="010199"/>
                  </a:outerShdw>
                </a:effectLst>
                <a:latin typeface="+mn-lt"/>
              </a:rPr>
              <a:t>saggital</a:t>
            </a:r>
            <a:r>
              <a:rPr lang="en-US" sz="2400" kern="0" dirty="0">
                <a:effectLst>
                  <a:outerShdw blurRad="38100" dist="38100" dir="2700000" algn="tl">
                    <a:srgbClr val="010199"/>
                  </a:outerShdw>
                </a:effectLst>
                <a:latin typeface="+mn-lt"/>
              </a:rPr>
              <a:t> plane and on the side of interest, with the tube side towards maxilla. push the film </a:t>
            </a:r>
            <a:r>
              <a:rPr lang="en-US" sz="2400" kern="0" dirty="0" err="1">
                <a:effectLst>
                  <a:outerShdw blurRad="38100" dist="38100" dir="2700000" algn="tl">
                    <a:srgbClr val="010199"/>
                  </a:outerShdw>
                </a:effectLst>
                <a:latin typeface="+mn-lt"/>
              </a:rPr>
              <a:t>posteriorly</a:t>
            </a:r>
            <a:r>
              <a:rPr lang="en-US" sz="2400" kern="0" dirty="0">
                <a:effectLst>
                  <a:outerShdw blurRad="38100" dist="38100" dir="2700000" algn="tl">
                    <a:srgbClr val="010199"/>
                  </a:outerShdw>
                </a:effectLst>
                <a:latin typeface="+mn-lt"/>
              </a:rPr>
              <a:t> until it touches the </a:t>
            </a:r>
            <a:r>
              <a:rPr lang="en-US" sz="2400" kern="0" dirty="0" err="1">
                <a:effectLst>
                  <a:outerShdw blurRad="38100" dist="38100" dir="2700000" algn="tl">
                    <a:srgbClr val="010199"/>
                  </a:outerShdw>
                </a:effectLst>
                <a:latin typeface="+mn-lt"/>
              </a:rPr>
              <a:t>ramus.laterally</a:t>
            </a:r>
            <a:r>
              <a:rPr lang="en-US" sz="2400" kern="0" dirty="0">
                <a:effectLst>
                  <a:outerShdw blurRad="38100" dist="38100" dir="2700000" algn="tl">
                    <a:srgbClr val="010199"/>
                  </a:outerShdw>
                </a:effectLst>
                <a:latin typeface="+mn-lt"/>
              </a:rPr>
              <a:t> extend 1cm </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1" name="Rectangle 3">
            <a:extLst>
              <a:ext uri="{FF2B5EF4-FFF2-40B4-BE49-F238E27FC236}">
                <a16:creationId xmlns:a16="http://schemas.microsoft.com/office/drawing/2014/main" id="{C353C3D3-758C-4DA4-AEBE-C0CA5B8D7520}"/>
              </a:ext>
            </a:extLst>
          </p:cNvPr>
          <p:cNvSpPr>
            <a:spLocks noGrp="1" noChangeArrowheads="1"/>
          </p:cNvSpPr>
          <p:nvPr>
            <p:ph type="body" idx="1"/>
          </p:nvPr>
        </p:nvSpPr>
        <p:spPr>
          <a:xfrm>
            <a:off x="3581400" y="1600200"/>
            <a:ext cx="5486400" cy="3505200"/>
          </a:xfrm>
        </p:spPr>
        <p:txBody>
          <a:bodyPr/>
          <a:lstStyle/>
          <a:p>
            <a:pPr eaLnBrk="1" hangingPunct="1">
              <a:buFont typeface="Wingdings" panose="05000000000000000000" pitchFamily="2" charset="2"/>
              <a:buNone/>
              <a:defRPr/>
            </a:pPr>
            <a:r>
              <a:rPr lang="en-US" sz="2800" u="sng" dirty="0"/>
              <a:t>Projection of central ray</a:t>
            </a:r>
          </a:p>
          <a:p>
            <a:pPr eaLnBrk="1" hangingPunct="1">
              <a:buFont typeface="Wingdings" panose="05000000000000000000" pitchFamily="2" charset="2"/>
              <a:buNone/>
              <a:defRPr/>
            </a:pPr>
            <a:r>
              <a:rPr lang="en-US" sz="2800" dirty="0"/>
              <a:t>VA - +60</a:t>
            </a:r>
            <a:r>
              <a:rPr lang="en-US" sz="2800" baseline="30000" dirty="0"/>
              <a:t>0 </a:t>
            </a:r>
            <a:r>
              <a:rPr lang="en-US" sz="2800" dirty="0"/>
              <a:t>to a point 2 cm below lateral cantus of the eye, directed towards center of film.</a:t>
            </a:r>
          </a:p>
          <a:p>
            <a:pPr eaLnBrk="1" hangingPunct="1">
              <a:buFont typeface="Wingdings" panose="05000000000000000000" pitchFamily="2" charset="2"/>
              <a:buNone/>
              <a:defRPr/>
            </a:pPr>
            <a:r>
              <a:rPr lang="en-US" sz="2800" u="sng" dirty="0"/>
              <a:t>Point of entry</a:t>
            </a:r>
          </a:p>
          <a:p>
            <a:pPr eaLnBrk="1" hangingPunct="1">
              <a:buFont typeface="Wingdings" panose="05000000000000000000" pitchFamily="2" charset="2"/>
              <a:buNone/>
              <a:defRPr/>
            </a:pPr>
            <a:r>
              <a:rPr lang="en-US" sz="2800" dirty="0"/>
              <a:t>The central ray enters at a point approximately 2cm below the lateral </a:t>
            </a:r>
            <a:r>
              <a:rPr lang="en-US" sz="2800" dirty="0" err="1"/>
              <a:t>canthus</a:t>
            </a:r>
            <a:r>
              <a:rPr lang="en-US" sz="2800" dirty="0"/>
              <a:t> of eye</a:t>
            </a:r>
          </a:p>
        </p:txBody>
      </p:sp>
      <p:pic>
        <p:nvPicPr>
          <p:cNvPr id="65539" name="Picture 5" descr="Image of lateral occlusal">
            <a:extLst>
              <a:ext uri="{FF2B5EF4-FFF2-40B4-BE49-F238E27FC236}">
                <a16:creationId xmlns:a16="http://schemas.microsoft.com/office/drawing/2014/main" id="{A6EBEBAA-1421-43D0-8AEE-6F7FAF298D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2057400"/>
            <a:ext cx="2330450" cy="2743200"/>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a:extLst>
              <a:ext uri="{FF2B5EF4-FFF2-40B4-BE49-F238E27FC236}">
                <a16:creationId xmlns:a16="http://schemas.microsoft.com/office/drawing/2014/main" id="{11B80AF3-E1B7-4550-939B-5C2AA7B44BE6}"/>
              </a:ext>
            </a:extLst>
          </p:cNvPr>
          <p:cNvSpPr>
            <a:spLocks noGrp="1" noChangeArrowheads="1"/>
          </p:cNvSpPr>
          <p:nvPr>
            <p:ph type="title"/>
          </p:nvPr>
        </p:nvSpPr>
        <p:spPr>
          <a:xfrm>
            <a:off x="152400" y="0"/>
            <a:ext cx="8534400" cy="1139825"/>
          </a:xfrm>
        </p:spPr>
        <p:txBody>
          <a:bodyPr/>
          <a:lstStyle/>
          <a:p>
            <a:pPr eaLnBrk="1" hangingPunct="1">
              <a:defRPr/>
            </a:pPr>
            <a:r>
              <a:rPr lang="en-US" sz="3600" u="sng"/>
              <a:t>Anterior mandibular occlusal projection</a:t>
            </a:r>
          </a:p>
        </p:txBody>
      </p:sp>
      <p:sp>
        <p:nvSpPr>
          <p:cNvPr id="142339" name="Rectangle 3">
            <a:extLst>
              <a:ext uri="{FF2B5EF4-FFF2-40B4-BE49-F238E27FC236}">
                <a16:creationId xmlns:a16="http://schemas.microsoft.com/office/drawing/2014/main" id="{294F281E-F2BC-480B-9700-E68DB2452B48}"/>
              </a:ext>
            </a:extLst>
          </p:cNvPr>
          <p:cNvSpPr>
            <a:spLocks noGrp="1" noChangeArrowheads="1"/>
          </p:cNvSpPr>
          <p:nvPr>
            <p:ph type="body" idx="1"/>
          </p:nvPr>
        </p:nvSpPr>
        <p:spPr>
          <a:xfrm>
            <a:off x="3352800" y="685800"/>
            <a:ext cx="5638800" cy="1219200"/>
          </a:xfrm>
        </p:spPr>
        <p:txBody>
          <a:bodyPr/>
          <a:lstStyle/>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r>
              <a:rPr lang="en-US" sz="2400" b="1" dirty="0"/>
              <a:t>Image field:</a:t>
            </a:r>
            <a:r>
              <a:rPr lang="en-US" sz="2400" dirty="0"/>
              <a:t> This includes anterior portion of the mandible, dentition from canine to canine and inferior border of mandible.</a:t>
            </a:r>
            <a:endParaRPr lang="en-US" sz="2400" b="1" dirty="0"/>
          </a:p>
        </p:txBody>
      </p:sp>
      <p:pic>
        <p:nvPicPr>
          <p:cNvPr id="66564" name="Picture 5" descr="Location of occlusal film">
            <a:extLst>
              <a:ext uri="{FF2B5EF4-FFF2-40B4-BE49-F238E27FC236}">
                <a16:creationId xmlns:a16="http://schemas.microsoft.com/office/drawing/2014/main" id="{ABCBD6FC-EECF-474E-90A9-84C3DA7E07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6388" y="1246188"/>
            <a:ext cx="2687637" cy="203041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6565" name="Picture 4" descr="100_4075">
            <a:extLst>
              <a:ext uri="{FF2B5EF4-FFF2-40B4-BE49-F238E27FC236}">
                <a16:creationId xmlns:a16="http://schemas.microsoft.com/office/drawing/2014/main" id="{1A641B22-3ACF-43FD-9B60-2E602FCFA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4191000"/>
            <a:ext cx="2438400" cy="246856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66566" name="Rectangle 7">
            <a:extLst>
              <a:ext uri="{FF2B5EF4-FFF2-40B4-BE49-F238E27FC236}">
                <a16:creationId xmlns:a16="http://schemas.microsoft.com/office/drawing/2014/main" id="{9B76B9C9-CB1F-497D-99F8-04877A45D1FF}"/>
              </a:ext>
            </a:extLst>
          </p:cNvPr>
          <p:cNvSpPr>
            <a:spLocks noChangeArrowheads="1"/>
          </p:cNvSpPr>
          <p:nvPr/>
        </p:nvSpPr>
        <p:spPr bwMode="auto">
          <a:xfrm>
            <a:off x="4879975" y="4278313"/>
            <a:ext cx="2624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en-US" sz="2800" u="sng"/>
              <a:t>Film placement</a:t>
            </a:r>
            <a:endParaRPr lang="en-US" altLang="en-US" sz="2800"/>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a:extLst>
              <a:ext uri="{FF2B5EF4-FFF2-40B4-BE49-F238E27FC236}">
                <a16:creationId xmlns:a16="http://schemas.microsoft.com/office/drawing/2014/main" id="{DD61181F-6ECD-4FC9-9F65-B8A46C86911E}"/>
              </a:ext>
            </a:extLst>
          </p:cNvPr>
          <p:cNvSpPr>
            <a:spLocks noGrp="1" noChangeArrowheads="1"/>
          </p:cNvSpPr>
          <p:nvPr>
            <p:ph type="title"/>
          </p:nvPr>
        </p:nvSpPr>
        <p:spPr>
          <a:xfrm>
            <a:off x="457200" y="76200"/>
            <a:ext cx="8229600" cy="1139825"/>
          </a:xfrm>
        </p:spPr>
        <p:txBody>
          <a:bodyPr/>
          <a:lstStyle/>
          <a:p>
            <a:pPr eaLnBrk="1" hangingPunct="1">
              <a:defRPr/>
            </a:pPr>
            <a:r>
              <a:rPr lang="en-US" sz="3200" u="sng" dirty="0"/>
              <a:t>Projection of central ray</a:t>
            </a:r>
          </a:p>
        </p:txBody>
      </p:sp>
      <p:sp>
        <p:nvSpPr>
          <p:cNvPr id="144387" name="Rectangle 3">
            <a:extLst>
              <a:ext uri="{FF2B5EF4-FFF2-40B4-BE49-F238E27FC236}">
                <a16:creationId xmlns:a16="http://schemas.microsoft.com/office/drawing/2014/main" id="{3512A951-7CE8-4130-A4E6-FFE8FFF8F10F}"/>
              </a:ext>
            </a:extLst>
          </p:cNvPr>
          <p:cNvSpPr>
            <a:spLocks noGrp="1" noChangeArrowheads="1"/>
          </p:cNvSpPr>
          <p:nvPr>
            <p:ph type="body" idx="1"/>
          </p:nvPr>
        </p:nvSpPr>
        <p:spPr>
          <a:xfrm>
            <a:off x="3048000" y="1219200"/>
            <a:ext cx="5867400" cy="3886200"/>
          </a:xfrm>
        </p:spPr>
        <p:txBody>
          <a:bodyPr/>
          <a:lstStyle/>
          <a:p>
            <a:pPr eaLnBrk="1" hangingPunct="1">
              <a:lnSpc>
                <a:spcPct val="90000"/>
              </a:lnSpc>
              <a:buFont typeface="Wingdings" panose="05000000000000000000" pitchFamily="2" charset="2"/>
              <a:buNone/>
              <a:defRPr/>
            </a:pPr>
            <a:r>
              <a:rPr lang="en-US" dirty="0"/>
              <a:t>HA - -10</a:t>
            </a:r>
            <a:r>
              <a:rPr lang="en-US" baseline="30000" dirty="0"/>
              <a:t>0</a:t>
            </a:r>
          </a:p>
          <a:p>
            <a:pPr eaLnBrk="1" hangingPunct="1">
              <a:lnSpc>
                <a:spcPct val="90000"/>
              </a:lnSpc>
              <a:buFont typeface="Wingdings" panose="05000000000000000000" pitchFamily="2" charset="2"/>
              <a:buNone/>
              <a:defRPr/>
            </a:pPr>
            <a:r>
              <a:rPr lang="en-US" dirty="0"/>
              <a:t>VA - -55</a:t>
            </a:r>
            <a:r>
              <a:rPr lang="en-US" baseline="30000" dirty="0"/>
              <a:t>0</a:t>
            </a:r>
          </a:p>
          <a:p>
            <a:pPr eaLnBrk="1" hangingPunct="1">
              <a:lnSpc>
                <a:spcPct val="90000"/>
              </a:lnSpc>
              <a:buFont typeface="Wingdings" panose="05000000000000000000" pitchFamily="2" charset="2"/>
              <a:buNone/>
              <a:defRPr/>
            </a:pPr>
            <a:endParaRPr lang="en-US" baseline="30000" dirty="0"/>
          </a:p>
          <a:p>
            <a:pPr eaLnBrk="1" hangingPunct="1">
              <a:lnSpc>
                <a:spcPct val="90000"/>
              </a:lnSpc>
              <a:buFont typeface="Wingdings" panose="05000000000000000000" pitchFamily="2" charset="2"/>
              <a:buNone/>
              <a:defRPr/>
            </a:pPr>
            <a:endParaRPr lang="en-US" baseline="30000" dirty="0"/>
          </a:p>
          <a:p>
            <a:pPr eaLnBrk="1" hangingPunct="1">
              <a:lnSpc>
                <a:spcPct val="90000"/>
              </a:lnSpc>
              <a:buFont typeface="Wingdings" panose="05000000000000000000" pitchFamily="2" charset="2"/>
              <a:buNone/>
              <a:defRPr/>
            </a:pPr>
            <a:endParaRPr lang="en-US" baseline="30000" dirty="0"/>
          </a:p>
          <a:p>
            <a:pPr eaLnBrk="1" hangingPunct="1">
              <a:lnSpc>
                <a:spcPct val="90000"/>
              </a:lnSpc>
              <a:buFont typeface="Wingdings" panose="05000000000000000000" pitchFamily="2" charset="2"/>
              <a:buNone/>
              <a:defRPr/>
            </a:pPr>
            <a:endParaRPr lang="en-US" baseline="30000" dirty="0"/>
          </a:p>
          <a:p>
            <a:pPr eaLnBrk="1" hangingPunct="1">
              <a:lnSpc>
                <a:spcPct val="90000"/>
              </a:lnSpc>
              <a:buFont typeface="Wingdings" panose="05000000000000000000" pitchFamily="2" charset="2"/>
              <a:buNone/>
              <a:defRPr/>
            </a:pPr>
            <a:endParaRPr lang="en-US" sz="4000" u="sng" baseline="30000" dirty="0"/>
          </a:p>
          <a:p>
            <a:pPr eaLnBrk="1" hangingPunct="1">
              <a:lnSpc>
                <a:spcPct val="90000"/>
              </a:lnSpc>
              <a:buFont typeface="Wingdings" panose="05000000000000000000" pitchFamily="2" charset="2"/>
              <a:buNone/>
              <a:defRPr/>
            </a:pPr>
            <a:endParaRPr lang="en-US" sz="4000" u="sng" baseline="30000" dirty="0"/>
          </a:p>
          <a:p>
            <a:pPr eaLnBrk="1" hangingPunct="1">
              <a:lnSpc>
                <a:spcPct val="90000"/>
              </a:lnSpc>
              <a:buFont typeface="Wingdings" panose="05000000000000000000" pitchFamily="2" charset="2"/>
              <a:buNone/>
              <a:defRPr/>
            </a:pPr>
            <a:r>
              <a:rPr lang="en-US" sz="4000" u="sng" baseline="30000" dirty="0"/>
              <a:t>Point of entry</a:t>
            </a:r>
          </a:p>
          <a:p>
            <a:pPr eaLnBrk="1" hangingPunct="1">
              <a:lnSpc>
                <a:spcPct val="90000"/>
              </a:lnSpc>
              <a:buFont typeface="Wingdings" panose="05000000000000000000" pitchFamily="2" charset="2"/>
              <a:buNone/>
              <a:defRPr/>
            </a:pPr>
            <a:endParaRPr lang="en-US" sz="4000" u="sng" baseline="30000" dirty="0"/>
          </a:p>
          <a:p>
            <a:pPr eaLnBrk="1" hangingPunct="1">
              <a:lnSpc>
                <a:spcPct val="90000"/>
              </a:lnSpc>
              <a:buFont typeface="Wingdings" panose="05000000000000000000" pitchFamily="2" charset="2"/>
              <a:buNone/>
              <a:defRPr/>
            </a:pPr>
            <a:r>
              <a:rPr lang="en-US" sz="4000" baseline="30000" dirty="0"/>
              <a:t>The point of entry CR in midline and through the tip of the chin.</a:t>
            </a:r>
          </a:p>
        </p:txBody>
      </p:sp>
      <p:pic>
        <p:nvPicPr>
          <p:cNvPr id="67588" name="Picture 4" descr="lower True occlusal">
            <a:extLst>
              <a:ext uri="{FF2B5EF4-FFF2-40B4-BE49-F238E27FC236}">
                <a16:creationId xmlns:a16="http://schemas.microsoft.com/office/drawing/2014/main" id="{52C8B467-1528-4189-B6AE-E0C8367300A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447800"/>
            <a:ext cx="2368550" cy="27336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a:extLst>
              <a:ext uri="{FF2B5EF4-FFF2-40B4-BE49-F238E27FC236}">
                <a16:creationId xmlns:a16="http://schemas.microsoft.com/office/drawing/2014/main" id="{CA32EA42-ED78-48CF-83CD-C67A1C26FC37}"/>
              </a:ext>
            </a:extLst>
          </p:cNvPr>
          <p:cNvSpPr>
            <a:spLocks noGrp="1" noChangeArrowheads="1"/>
          </p:cNvSpPr>
          <p:nvPr>
            <p:ph type="title"/>
          </p:nvPr>
        </p:nvSpPr>
        <p:spPr>
          <a:xfrm>
            <a:off x="0" y="0"/>
            <a:ext cx="8686800" cy="1139825"/>
          </a:xfrm>
        </p:spPr>
        <p:txBody>
          <a:bodyPr/>
          <a:lstStyle/>
          <a:p>
            <a:pPr eaLnBrk="1" hangingPunct="1">
              <a:defRPr/>
            </a:pPr>
            <a:r>
              <a:rPr lang="en-US" sz="4000" u="sng"/>
              <a:t> Cross sectional mandibular occlusal</a:t>
            </a:r>
          </a:p>
        </p:txBody>
      </p:sp>
      <p:sp>
        <p:nvSpPr>
          <p:cNvPr id="146435" name="Rectangle 3">
            <a:extLst>
              <a:ext uri="{FF2B5EF4-FFF2-40B4-BE49-F238E27FC236}">
                <a16:creationId xmlns:a16="http://schemas.microsoft.com/office/drawing/2014/main" id="{AC3C9708-79F8-4DB2-BE3C-7E2D2C645E52}"/>
              </a:ext>
            </a:extLst>
          </p:cNvPr>
          <p:cNvSpPr>
            <a:spLocks noGrp="1" noChangeArrowheads="1"/>
          </p:cNvSpPr>
          <p:nvPr>
            <p:ph type="body" idx="1"/>
          </p:nvPr>
        </p:nvSpPr>
        <p:spPr>
          <a:xfrm>
            <a:off x="3200400" y="0"/>
            <a:ext cx="5867400" cy="1066800"/>
          </a:xfrm>
        </p:spPr>
        <p:txBody>
          <a:bodyPr/>
          <a:lstStyle/>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r>
              <a:rPr lang="en-US" sz="2400" b="1" dirty="0"/>
              <a:t>Image field:</a:t>
            </a:r>
            <a:r>
              <a:rPr lang="en-US" sz="2400" dirty="0"/>
              <a:t> The floor of the mouth and the lingual and </a:t>
            </a:r>
            <a:r>
              <a:rPr lang="en-US" sz="2400" dirty="0" err="1"/>
              <a:t>buccal</a:t>
            </a:r>
            <a:r>
              <a:rPr lang="en-US" sz="2400" dirty="0"/>
              <a:t> plates of mandible from second molar to second molar.</a:t>
            </a:r>
          </a:p>
          <a:p>
            <a:pPr eaLnBrk="1" hangingPunct="1">
              <a:lnSpc>
                <a:spcPct val="90000"/>
              </a:lnSpc>
              <a:buFont typeface="Wingdings" panose="05000000000000000000" pitchFamily="2" charset="2"/>
              <a:buNone/>
              <a:defRPr/>
            </a:pPr>
            <a:r>
              <a:rPr lang="en-US" sz="2400" b="1" dirty="0"/>
              <a:t>For </a:t>
            </a:r>
            <a:r>
              <a:rPr lang="en-US" sz="2400" b="1" dirty="0" err="1"/>
              <a:t>sialolithiasis</a:t>
            </a:r>
            <a:r>
              <a:rPr lang="en-US" sz="2400" b="1" dirty="0"/>
              <a:t> – ½ exposure time</a:t>
            </a:r>
          </a:p>
        </p:txBody>
      </p:sp>
      <p:pic>
        <p:nvPicPr>
          <p:cNvPr id="68612" name="Picture 5" descr="Location of occlusal film">
            <a:extLst>
              <a:ext uri="{FF2B5EF4-FFF2-40B4-BE49-F238E27FC236}">
                <a16:creationId xmlns:a16="http://schemas.microsoft.com/office/drawing/2014/main" id="{C2722FE3-67BC-4CE3-9275-37C68021D8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219200"/>
            <a:ext cx="2452688" cy="18526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4" descr="100_4076">
            <a:extLst>
              <a:ext uri="{FF2B5EF4-FFF2-40B4-BE49-F238E27FC236}">
                <a16:creationId xmlns:a16="http://schemas.microsoft.com/office/drawing/2014/main" id="{CFF08813-421E-49F9-8CB8-A760D4190E4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325" y="4343400"/>
            <a:ext cx="2479675" cy="2043113"/>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BFDA939C-74BF-413E-A522-65863535386E}"/>
              </a:ext>
            </a:extLst>
          </p:cNvPr>
          <p:cNvSpPr txBox="1">
            <a:spLocks noChangeArrowheads="1"/>
          </p:cNvSpPr>
          <p:nvPr/>
        </p:nvSpPr>
        <p:spPr bwMode="auto">
          <a:xfrm>
            <a:off x="3048000" y="4038600"/>
            <a:ext cx="5943600" cy="2514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2400" u="sng" kern="0" dirty="0">
                <a:effectLst>
                  <a:outerShdw blurRad="38100" dist="38100" dir="2700000" algn="tl">
                    <a:srgbClr val="010199"/>
                  </a:outerShdw>
                </a:effectLst>
                <a:latin typeface="+mn-lt"/>
              </a:rPr>
              <a:t>Film placement</a:t>
            </a:r>
          </a:p>
          <a:p>
            <a:pPr marL="342900" indent="-342900"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Seat the patient with head tilted back so that the ala-tragus line is almost perpendicular to the floor. The anterior border of the film 1cm beyond the mandibular central incisors.</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a:extLst>
              <a:ext uri="{FF2B5EF4-FFF2-40B4-BE49-F238E27FC236}">
                <a16:creationId xmlns:a16="http://schemas.microsoft.com/office/drawing/2014/main" id="{13539A69-F4DE-47EA-A1F1-9232DB87E8A1}"/>
              </a:ext>
            </a:extLst>
          </p:cNvPr>
          <p:cNvSpPr>
            <a:spLocks noGrp="1" noChangeArrowheads="1"/>
          </p:cNvSpPr>
          <p:nvPr>
            <p:ph type="title"/>
          </p:nvPr>
        </p:nvSpPr>
        <p:spPr>
          <a:xfrm>
            <a:off x="457200" y="-76200"/>
            <a:ext cx="8229600" cy="1139825"/>
          </a:xfrm>
        </p:spPr>
        <p:txBody>
          <a:bodyPr/>
          <a:lstStyle/>
          <a:p>
            <a:pPr eaLnBrk="1" hangingPunct="1">
              <a:defRPr/>
            </a:pPr>
            <a:r>
              <a:rPr lang="en-US" sz="4000" u="sng"/>
              <a:t>Projection of central ray</a:t>
            </a:r>
          </a:p>
        </p:txBody>
      </p:sp>
      <p:sp>
        <p:nvSpPr>
          <p:cNvPr id="148483" name="Rectangle 3">
            <a:extLst>
              <a:ext uri="{FF2B5EF4-FFF2-40B4-BE49-F238E27FC236}">
                <a16:creationId xmlns:a16="http://schemas.microsoft.com/office/drawing/2014/main" id="{BBFA7B07-5FD4-4FB9-97CE-035005A1DF0A}"/>
              </a:ext>
            </a:extLst>
          </p:cNvPr>
          <p:cNvSpPr>
            <a:spLocks noGrp="1" noChangeArrowheads="1"/>
          </p:cNvSpPr>
          <p:nvPr>
            <p:ph type="body" idx="1"/>
          </p:nvPr>
        </p:nvSpPr>
        <p:spPr>
          <a:xfrm>
            <a:off x="4648200" y="1371600"/>
            <a:ext cx="4495800" cy="3048000"/>
          </a:xfrm>
        </p:spPr>
        <p:txBody>
          <a:bodyPr/>
          <a:lstStyle/>
          <a:p>
            <a:pPr eaLnBrk="1" hangingPunct="1">
              <a:lnSpc>
                <a:spcPct val="90000"/>
              </a:lnSpc>
              <a:buFont typeface="Wingdings" panose="05000000000000000000" pitchFamily="2" charset="2"/>
              <a:buNone/>
              <a:defRPr/>
            </a:pPr>
            <a:r>
              <a:rPr lang="en-US" sz="2400" dirty="0"/>
              <a:t>Direct the CR at the midline through the floor of mouth approximately 3cm below the chin, at right angles to the </a:t>
            </a:r>
            <a:r>
              <a:rPr lang="en-US" sz="2400" dirty="0" err="1"/>
              <a:t>the</a:t>
            </a:r>
            <a:r>
              <a:rPr lang="en-US" sz="2400" dirty="0"/>
              <a:t> center of film</a:t>
            </a:r>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endParaRPr lang="en-US" sz="2400" dirty="0"/>
          </a:p>
          <a:p>
            <a:pPr eaLnBrk="1" hangingPunct="1">
              <a:lnSpc>
                <a:spcPct val="90000"/>
              </a:lnSpc>
              <a:buFont typeface="Wingdings" panose="05000000000000000000" pitchFamily="2" charset="2"/>
              <a:buNone/>
              <a:defRPr/>
            </a:pPr>
            <a:r>
              <a:rPr lang="en-US" sz="2400" u="sng" dirty="0"/>
              <a:t>Point of entry</a:t>
            </a:r>
          </a:p>
          <a:p>
            <a:pPr eaLnBrk="1" hangingPunct="1">
              <a:lnSpc>
                <a:spcPct val="90000"/>
              </a:lnSpc>
              <a:buFont typeface="Wingdings" panose="05000000000000000000" pitchFamily="2" charset="2"/>
              <a:buNone/>
              <a:defRPr/>
            </a:pPr>
            <a:r>
              <a:rPr lang="en-US" sz="2400" dirty="0"/>
              <a:t>CR directed in the midline through the floor of the mouth 3cm below chin</a:t>
            </a:r>
          </a:p>
        </p:txBody>
      </p:sp>
      <p:pic>
        <p:nvPicPr>
          <p:cNvPr id="69636" name="Picture 4" descr="Lower cross sectional">
            <a:extLst>
              <a:ext uri="{FF2B5EF4-FFF2-40B4-BE49-F238E27FC236}">
                <a16:creationId xmlns:a16="http://schemas.microsoft.com/office/drawing/2014/main" id="{0707FBD7-2562-4E19-B0D5-52FF2D4ED5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752600"/>
            <a:ext cx="2992438" cy="228600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a:extLst>
              <a:ext uri="{FF2B5EF4-FFF2-40B4-BE49-F238E27FC236}">
                <a16:creationId xmlns:a16="http://schemas.microsoft.com/office/drawing/2014/main" id="{AF125687-E4A2-4B07-844C-C41497080949}"/>
              </a:ext>
            </a:extLst>
          </p:cNvPr>
          <p:cNvSpPr>
            <a:spLocks noGrp="1" noChangeArrowheads="1"/>
          </p:cNvSpPr>
          <p:nvPr>
            <p:ph type="title"/>
          </p:nvPr>
        </p:nvSpPr>
        <p:spPr>
          <a:xfrm>
            <a:off x="0" y="0"/>
            <a:ext cx="8915400" cy="1139825"/>
          </a:xfrm>
        </p:spPr>
        <p:txBody>
          <a:bodyPr/>
          <a:lstStyle/>
          <a:p>
            <a:pPr eaLnBrk="1" hangingPunct="1">
              <a:defRPr/>
            </a:pPr>
            <a:r>
              <a:rPr lang="en-US" sz="4000" u="sng"/>
              <a:t>Lateral mandibular occlusal projection</a:t>
            </a:r>
          </a:p>
        </p:txBody>
      </p:sp>
      <p:sp>
        <p:nvSpPr>
          <p:cNvPr id="150531" name="Rectangle 3">
            <a:extLst>
              <a:ext uri="{FF2B5EF4-FFF2-40B4-BE49-F238E27FC236}">
                <a16:creationId xmlns:a16="http://schemas.microsoft.com/office/drawing/2014/main" id="{355A157B-4CCF-42FE-9B05-28798EC31660}"/>
              </a:ext>
            </a:extLst>
          </p:cNvPr>
          <p:cNvSpPr>
            <a:spLocks noGrp="1" noChangeArrowheads="1"/>
          </p:cNvSpPr>
          <p:nvPr>
            <p:ph type="body" idx="1"/>
          </p:nvPr>
        </p:nvSpPr>
        <p:spPr>
          <a:xfrm>
            <a:off x="3048000" y="76200"/>
            <a:ext cx="5638800" cy="1600200"/>
          </a:xfrm>
        </p:spPr>
        <p:txBody>
          <a:bodyPr/>
          <a:lstStyle/>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endParaRPr lang="en-US" sz="2400" dirty="0"/>
          </a:p>
          <a:p>
            <a:pPr eaLnBrk="1" hangingPunct="1">
              <a:lnSpc>
                <a:spcPct val="80000"/>
              </a:lnSpc>
              <a:buFont typeface="Wingdings" panose="05000000000000000000" pitchFamily="2" charset="2"/>
              <a:buNone/>
              <a:defRPr/>
            </a:pPr>
            <a:r>
              <a:rPr lang="en-US" sz="2400" b="1" dirty="0"/>
              <a:t>Image field:</a:t>
            </a:r>
            <a:r>
              <a:rPr lang="en-US" sz="2400" dirty="0"/>
              <a:t> This projection covers the soft tissues of half the floor of the mouth, the </a:t>
            </a:r>
            <a:r>
              <a:rPr lang="en-US" sz="2400" dirty="0" err="1"/>
              <a:t>buccal</a:t>
            </a:r>
            <a:r>
              <a:rPr lang="en-US" sz="2400" dirty="0"/>
              <a:t> and lingual cortical plates of the mandible and teeth from lateral incisor to </a:t>
            </a:r>
            <a:r>
              <a:rPr lang="en-US" sz="2400" dirty="0" err="1"/>
              <a:t>contralateral</a:t>
            </a:r>
            <a:r>
              <a:rPr lang="en-US" sz="2400" dirty="0"/>
              <a:t> third molar.</a:t>
            </a:r>
          </a:p>
        </p:txBody>
      </p:sp>
      <p:pic>
        <p:nvPicPr>
          <p:cNvPr id="70660" name="Picture 5" descr="Radiology 063">
            <a:extLst>
              <a:ext uri="{FF2B5EF4-FFF2-40B4-BE49-F238E27FC236}">
                <a16:creationId xmlns:a16="http://schemas.microsoft.com/office/drawing/2014/main" id="{E1B937B3-A875-4C96-B137-0FE7EAD12D8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143000"/>
            <a:ext cx="2057400" cy="23812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pic>
        <p:nvPicPr>
          <p:cNvPr id="70661" name="Picture 4" descr="100_4077">
            <a:extLst>
              <a:ext uri="{FF2B5EF4-FFF2-40B4-BE49-F238E27FC236}">
                <a16:creationId xmlns:a16="http://schemas.microsoft.com/office/drawing/2014/main" id="{8DFEC1E9-7842-46D4-8566-4C9B2D79FB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4419600"/>
            <a:ext cx="2519363" cy="2139950"/>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
        <p:nvSpPr>
          <p:cNvPr id="8" name="Rectangle 3">
            <a:extLst>
              <a:ext uri="{FF2B5EF4-FFF2-40B4-BE49-F238E27FC236}">
                <a16:creationId xmlns:a16="http://schemas.microsoft.com/office/drawing/2014/main" id="{B17150BC-E116-4F9C-B085-AC42240A733C}"/>
              </a:ext>
            </a:extLst>
          </p:cNvPr>
          <p:cNvSpPr txBox="1">
            <a:spLocks noChangeArrowheads="1"/>
          </p:cNvSpPr>
          <p:nvPr/>
        </p:nvSpPr>
        <p:spPr bwMode="auto">
          <a:xfrm>
            <a:off x="3505200" y="3962400"/>
            <a:ext cx="5486400" cy="2895600"/>
          </a:xfrm>
          <a:prstGeom prst="rect">
            <a:avLst/>
          </a:prstGeom>
          <a:noFill/>
          <a:ln w="9525">
            <a:noFill/>
            <a:miter lim="800000"/>
            <a:headEnd/>
            <a:tailEnd/>
          </a:ln>
          <a:effectLst/>
        </p:spPr>
        <p:txBody>
          <a:bodyPr/>
          <a:lstStyle/>
          <a:p>
            <a:pPr marL="342900" indent="-342900" eaLnBrk="1" hangingPunct="1">
              <a:spcBef>
                <a:spcPct val="20000"/>
              </a:spcBef>
              <a:buClr>
                <a:schemeClr val="hlink"/>
              </a:buClr>
              <a:buSzPct val="75000"/>
              <a:buFont typeface="Wingdings" pitchFamily="2" charset="2"/>
              <a:buNone/>
              <a:defRPr/>
            </a:pPr>
            <a:r>
              <a:rPr lang="en-US" sz="2400" u="sng" kern="0" dirty="0">
                <a:effectLst>
                  <a:outerShdw blurRad="38100" dist="38100" dir="2700000" algn="tl">
                    <a:srgbClr val="010199"/>
                  </a:outerShdw>
                </a:effectLst>
                <a:latin typeface="+mn-lt"/>
              </a:rPr>
              <a:t>Film placement</a:t>
            </a:r>
          </a:p>
          <a:p>
            <a:pPr marL="342900" indent="-342900"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Ala tragus line almost perpendicular to the floor.</a:t>
            </a:r>
          </a:p>
          <a:p>
            <a:pPr marL="342900" indent="-342900" eaLnBrk="1" hangingPunct="1">
              <a:spcBef>
                <a:spcPct val="20000"/>
              </a:spcBef>
              <a:buClr>
                <a:schemeClr val="hlink"/>
              </a:buClr>
              <a:buSzPct val="75000"/>
              <a:buFont typeface="Wingdings" pitchFamily="2" charset="2"/>
              <a:buNone/>
              <a:defRPr/>
            </a:pPr>
            <a:r>
              <a:rPr lang="en-US" sz="2400" kern="0" dirty="0">
                <a:effectLst>
                  <a:outerShdw blurRad="38100" dist="38100" dir="2700000" algn="tl">
                    <a:srgbClr val="010199"/>
                  </a:outerShdw>
                </a:effectLst>
                <a:latin typeface="+mn-lt"/>
              </a:rPr>
              <a:t>The film placed with its lateral border extending 1cm laterally</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a:extLst>
              <a:ext uri="{FF2B5EF4-FFF2-40B4-BE49-F238E27FC236}">
                <a16:creationId xmlns:a16="http://schemas.microsoft.com/office/drawing/2014/main" id="{16465978-2B7F-46F8-9A7D-13EBABCF5DF5}"/>
              </a:ext>
            </a:extLst>
          </p:cNvPr>
          <p:cNvSpPr>
            <a:spLocks noGrp="1" noChangeArrowheads="1"/>
          </p:cNvSpPr>
          <p:nvPr>
            <p:ph type="body" idx="1"/>
          </p:nvPr>
        </p:nvSpPr>
        <p:spPr>
          <a:xfrm>
            <a:off x="3886200" y="1600200"/>
            <a:ext cx="5257800" cy="4191000"/>
          </a:xfrm>
        </p:spPr>
        <p:txBody>
          <a:bodyPr/>
          <a:lstStyle/>
          <a:p>
            <a:pPr eaLnBrk="1" hangingPunct="1">
              <a:lnSpc>
                <a:spcPct val="90000"/>
              </a:lnSpc>
              <a:buFont typeface="Wingdings" panose="05000000000000000000" pitchFamily="2" charset="2"/>
              <a:buNone/>
              <a:defRPr/>
            </a:pPr>
            <a:r>
              <a:rPr lang="en-US" sz="2800" u="sng" dirty="0"/>
              <a:t>Projection of central ray</a:t>
            </a:r>
          </a:p>
          <a:p>
            <a:pPr eaLnBrk="1" hangingPunct="1">
              <a:lnSpc>
                <a:spcPct val="90000"/>
              </a:lnSpc>
              <a:buFont typeface="Wingdings" panose="05000000000000000000" pitchFamily="2" charset="2"/>
              <a:buNone/>
              <a:defRPr/>
            </a:pPr>
            <a:r>
              <a:rPr lang="en-US" sz="2800" dirty="0"/>
              <a:t>Direct the CR perpendicular to the center of film.</a:t>
            </a:r>
          </a:p>
          <a:p>
            <a:pPr eaLnBrk="1" hangingPunct="1">
              <a:lnSpc>
                <a:spcPct val="90000"/>
              </a:lnSpc>
              <a:buFont typeface="Wingdings" panose="05000000000000000000" pitchFamily="2" charset="2"/>
              <a:buNone/>
              <a:defRPr/>
            </a:pPr>
            <a:endParaRPr lang="en-US" sz="2800" dirty="0"/>
          </a:p>
          <a:p>
            <a:pPr eaLnBrk="1" hangingPunct="1">
              <a:lnSpc>
                <a:spcPct val="90000"/>
              </a:lnSpc>
              <a:buFont typeface="Wingdings" panose="05000000000000000000" pitchFamily="2" charset="2"/>
              <a:buNone/>
              <a:defRPr/>
            </a:pPr>
            <a:r>
              <a:rPr lang="en-US" sz="2800" u="sng" dirty="0"/>
              <a:t>Point of entry</a:t>
            </a:r>
          </a:p>
          <a:p>
            <a:pPr eaLnBrk="1" hangingPunct="1">
              <a:lnSpc>
                <a:spcPct val="90000"/>
              </a:lnSpc>
              <a:buFont typeface="Wingdings" panose="05000000000000000000" pitchFamily="2" charset="2"/>
              <a:buNone/>
              <a:defRPr/>
            </a:pPr>
            <a:r>
              <a:rPr lang="en-US" sz="2800" dirty="0"/>
              <a:t>Beneath the chin,3cm posterior to the chin and approximately 3cm lateral to the midline</a:t>
            </a:r>
          </a:p>
        </p:txBody>
      </p:sp>
      <p:pic>
        <p:nvPicPr>
          <p:cNvPr id="71683" name="Picture 4" descr="Radiology 064">
            <a:extLst>
              <a:ext uri="{FF2B5EF4-FFF2-40B4-BE49-F238E27FC236}">
                <a16:creationId xmlns:a16="http://schemas.microsoft.com/office/drawing/2014/main" id="{AB787DE3-0B20-4710-AFA7-C4389BD39DF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600200"/>
            <a:ext cx="3033713" cy="308292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Rectangle 3">
            <a:extLst>
              <a:ext uri="{FF2B5EF4-FFF2-40B4-BE49-F238E27FC236}">
                <a16:creationId xmlns:a16="http://schemas.microsoft.com/office/drawing/2014/main" id="{56144973-C691-452E-9F1A-2557ECC1693D}"/>
              </a:ext>
            </a:extLst>
          </p:cNvPr>
          <p:cNvSpPr>
            <a:spLocks noGrp="1" noChangeArrowheads="1"/>
          </p:cNvSpPr>
          <p:nvPr>
            <p:ph type="body" idx="1"/>
          </p:nvPr>
        </p:nvSpPr>
        <p:spPr>
          <a:xfrm>
            <a:off x="152400" y="381000"/>
            <a:ext cx="8991600" cy="5749925"/>
          </a:xfrm>
        </p:spPr>
        <p:txBody>
          <a:bodyPr/>
          <a:lstStyle/>
          <a:p>
            <a:pPr eaLnBrk="1" hangingPunct="1">
              <a:buFont typeface="Wingdings" panose="05000000000000000000" pitchFamily="2" charset="2"/>
              <a:buNone/>
              <a:defRPr/>
            </a:pPr>
            <a:r>
              <a:rPr lang="en-US" dirty="0"/>
              <a:t>Location of foreign objects &amp; impacted tooth within the jaw</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r>
              <a:rPr lang="en-US" dirty="0"/>
              <a:t>	</a:t>
            </a:r>
            <a:r>
              <a:rPr lang="en-US" u="sng" dirty="0"/>
              <a:t>2 methods</a:t>
            </a:r>
          </a:p>
          <a:p>
            <a:pPr lvl="1" eaLnBrk="1" hangingPunct="1">
              <a:defRPr/>
            </a:pPr>
            <a:r>
              <a:rPr lang="en-US" dirty="0"/>
              <a:t>Right angles to each other (best for </a:t>
            </a:r>
            <a:r>
              <a:rPr lang="en-US" dirty="0" err="1"/>
              <a:t>mand</a:t>
            </a:r>
            <a:r>
              <a:rPr lang="en-US" dirty="0"/>
              <a:t>)</a:t>
            </a:r>
          </a:p>
          <a:p>
            <a:pPr lvl="1" eaLnBrk="1" hangingPunct="1">
              <a:defRPr/>
            </a:pPr>
            <a:r>
              <a:rPr lang="en-US" dirty="0"/>
              <a:t>Tube shift – technique/SLOB</a:t>
            </a:r>
          </a:p>
          <a:p>
            <a:pPr eaLnBrk="1" hangingPunct="1">
              <a:buFont typeface="Wingdings" panose="05000000000000000000" pitchFamily="2" charset="2"/>
              <a:buNone/>
              <a:defRPr/>
            </a:pPr>
            <a:endParaRPr lang="en-US" dirty="0"/>
          </a:p>
          <a:p>
            <a:pPr eaLnBrk="1" hangingPunct="1">
              <a:buFont typeface="Wingdings" panose="05000000000000000000" pitchFamily="2" charset="2"/>
              <a:buNone/>
              <a:defRPr/>
            </a:pP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9ACC48BA-B620-4FA2-8B4E-754E15776181}"/>
              </a:ext>
            </a:extLst>
          </p:cNvPr>
          <p:cNvSpPr>
            <a:spLocks noGrp="1" noChangeArrowheads="1"/>
          </p:cNvSpPr>
          <p:nvPr>
            <p:ph type="title"/>
          </p:nvPr>
        </p:nvSpPr>
        <p:spPr/>
        <p:txBody>
          <a:bodyPr/>
          <a:lstStyle/>
          <a:p>
            <a:pPr eaLnBrk="1" hangingPunct="1">
              <a:defRPr/>
            </a:pPr>
            <a:r>
              <a:rPr lang="en-US" sz="4000" u="sng"/>
              <a:t>XCP instruments</a:t>
            </a:r>
          </a:p>
        </p:txBody>
      </p:sp>
      <p:pic>
        <p:nvPicPr>
          <p:cNvPr id="9219" name="Picture 4" descr="Radiology 072">
            <a:extLst>
              <a:ext uri="{FF2B5EF4-FFF2-40B4-BE49-F238E27FC236}">
                <a16:creationId xmlns:a16="http://schemas.microsoft.com/office/drawing/2014/main" id="{F12652B1-B175-4536-9D3A-EC3B2F7241BE}"/>
              </a:ext>
            </a:extLst>
          </p:cNvPr>
          <p:cNvPicPr>
            <a:picLocks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838200" y="2152650"/>
            <a:ext cx="7772400" cy="4400550"/>
          </a:xfrm>
          <a:noFill/>
          <a:ln w="76200">
            <a:solidFill>
              <a:schemeClr val="accent1"/>
            </a:solidFill>
          </a:ln>
          <a:extLst>
            <a:ext uri="{909E8E84-426E-40DD-AFC4-6F175D3DCCD1}">
              <a14:hiddenFill xmlns:a14="http://schemas.microsoft.com/office/drawing/2010/main">
                <a:solidFill>
                  <a:srgbClr val="FFFFFF"/>
                </a:solidFill>
              </a14:hiddenFill>
            </a:ext>
          </a:extLst>
        </p:spPr>
      </p:pic>
      <p:sp>
        <p:nvSpPr>
          <p:cNvPr id="9220" name="Text Box 5">
            <a:extLst>
              <a:ext uri="{FF2B5EF4-FFF2-40B4-BE49-F238E27FC236}">
                <a16:creationId xmlns:a16="http://schemas.microsoft.com/office/drawing/2014/main" id="{A23A54E5-8B5B-451B-9E47-845E6E5138B5}"/>
              </a:ext>
            </a:extLst>
          </p:cNvPr>
          <p:cNvSpPr txBox="1">
            <a:spLocks noChangeArrowheads="1"/>
          </p:cNvSpPr>
          <p:nvPr/>
        </p:nvSpPr>
        <p:spPr bwMode="auto">
          <a:xfrm>
            <a:off x="1447800" y="1331913"/>
            <a:ext cx="6553200"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75000"/>
              <a:buFont typeface="Wingdings" panose="05000000000000000000" pitchFamily="2" charset="2"/>
              <a:buChar char="l"/>
              <a:defRPr sz="3200">
                <a:solidFill>
                  <a:schemeClr val="tx1"/>
                </a:solidFill>
                <a:latin typeface="Arial" panose="020B0604020202020204" pitchFamily="34" charset="0"/>
              </a:defRPr>
            </a:lvl1pPr>
            <a:lvl2pPr marL="742950" indent="-285750">
              <a:spcBef>
                <a:spcPct val="20000"/>
              </a:spcBef>
              <a:buClr>
                <a:schemeClr val="tx2"/>
              </a:buClr>
              <a:buSzPct val="75000"/>
              <a:buFont typeface="Wingdings" panose="05000000000000000000" pitchFamily="2" charset="2"/>
              <a:buChar char="l"/>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folHlink"/>
              </a:buClr>
              <a:buSzPct val="75000"/>
              <a:buFont typeface="Wingdings" panose="05000000000000000000" pitchFamily="2" charset="2"/>
              <a:buChar char="l"/>
              <a:defRPr sz="2000">
                <a:solidFill>
                  <a:schemeClr val="tx1"/>
                </a:solidFill>
                <a:latin typeface="Arial" panose="020B0604020202020204" pitchFamily="34" charset="0"/>
              </a:defRPr>
            </a:lvl4pPr>
            <a:lvl5pPr marL="2057400" indent="-228600">
              <a:spcBef>
                <a:spcPct val="20000"/>
              </a:spcBef>
              <a:buClr>
                <a:schemeClr val="tx1"/>
              </a:buClr>
              <a:buSzPct val="75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SzPct val="75000"/>
              <a:buFont typeface="Wingdings" panose="05000000000000000000" pitchFamily="2" charset="2"/>
              <a:buChar char="l"/>
              <a:defRPr sz="2000">
                <a:solidFill>
                  <a:schemeClr val="tx1"/>
                </a:solidFill>
                <a:latin typeface="Arial" panose="020B0604020202020204" pitchFamily="34" charset="0"/>
              </a:defRPr>
            </a:lvl9pPr>
          </a:lstStyle>
          <a:p>
            <a:pPr algn="ctr" eaLnBrk="1" hangingPunct="1">
              <a:spcBef>
                <a:spcPct val="0"/>
              </a:spcBef>
              <a:buClrTx/>
              <a:buSzTx/>
              <a:buFontTx/>
              <a:buNone/>
            </a:pPr>
            <a:r>
              <a:rPr lang="en-US" altLang="en-US"/>
              <a:t>For Anterior and Posterior views</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677DBB14-12BF-4823-90DA-9D52C7306CD5}"/>
              </a:ext>
            </a:extLst>
          </p:cNvPr>
          <p:cNvSpPr>
            <a:spLocks noGrp="1" noChangeArrowheads="1"/>
          </p:cNvSpPr>
          <p:nvPr>
            <p:ph type="title"/>
          </p:nvPr>
        </p:nvSpPr>
        <p:spPr/>
        <p:txBody>
          <a:bodyPr/>
          <a:lstStyle/>
          <a:p>
            <a:pPr eaLnBrk="1" hangingPunct="1">
              <a:defRPr/>
            </a:pPr>
            <a:r>
              <a:rPr lang="en-US" sz="4000" u="sng"/>
              <a:t>Right angle Technique</a:t>
            </a:r>
          </a:p>
        </p:txBody>
      </p:sp>
      <p:sp>
        <p:nvSpPr>
          <p:cNvPr id="12291" name="Rectangle 3">
            <a:extLst>
              <a:ext uri="{FF2B5EF4-FFF2-40B4-BE49-F238E27FC236}">
                <a16:creationId xmlns:a16="http://schemas.microsoft.com/office/drawing/2014/main" id="{1D92BA1E-ECC8-4A49-984C-3E47556D2AC7}"/>
              </a:ext>
            </a:extLst>
          </p:cNvPr>
          <p:cNvSpPr>
            <a:spLocks noGrp="1" noChangeArrowheads="1"/>
          </p:cNvSpPr>
          <p:nvPr>
            <p:ph type="body" idx="1"/>
          </p:nvPr>
        </p:nvSpPr>
        <p:spPr/>
        <p:txBody>
          <a:bodyPr/>
          <a:lstStyle/>
          <a:p>
            <a:pPr eaLnBrk="1" hangingPunct="1">
              <a:buFont typeface="Wingdings" panose="05000000000000000000" pitchFamily="2" charset="2"/>
              <a:buNone/>
              <a:defRPr/>
            </a:pPr>
            <a:r>
              <a:rPr lang="en-US"/>
              <a:t>		Impacted Canine on palatal side</a:t>
            </a:r>
          </a:p>
        </p:txBody>
      </p:sp>
      <p:pic>
        <p:nvPicPr>
          <p:cNvPr id="73732" name="Picture 4" descr="Radiology 050">
            <a:extLst>
              <a:ext uri="{FF2B5EF4-FFF2-40B4-BE49-F238E27FC236}">
                <a16:creationId xmlns:a16="http://schemas.microsoft.com/office/drawing/2014/main" id="{A1DEAA17-5BB6-4844-B43A-DCB3C83347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2514600"/>
            <a:ext cx="4572000" cy="2954338"/>
          </a:xfrm>
          <a:prstGeom prst="rect">
            <a:avLst/>
          </a:prstGeom>
          <a:noFill/>
          <a:ln w="5715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F26A60C1-6577-4F31-B2AD-CDD630E4B640}"/>
              </a:ext>
            </a:extLst>
          </p:cNvPr>
          <p:cNvSpPr>
            <a:spLocks noGrp="1" noChangeArrowheads="1"/>
          </p:cNvSpPr>
          <p:nvPr>
            <p:ph type="title"/>
          </p:nvPr>
        </p:nvSpPr>
        <p:spPr>
          <a:xfrm>
            <a:off x="457200" y="-76200"/>
            <a:ext cx="8229600" cy="1139825"/>
          </a:xfrm>
        </p:spPr>
        <p:txBody>
          <a:bodyPr/>
          <a:lstStyle/>
          <a:p>
            <a:pPr eaLnBrk="1" hangingPunct="1">
              <a:defRPr/>
            </a:pPr>
            <a:r>
              <a:rPr lang="en-US" u="sng"/>
              <a:t>SLOB </a:t>
            </a:r>
          </a:p>
        </p:txBody>
      </p:sp>
      <p:sp>
        <p:nvSpPr>
          <p:cNvPr id="22531" name="Rectangle 3">
            <a:extLst>
              <a:ext uri="{FF2B5EF4-FFF2-40B4-BE49-F238E27FC236}">
                <a16:creationId xmlns:a16="http://schemas.microsoft.com/office/drawing/2014/main" id="{DE323E4F-AC54-49F6-91B8-6B5DE3F0BD91}"/>
              </a:ext>
            </a:extLst>
          </p:cNvPr>
          <p:cNvSpPr>
            <a:spLocks noGrp="1" noChangeArrowheads="1"/>
          </p:cNvSpPr>
          <p:nvPr>
            <p:ph type="body" idx="1"/>
          </p:nvPr>
        </p:nvSpPr>
        <p:spPr>
          <a:xfrm>
            <a:off x="152400" y="990600"/>
            <a:ext cx="8763000" cy="4530725"/>
          </a:xfrm>
        </p:spPr>
        <p:txBody>
          <a:bodyPr/>
          <a:lstStyle/>
          <a:p>
            <a:pPr eaLnBrk="1" hangingPunct="1">
              <a:defRPr/>
            </a:pPr>
            <a:r>
              <a:rPr lang="en-US"/>
              <a:t>Also called as buccal object rule/ Clarks rule</a:t>
            </a:r>
          </a:p>
          <a:p>
            <a:pPr eaLnBrk="1" hangingPunct="1">
              <a:defRPr/>
            </a:pPr>
            <a:r>
              <a:rPr lang="en-US"/>
              <a:t>Described by Clark in 1920</a:t>
            </a:r>
          </a:p>
        </p:txBody>
      </p:sp>
      <p:pic>
        <p:nvPicPr>
          <p:cNvPr id="74756" name="Picture 4" descr="Radiology 052">
            <a:extLst>
              <a:ext uri="{FF2B5EF4-FFF2-40B4-BE49-F238E27FC236}">
                <a16:creationId xmlns:a16="http://schemas.microsoft.com/office/drawing/2014/main" id="{35CED40C-C2B8-41BF-93D1-68271D96FEC5}"/>
              </a:ext>
            </a:extLst>
          </p:cNvPr>
          <p:cNvPicPr>
            <a:picLocks noChangeAspect="1" noChangeArrowheads="1"/>
          </p:cNvPicPr>
          <p:nvPr/>
        </p:nvPicPr>
        <p:blipFill>
          <a:blip r:embed="rId2">
            <a:lum contrast="6000"/>
            <a:extLst>
              <a:ext uri="{28A0092B-C50C-407E-A947-70E740481C1C}">
                <a14:useLocalDpi xmlns:a14="http://schemas.microsoft.com/office/drawing/2010/main" val="0"/>
              </a:ext>
            </a:extLst>
          </a:blip>
          <a:srcRect/>
          <a:stretch>
            <a:fillRect/>
          </a:stretch>
        </p:blipFill>
        <p:spPr bwMode="auto">
          <a:xfrm>
            <a:off x="2057400" y="2827338"/>
            <a:ext cx="5181600" cy="3878262"/>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2">
            <a:extLst>
              <a:ext uri="{FF2B5EF4-FFF2-40B4-BE49-F238E27FC236}">
                <a16:creationId xmlns:a16="http://schemas.microsoft.com/office/drawing/2014/main" id="{CFE95962-6474-47CE-A21B-BB95893DA5F2}"/>
              </a:ext>
            </a:extLst>
          </p:cNvPr>
          <p:cNvSpPr>
            <a:spLocks noGrp="1" noChangeArrowheads="1"/>
          </p:cNvSpPr>
          <p:nvPr>
            <p:ph type="title"/>
          </p:nvPr>
        </p:nvSpPr>
        <p:spPr>
          <a:xfrm>
            <a:off x="457200" y="0"/>
            <a:ext cx="8229600" cy="1139825"/>
          </a:xfrm>
        </p:spPr>
        <p:txBody>
          <a:bodyPr/>
          <a:lstStyle/>
          <a:p>
            <a:pPr eaLnBrk="1" hangingPunct="1">
              <a:defRPr/>
            </a:pPr>
            <a:r>
              <a:rPr lang="en-US" sz="3600" u="sng"/>
              <a:t>Radiographic examination for children</a:t>
            </a:r>
          </a:p>
        </p:txBody>
      </p:sp>
      <p:sp>
        <p:nvSpPr>
          <p:cNvPr id="156675" name="Rectangle 3">
            <a:extLst>
              <a:ext uri="{FF2B5EF4-FFF2-40B4-BE49-F238E27FC236}">
                <a16:creationId xmlns:a16="http://schemas.microsoft.com/office/drawing/2014/main" id="{D0828B10-6D0A-4EA2-B489-A79AFFD3492E}"/>
              </a:ext>
            </a:extLst>
          </p:cNvPr>
          <p:cNvSpPr>
            <a:spLocks noGrp="1" noChangeArrowheads="1"/>
          </p:cNvSpPr>
          <p:nvPr>
            <p:ph type="body" idx="1"/>
          </p:nvPr>
        </p:nvSpPr>
        <p:spPr>
          <a:xfrm>
            <a:off x="0" y="1600200"/>
            <a:ext cx="9144000" cy="5257800"/>
          </a:xfrm>
        </p:spPr>
        <p:txBody>
          <a:bodyPr/>
          <a:lstStyle/>
          <a:p>
            <a:pPr eaLnBrk="1" hangingPunct="1">
              <a:defRPr/>
            </a:pPr>
            <a:r>
              <a:rPr lang="en-US"/>
              <a:t> </a:t>
            </a:r>
            <a:r>
              <a:rPr lang="en-US" sz="2800"/>
              <a:t>Children's have greater sensitivity for radiation based on age, Medical history, growth &amp; general considerations.</a:t>
            </a:r>
          </a:p>
          <a:p>
            <a:pPr eaLnBrk="1" hangingPunct="1">
              <a:defRPr/>
            </a:pPr>
            <a:r>
              <a:rPr lang="en-US" sz="2800"/>
              <a:t>Make minimal No. of films</a:t>
            </a:r>
          </a:p>
          <a:p>
            <a:pPr eaLnBrk="1" hangingPunct="1">
              <a:defRPr/>
            </a:pPr>
            <a:r>
              <a:rPr lang="en-US" sz="2800"/>
              <a:t>Principles of radiography similar for children's</a:t>
            </a:r>
          </a:p>
          <a:p>
            <a:pPr eaLnBrk="1" hangingPunct="1">
              <a:defRPr/>
            </a:pPr>
            <a:r>
              <a:rPr lang="en-US" sz="2800"/>
              <a:t>Small films with modification used for small teeth &amp; jaws</a:t>
            </a:r>
          </a:p>
          <a:p>
            <a:pPr eaLnBrk="1" hangingPunct="1">
              <a:buFont typeface="Wingdings" panose="05000000000000000000" pitchFamily="2" charset="2"/>
              <a:buNone/>
              <a:defRPr/>
            </a:pPr>
            <a:endParaRPr lang="en-US" sz="2800"/>
          </a:p>
          <a:p>
            <a:pPr eaLnBrk="1" hangingPunct="1">
              <a:defRPr/>
            </a:pPr>
            <a:endParaRPr lang="en-US" sz="2800"/>
          </a:p>
          <a:p>
            <a:pPr eaLnBrk="1" hangingPunct="1">
              <a:defRPr/>
            </a:pPr>
            <a:endParaRPr lang="en-US" sz="2800"/>
          </a:p>
          <a:p>
            <a:pPr eaLnBrk="1" hangingPunct="1">
              <a:defRPr/>
            </a:pPr>
            <a:endParaRPr lang="en-US"/>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2">
            <a:extLst>
              <a:ext uri="{FF2B5EF4-FFF2-40B4-BE49-F238E27FC236}">
                <a16:creationId xmlns:a16="http://schemas.microsoft.com/office/drawing/2014/main" id="{BB52D55A-3F4F-455C-8815-0A581EDCDBA4}"/>
              </a:ext>
            </a:extLst>
          </p:cNvPr>
          <p:cNvSpPr>
            <a:spLocks noGrp="1" noChangeArrowheads="1"/>
          </p:cNvSpPr>
          <p:nvPr>
            <p:ph type="title"/>
          </p:nvPr>
        </p:nvSpPr>
        <p:spPr/>
        <p:txBody>
          <a:bodyPr/>
          <a:lstStyle/>
          <a:p>
            <a:pPr eaLnBrk="1" hangingPunct="1">
              <a:defRPr/>
            </a:pPr>
            <a:r>
              <a:rPr lang="en-US" sz="4000" u="sng"/>
              <a:t>Patient management</a:t>
            </a:r>
          </a:p>
        </p:txBody>
      </p:sp>
      <p:sp>
        <p:nvSpPr>
          <p:cNvPr id="157699" name="Rectangle 3">
            <a:extLst>
              <a:ext uri="{FF2B5EF4-FFF2-40B4-BE49-F238E27FC236}">
                <a16:creationId xmlns:a16="http://schemas.microsoft.com/office/drawing/2014/main" id="{0789B6C4-486B-4BD4-AD18-2EF01465A870}"/>
              </a:ext>
            </a:extLst>
          </p:cNvPr>
          <p:cNvSpPr>
            <a:spLocks noGrp="1" noChangeArrowheads="1"/>
          </p:cNvSpPr>
          <p:nvPr>
            <p:ph type="body" idx="1"/>
          </p:nvPr>
        </p:nvSpPr>
        <p:spPr>
          <a:xfrm>
            <a:off x="0" y="1600200"/>
            <a:ext cx="9144000" cy="5105400"/>
          </a:xfrm>
        </p:spPr>
        <p:txBody>
          <a:bodyPr/>
          <a:lstStyle/>
          <a:p>
            <a:pPr eaLnBrk="1" hangingPunct="1">
              <a:defRPr/>
            </a:pPr>
            <a:r>
              <a:rPr lang="en-US" sz="2800"/>
              <a:t>Apprehension reduced by familiarizing children with the procedure, making them touch the machine</a:t>
            </a:r>
          </a:p>
          <a:p>
            <a:pPr eaLnBrk="1" hangingPunct="1">
              <a:defRPr/>
            </a:pPr>
            <a:r>
              <a:rPr lang="en-US" sz="2800"/>
              <a:t>Explain them x-ray Machine for photography/pictures</a:t>
            </a:r>
          </a:p>
          <a:p>
            <a:pPr eaLnBrk="1" hangingPunct="1">
              <a:defRPr/>
            </a:pPr>
            <a:r>
              <a:rPr lang="en-US" sz="2800"/>
              <a:t>Converse with them to distract the attention to gain the confidence</a:t>
            </a:r>
          </a:p>
          <a:p>
            <a:pPr eaLnBrk="1" hangingPunct="1">
              <a:defRPr/>
            </a:pPr>
            <a:r>
              <a:rPr lang="en-US" sz="2800"/>
              <a:t>Show elder bro/sis undergoing radiography</a:t>
            </a:r>
          </a:p>
          <a:p>
            <a:pPr eaLnBrk="1" hangingPunct="1">
              <a:buFont typeface="Wingdings" panose="05000000000000000000" pitchFamily="2" charset="2"/>
              <a:buNone/>
              <a:defRPr/>
            </a:pPr>
            <a:endParaRPr lang="en-US" sz="2800"/>
          </a:p>
          <a:p>
            <a:pPr eaLnBrk="1" hangingPunct="1">
              <a:defRPr/>
            </a:pPr>
            <a:endParaRPr lang="en-US" sz="2800"/>
          </a:p>
          <a:p>
            <a:pPr eaLnBrk="1" hangingPunct="1">
              <a:buFont typeface="Wingdings" panose="05000000000000000000" pitchFamily="2" charset="2"/>
              <a:buNone/>
              <a:defRPr/>
            </a:pPr>
            <a:endParaRPr lang="en-US" sz="2800"/>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418F0F2E-A0BB-44D8-AB5B-3E1F65AFEDFB}"/>
              </a:ext>
            </a:extLst>
          </p:cNvPr>
          <p:cNvSpPr>
            <a:spLocks noGrp="1" noChangeArrowheads="1"/>
          </p:cNvSpPr>
          <p:nvPr>
            <p:ph type="title"/>
          </p:nvPr>
        </p:nvSpPr>
        <p:spPr/>
        <p:txBody>
          <a:bodyPr/>
          <a:lstStyle/>
          <a:p>
            <a:pPr eaLnBrk="1" hangingPunct="1">
              <a:defRPr/>
            </a:pPr>
            <a:r>
              <a:rPr lang="en-US" sz="4000" u="sng"/>
              <a:t>Examination coverage</a:t>
            </a:r>
          </a:p>
        </p:txBody>
      </p:sp>
      <p:sp>
        <p:nvSpPr>
          <p:cNvPr id="158723" name="Rectangle 3">
            <a:extLst>
              <a:ext uri="{FF2B5EF4-FFF2-40B4-BE49-F238E27FC236}">
                <a16:creationId xmlns:a16="http://schemas.microsoft.com/office/drawing/2014/main" id="{7C187A5E-39C7-422A-9459-B6E9D06666BF}"/>
              </a:ext>
            </a:extLst>
          </p:cNvPr>
          <p:cNvSpPr>
            <a:spLocks noGrp="1" noChangeArrowheads="1"/>
          </p:cNvSpPr>
          <p:nvPr>
            <p:ph type="body" idx="1"/>
          </p:nvPr>
        </p:nvSpPr>
        <p:spPr>
          <a:xfrm>
            <a:off x="152400" y="1295400"/>
            <a:ext cx="8839200" cy="5562600"/>
          </a:xfrm>
        </p:spPr>
        <p:txBody>
          <a:bodyPr/>
          <a:lstStyle/>
          <a:p>
            <a:pPr eaLnBrk="1" hangingPunct="1">
              <a:defRPr/>
            </a:pPr>
            <a:r>
              <a:rPr lang="en-US"/>
              <a:t>The No. Of projections required depends on child's size</a:t>
            </a:r>
          </a:p>
          <a:p>
            <a:pPr eaLnBrk="1" hangingPunct="1">
              <a:defRPr/>
            </a:pPr>
            <a:r>
              <a:rPr lang="en-US"/>
              <a:t>&lt;10yrs – 50% reduction in mA</a:t>
            </a:r>
          </a:p>
          <a:p>
            <a:pPr eaLnBrk="1" hangingPunct="1">
              <a:defRPr/>
            </a:pPr>
            <a:r>
              <a:rPr lang="en-US"/>
              <a:t>10-15yrs  - &lt;25% reduction in mA</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a:extLst>
              <a:ext uri="{FF2B5EF4-FFF2-40B4-BE49-F238E27FC236}">
                <a16:creationId xmlns:a16="http://schemas.microsoft.com/office/drawing/2014/main" id="{3115173D-7453-43BE-AF66-B288CACE6190}"/>
              </a:ext>
            </a:extLst>
          </p:cNvPr>
          <p:cNvSpPr>
            <a:spLocks noGrp="1" noChangeArrowheads="1"/>
          </p:cNvSpPr>
          <p:nvPr>
            <p:ph type="title"/>
          </p:nvPr>
        </p:nvSpPr>
        <p:spPr>
          <a:xfrm>
            <a:off x="304800" y="277813"/>
            <a:ext cx="5791200" cy="1139825"/>
          </a:xfrm>
        </p:spPr>
        <p:txBody>
          <a:bodyPr/>
          <a:lstStyle/>
          <a:p>
            <a:pPr algn="l" eaLnBrk="1" hangingPunct="1">
              <a:defRPr/>
            </a:pPr>
            <a:r>
              <a:rPr lang="en-US" sz="3200" u="sng"/>
              <a:t>Primary Dentitions (3-6yrs)</a:t>
            </a:r>
          </a:p>
        </p:txBody>
      </p:sp>
      <p:sp>
        <p:nvSpPr>
          <p:cNvPr id="159747" name="Rectangle 3">
            <a:extLst>
              <a:ext uri="{FF2B5EF4-FFF2-40B4-BE49-F238E27FC236}">
                <a16:creationId xmlns:a16="http://schemas.microsoft.com/office/drawing/2014/main" id="{4B477D1F-BA88-45A7-8760-995BBD3477BF}"/>
              </a:ext>
            </a:extLst>
          </p:cNvPr>
          <p:cNvSpPr>
            <a:spLocks noGrp="1" noChangeArrowheads="1"/>
          </p:cNvSpPr>
          <p:nvPr>
            <p:ph type="body" idx="1"/>
          </p:nvPr>
        </p:nvSpPr>
        <p:spPr/>
        <p:txBody>
          <a:bodyPr/>
          <a:lstStyle/>
          <a:p>
            <a:pPr eaLnBrk="1" hangingPunct="1">
              <a:lnSpc>
                <a:spcPct val="90000"/>
              </a:lnSpc>
              <a:defRPr/>
            </a:pPr>
            <a:r>
              <a:rPr lang="en-US"/>
              <a:t>Two anterior occlusal films – No 2 Films</a:t>
            </a:r>
          </a:p>
          <a:p>
            <a:pPr eaLnBrk="1" hangingPunct="1">
              <a:lnSpc>
                <a:spcPct val="90000"/>
              </a:lnSpc>
              <a:defRPr/>
            </a:pPr>
            <a:r>
              <a:rPr lang="en-US"/>
              <a:t>Two posterior bitewing films – 0 size</a:t>
            </a:r>
          </a:p>
          <a:p>
            <a:pPr eaLnBrk="1" hangingPunct="1">
              <a:lnSpc>
                <a:spcPct val="90000"/>
              </a:lnSpc>
              <a:defRPr/>
            </a:pPr>
            <a:r>
              <a:rPr lang="en-US"/>
              <a:t>Four posterior IOPAs – 0 size </a:t>
            </a:r>
          </a:p>
          <a:p>
            <a:pPr eaLnBrk="1" hangingPunct="1">
              <a:lnSpc>
                <a:spcPct val="90000"/>
              </a:lnSpc>
              <a:buFont typeface="Wingdings" panose="05000000000000000000" pitchFamily="2" charset="2"/>
              <a:buNone/>
              <a:defRPr/>
            </a:pPr>
            <a:endParaRPr lang="en-US"/>
          </a:p>
          <a:p>
            <a:pPr eaLnBrk="1" hangingPunct="1">
              <a:lnSpc>
                <a:spcPct val="90000"/>
              </a:lnSpc>
              <a:defRPr/>
            </a:pPr>
            <a:endParaRPr lang="en-US"/>
          </a:p>
          <a:p>
            <a:pPr eaLnBrk="1" hangingPunct="1">
              <a:lnSpc>
                <a:spcPct val="90000"/>
              </a:lnSpc>
              <a:buFont typeface="Wingdings" panose="05000000000000000000" pitchFamily="2" charset="2"/>
              <a:buNone/>
              <a:defRPr/>
            </a:pPr>
            <a:r>
              <a:rPr lang="en-US" u="sng"/>
              <a:t>Mixed Dentition (7-12yrs)</a:t>
            </a:r>
          </a:p>
          <a:p>
            <a:pPr eaLnBrk="1" hangingPunct="1">
              <a:lnSpc>
                <a:spcPct val="90000"/>
              </a:lnSpc>
              <a:defRPr/>
            </a:pPr>
            <a:r>
              <a:rPr lang="en-US"/>
              <a:t>Two incisor IOPAs – No.1 films</a:t>
            </a:r>
          </a:p>
          <a:p>
            <a:pPr eaLnBrk="1" hangingPunct="1">
              <a:lnSpc>
                <a:spcPct val="90000"/>
              </a:lnSpc>
              <a:defRPr/>
            </a:pPr>
            <a:r>
              <a:rPr lang="en-US"/>
              <a:t>2-4 Bitewing – No.2 films</a:t>
            </a:r>
          </a:p>
          <a:p>
            <a:pPr eaLnBrk="1" hangingPunct="1">
              <a:lnSpc>
                <a:spcPct val="90000"/>
              </a:lnSpc>
              <a:buFont typeface="Wingdings" panose="05000000000000000000" pitchFamily="2" charset="2"/>
              <a:buNone/>
              <a:defRPr/>
            </a:pPr>
            <a:endParaRPr lang="en-US" u="sng"/>
          </a:p>
          <a:p>
            <a:pPr eaLnBrk="1" hangingPunct="1">
              <a:lnSpc>
                <a:spcPct val="90000"/>
              </a:lnSpc>
              <a:defRPr/>
            </a:pPr>
            <a:endParaRPr lang="en-US" sz="2800" b="1" u="sng"/>
          </a:p>
          <a:p>
            <a:pPr eaLnBrk="1" hangingPunct="1">
              <a:lnSpc>
                <a:spcPct val="90000"/>
              </a:lnSpc>
              <a:buFont typeface="Wingdings" panose="05000000000000000000" pitchFamily="2" charset="2"/>
              <a:buNone/>
              <a:defRPr/>
            </a:pPr>
            <a:endParaRPr lang="en-US"/>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a:extLst>
              <a:ext uri="{FF2B5EF4-FFF2-40B4-BE49-F238E27FC236}">
                <a16:creationId xmlns:a16="http://schemas.microsoft.com/office/drawing/2014/main" id="{4F0BE2E1-D5D4-48FC-A3DF-BE6260586DEF}"/>
              </a:ext>
            </a:extLst>
          </p:cNvPr>
          <p:cNvSpPr>
            <a:spLocks noGrp="1" noChangeArrowheads="1"/>
          </p:cNvSpPr>
          <p:nvPr>
            <p:ph type="title"/>
          </p:nvPr>
        </p:nvSpPr>
        <p:spPr/>
        <p:txBody>
          <a:bodyPr/>
          <a:lstStyle/>
          <a:p>
            <a:pPr eaLnBrk="1" hangingPunct="1">
              <a:defRPr/>
            </a:pPr>
            <a:r>
              <a:rPr lang="en-US" sz="3200" u="sng"/>
              <a:t>Radiographic technique for Endodontics</a:t>
            </a:r>
          </a:p>
        </p:txBody>
      </p:sp>
      <p:sp>
        <p:nvSpPr>
          <p:cNvPr id="160771" name="Rectangle 3">
            <a:extLst>
              <a:ext uri="{FF2B5EF4-FFF2-40B4-BE49-F238E27FC236}">
                <a16:creationId xmlns:a16="http://schemas.microsoft.com/office/drawing/2014/main" id="{5542E026-7EA0-49C0-9E86-6D042E5E1C7C}"/>
              </a:ext>
            </a:extLst>
          </p:cNvPr>
          <p:cNvSpPr>
            <a:spLocks noGrp="1" noChangeArrowheads="1"/>
          </p:cNvSpPr>
          <p:nvPr>
            <p:ph type="body" idx="1"/>
          </p:nvPr>
        </p:nvSpPr>
        <p:spPr/>
        <p:txBody>
          <a:bodyPr/>
          <a:lstStyle/>
          <a:p>
            <a:pPr eaLnBrk="1" hangingPunct="1">
              <a:defRPr/>
            </a:pPr>
            <a:r>
              <a:rPr lang="en-US"/>
              <a:t>Follow paralleling technique –No.2 film</a:t>
            </a:r>
          </a:p>
          <a:p>
            <a:pPr eaLnBrk="1" hangingPunct="1">
              <a:defRPr/>
            </a:pPr>
            <a:r>
              <a:rPr lang="en-US"/>
              <a:t>Sinus tract  and periodontal defects tracked by No.40 gutta percha</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a:extLst>
              <a:ext uri="{FF2B5EF4-FFF2-40B4-BE49-F238E27FC236}">
                <a16:creationId xmlns:a16="http://schemas.microsoft.com/office/drawing/2014/main" id="{A551BC71-4C36-4DEF-BA80-F06DE68F4F5E}"/>
              </a:ext>
            </a:extLst>
          </p:cNvPr>
          <p:cNvSpPr>
            <a:spLocks noGrp="1" noChangeArrowheads="1"/>
          </p:cNvSpPr>
          <p:nvPr>
            <p:ph type="title"/>
          </p:nvPr>
        </p:nvSpPr>
        <p:spPr/>
        <p:txBody>
          <a:bodyPr/>
          <a:lstStyle/>
          <a:p>
            <a:pPr eaLnBrk="1" hangingPunct="1">
              <a:defRPr/>
            </a:pPr>
            <a:r>
              <a:rPr lang="en-US" sz="4000" u="sng"/>
              <a:t>Pregnancy</a:t>
            </a:r>
          </a:p>
        </p:txBody>
      </p:sp>
      <p:sp>
        <p:nvSpPr>
          <p:cNvPr id="161795" name="Rectangle 3">
            <a:extLst>
              <a:ext uri="{FF2B5EF4-FFF2-40B4-BE49-F238E27FC236}">
                <a16:creationId xmlns:a16="http://schemas.microsoft.com/office/drawing/2014/main" id="{E14BEFDE-CBD0-4A1F-AFEE-EA925054D878}"/>
              </a:ext>
            </a:extLst>
          </p:cNvPr>
          <p:cNvSpPr>
            <a:spLocks noGrp="1" noChangeArrowheads="1"/>
          </p:cNvSpPr>
          <p:nvPr>
            <p:ph type="body" idx="1"/>
          </p:nvPr>
        </p:nvSpPr>
        <p:spPr>
          <a:xfrm>
            <a:off x="228600" y="1600200"/>
            <a:ext cx="8763000" cy="5257800"/>
          </a:xfrm>
        </p:spPr>
        <p:txBody>
          <a:bodyPr/>
          <a:lstStyle/>
          <a:p>
            <a:pPr eaLnBrk="1" hangingPunct="1">
              <a:defRPr/>
            </a:pPr>
            <a:r>
              <a:rPr lang="en-US"/>
              <a:t>Low patient dose with optimal radiation safety prefered.</a:t>
            </a:r>
          </a:p>
          <a:p>
            <a:pPr eaLnBrk="1" hangingPunct="1">
              <a:defRPr/>
            </a:pPr>
            <a:r>
              <a:rPr lang="en-US"/>
              <a:t>No radiography in the first Trimester</a:t>
            </a:r>
          </a:p>
          <a:p>
            <a:pPr eaLnBrk="1" hangingPunct="1">
              <a:defRPr/>
            </a:pPr>
            <a:r>
              <a:rPr lang="en-US"/>
              <a:t>Second trimester is safe</a:t>
            </a:r>
          </a:p>
          <a:p>
            <a:pPr eaLnBrk="1" hangingPunct="1">
              <a:defRPr/>
            </a:pPr>
            <a:r>
              <a:rPr lang="en-US"/>
              <a:t>Wear a lead aproan, thyroid collor </a:t>
            </a:r>
          </a:p>
          <a:p>
            <a:pPr eaLnBrk="1" hangingPunct="1">
              <a:defRPr/>
            </a:pPr>
            <a:r>
              <a:rPr lang="en-US"/>
              <a:t>Minimal and required radiographs only</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a:extLst>
              <a:ext uri="{FF2B5EF4-FFF2-40B4-BE49-F238E27FC236}">
                <a16:creationId xmlns:a16="http://schemas.microsoft.com/office/drawing/2014/main" id="{D69600A4-4C45-43ED-90C9-F5CE07BD2DE8}"/>
              </a:ext>
            </a:extLst>
          </p:cNvPr>
          <p:cNvSpPr>
            <a:spLocks noGrp="1" noChangeArrowheads="1"/>
          </p:cNvSpPr>
          <p:nvPr>
            <p:ph type="title"/>
          </p:nvPr>
        </p:nvSpPr>
        <p:spPr/>
        <p:txBody>
          <a:bodyPr/>
          <a:lstStyle/>
          <a:p>
            <a:pPr eaLnBrk="1" hangingPunct="1">
              <a:defRPr/>
            </a:pPr>
            <a:r>
              <a:rPr lang="en-US" sz="4000" u="sng"/>
              <a:t>Edentulous patients</a:t>
            </a:r>
          </a:p>
        </p:txBody>
      </p:sp>
      <p:sp>
        <p:nvSpPr>
          <p:cNvPr id="162819" name="Rectangle 3">
            <a:extLst>
              <a:ext uri="{FF2B5EF4-FFF2-40B4-BE49-F238E27FC236}">
                <a16:creationId xmlns:a16="http://schemas.microsoft.com/office/drawing/2014/main" id="{A6CB1347-F3DE-4AB6-A0EF-BC76025E84C6}"/>
              </a:ext>
            </a:extLst>
          </p:cNvPr>
          <p:cNvSpPr>
            <a:spLocks noGrp="1" noChangeArrowheads="1"/>
          </p:cNvSpPr>
          <p:nvPr>
            <p:ph type="body" idx="1"/>
          </p:nvPr>
        </p:nvSpPr>
        <p:spPr>
          <a:xfrm>
            <a:off x="0" y="1600200"/>
            <a:ext cx="8686800" cy="4953000"/>
          </a:xfrm>
        </p:spPr>
        <p:txBody>
          <a:bodyPr/>
          <a:lstStyle/>
          <a:p>
            <a:pPr eaLnBrk="1" hangingPunct="1">
              <a:defRPr/>
            </a:pPr>
            <a:r>
              <a:rPr lang="en-US"/>
              <a:t>These may contain roots residual infection, impacted teeth, cysts which interfere with prosthetic appliances are removed.</a:t>
            </a:r>
          </a:p>
          <a:p>
            <a:pPr eaLnBrk="1" hangingPunct="1">
              <a:defRPr/>
            </a:pPr>
            <a:endParaRPr lang="en-US"/>
          </a:p>
          <a:p>
            <a:pPr eaLnBrk="1" hangingPunct="1">
              <a:defRPr/>
            </a:pPr>
            <a:r>
              <a:rPr lang="en-US"/>
              <a:t>Technique</a:t>
            </a:r>
          </a:p>
          <a:p>
            <a:pPr eaLnBrk="1" hangingPunct="1">
              <a:buFont typeface="Wingdings" panose="05000000000000000000" pitchFamily="2" charset="2"/>
              <a:buNone/>
              <a:defRPr/>
            </a:pPr>
            <a:r>
              <a:rPr lang="en-US"/>
              <a:t>Cotton rolls are placed between ridge abd film</a:t>
            </a:r>
          </a:p>
          <a:p>
            <a:pPr eaLnBrk="1" hangingPunct="1">
              <a:buFont typeface="Wingdings" panose="05000000000000000000" pitchFamily="2" charset="2"/>
              <a:buNone/>
              <a:defRPr/>
            </a:pPr>
            <a:r>
              <a:rPr lang="en-US"/>
              <a:t>14- IOPAs required</a:t>
            </a:r>
          </a:p>
          <a:p>
            <a:pPr eaLnBrk="1" hangingPunct="1">
              <a:buFont typeface="Wingdings" panose="05000000000000000000" pitchFamily="2" charset="2"/>
              <a:buNone/>
              <a:defRPr/>
            </a:pPr>
            <a:r>
              <a:rPr lang="en-US"/>
              <a:t>&lt;25% of exposure</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a:extLst>
              <a:ext uri="{FF2B5EF4-FFF2-40B4-BE49-F238E27FC236}">
                <a16:creationId xmlns:a16="http://schemas.microsoft.com/office/drawing/2014/main" id="{4E23B0CC-8ADE-48B8-B7FC-BF7E4D78CA42}"/>
              </a:ext>
            </a:extLst>
          </p:cNvPr>
          <p:cNvSpPr>
            <a:spLocks noGrp="1" noChangeArrowheads="1"/>
          </p:cNvSpPr>
          <p:nvPr>
            <p:ph type="title"/>
          </p:nvPr>
        </p:nvSpPr>
        <p:spPr/>
        <p:txBody>
          <a:bodyPr/>
          <a:lstStyle/>
          <a:p>
            <a:pPr eaLnBrk="1" hangingPunct="1">
              <a:defRPr/>
            </a:pPr>
            <a:r>
              <a:rPr lang="en-US" u="sng"/>
              <a:t>No. of Projections</a:t>
            </a:r>
          </a:p>
        </p:txBody>
      </p:sp>
      <p:sp>
        <p:nvSpPr>
          <p:cNvPr id="163843" name="Rectangle 3">
            <a:extLst>
              <a:ext uri="{FF2B5EF4-FFF2-40B4-BE49-F238E27FC236}">
                <a16:creationId xmlns:a16="http://schemas.microsoft.com/office/drawing/2014/main" id="{CAC49C4F-3A05-4F28-B7E2-739701CC576B}"/>
              </a:ext>
            </a:extLst>
          </p:cNvPr>
          <p:cNvSpPr>
            <a:spLocks noGrp="1" noChangeArrowheads="1"/>
          </p:cNvSpPr>
          <p:nvPr>
            <p:ph type="body" idx="1"/>
          </p:nvPr>
        </p:nvSpPr>
        <p:spPr>
          <a:xfrm>
            <a:off x="1066800" y="1600200"/>
            <a:ext cx="6019800" cy="3505200"/>
          </a:xfrm>
        </p:spPr>
        <p:txBody>
          <a:bodyPr/>
          <a:lstStyle/>
          <a:p>
            <a:pPr eaLnBrk="1" hangingPunct="1">
              <a:defRPr/>
            </a:pPr>
            <a:r>
              <a:rPr lang="en-US" dirty="0"/>
              <a:t>Central incisors – 1 projection</a:t>
            </a:r>
          </a:p>
          <a:p>
            <a:pPr eaLnBrk="1" hangingPunct="1">
              <a:defRPr/>
            </a:pPr>
            <a:r>
              <a:rPr lang="en-US" dirty="0"/>
              <a:t>Lateral canine – 2 projections</a:t>
            </a:r>
          </a:p>
          <a:p>
            <a:pPr eaLnBrk="1" hangingPunct="1">
              <a:defRPr/>
            </a:pPr>
            <a:r>
              <a:rPr lang="en-US" dirty="0"/>
              <a:t>Premolars – 2 projections</a:t>
            </a:r>
          </a:p>
          <a:p>
            <a:pPr eaLnBrk="1" hangingPunct="1">
              <a:defRPr/>
            </a:pPr>
            <a:r>
              <a:rPr lang="en-US" dirty="0"/>
              <a:t>Molar – 2 projections.</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97005E66-1DF1-421B-94AB-C7232927672D}"/>
              </a:ext>
            </a:extLst>
          </p:cNvPr>
          <p:cNvSpPr>
            <a:spLocks noGrp="1" noChangeArrowheads="1"/>
          </p:cNvSpPr>
          <p:nvPr>
            <p:ph type="title"/>
          </p:nvPr>
        </p:nvSpPr>
        <p:spPr/>
        <p:txBody>
          <a:bodyPr/>
          <a:lstStyle/>
          <a:p>
            <a:pPr eaLnBrk="1" hangingPunct="1">
              <a:defRPr/>
            </a:pPr>
            <a:r>
              <a:rPr lang="en-US" sz="4000" u="sng"/>
              <a:t>Precision X-ray film holder</a:t>
            </a:r>
          </a:p>
        </p:txBody>
      </p:sp>
      <p:sp>
        <p:nvSpPr>
          <p:cNvPr id="8195" name="Rectangle 3">
            <a:extLst>
              <a:ext uri="{FF2B5EF4-FFF2-40B4-BE49-F238E27FC236}">
                <a16:creationId xmlns:a16="http://schemas.microsoft.com/office/drawing/2014/main" id="{E406D37A-B158-4BDB-8F45-7F92CEBEE733}"/>
              </a:ext>
            </a:extLst>
          </p:cNvPr>
          <p:cNvSpPr>
            <a:spLocks noGrp="1" noChangeArrowheads="1"/>
          </p:cNvSpPr>
          <p:nvPr>
            <p:ph type="body" idx="1"/>
          </p:nvPr>
        </p:nvSpPr>
        <p:spPr>
          <a:xfrm>
            <a:off x="152400" y="1600200"/>
            <a:ext cx="8839200" cy="4525963"/>
          </a:xfrm>
        </p:spPr>
        <p:txBody>
          <a:bodyPr/>
          <a:lstStyle/>
          <a:p>
            <a:pPr eaLnBrk="1" hangingPunct="1">
              <a:buFont typeface="Wingdings" panose="05000000000000000000" pitchFamily="2" charset="2"/>
              <a:buNone/>
              <a:defRPr/>
            </a:pPr>
            <a:r>
              <a:rPr lang="en-US"/>
              <a:t> Anterior (Central) and Posterior (Lateral) views</a:t>
            </a:r>
          </a:p>
        </p:txBody>
      </p:sp>
      <p:pic>
        <p:nvPicPr>
          <p:cNvPr id="10244" name="Picture 4" descr="Radiology 073">
            <a:extLst>
              <a:ext uri="{FF2B5EF4-FFF2-40B4-BE49-F238E27FC236}">
                <a16:creationId xmlns:a16="http://schemas.microsoft.com/office/drawing/2014/main" id="{4788D12B-FC49-4E20-A74B-57F24749B9B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2514600"/>
            <a:ext cx="4953000" cy="4016375"/>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DAEB5E-167C-40CB-970C-063278EA4702}"/>
              </a:ext>
            </a:extLst>
          </p:cNvPr>
          <p:cNvSpPr>
            <a:spLocks noGrp="1" noChangeArrowheads="1"/>
          </p:cNvSpPr>
          <p:nvPr>
            <p:ph type="title"/>
          </p:nvPr>
        </p:nvSpPr>
        <p:spPr/>
        <p:txBody>
          <a:bodyPr/>
          <a:lstStyle/>
          <a:p>
            <a:pPr eaLnBrk="1" hangingPunct="1">
              <a:defRPr/>
            </a:pPr>
            <a:r>
              <a:rPr lang="en-US" sz="4000" u="sng"/>
              <a:t>Stabe bite blocks</a:t>
            </a:r>
          </a:p>
        </p:txBody>
      </p:sp>
      <p:sp>
        <p:nvSpPr>
          <p:cNvPr id="9219" name="Rectangle 3">
            <a:extLst>
              <a:ext uri="{FF2B5EF4-FFF2-40B4-BE49-F238E27FC236}">
                <a16:creationId xmlns:a16="http://schemas.microsoft.com/office/drawing/2014/main" id="{4A38A130-B05E-47B1-82CC-558EB8332597}"/>
              </a:ext>
            </a:extLst>
          </p:cNvPr>
          <p:cNvSpPr>
            <a:spLocks noGrp="1" noChangeArrowheads="1"/>
          </p:cNvSpPr>
          <p:nvPr>
            <p:ph type="body" idx="1"/>
          </p:nvPr>
        </p:nvSpPr>
        <p:spPr/>
        <p:txBody>
          <a:bodyPr/>
          <a:lstStyle/>
          <a:p>
            <a:pPr algn="ctr" eaLnBrk="1" hangingPunct="1">
              <a:buFont typeface="Wingdings" panose="05000000000000000000" pitchFamily="2" charset="2"/>
              <a:buNone/>
              <a:defRPr/>
            </a:pPr>
            <a:r>
              <a:rPr lang="en-US"/>
              <a:t>For Ant and Posterior teeth</a:t>
            </a:r>
          </a:p>
        </p:txBody>
      </p:sp>
      <p:pic>
        <p:nvPicPr>
          <p:cNvPr id="11268" name="Picture 4" descr="Radiology 075">
            <a:extLst>
              <a:ext uri="{FF2B5EF4-FFF2-40B4-BE49-F238E27FC236}">
                <a16:creationId xmlns:a16="http://schemas.microsoft.com/office/drawing/2014/main" id="{9582A0EA-F963-49BF-B44B-6AD2C3E8AF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312988"/>
            <a:ext cx="5416550" cy="3462337"/>
          </a:xfrm>
          <a:prstGeom prst="rect">
            <a:avLst/>
          </a:prstGeom>
          <a:noFill/>
          <a:ln w="76200">
            <a:solidFill>
              <a:schemeClr val="accent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Orbit</Template>
  <TotalTime>1138</TotalTime>
  <Words>2369</Words>
  <Application>Microsoft Office PowerPoint</Application>
  <PresentationFormat>On-screen Show (4:3)</PresentationFormat>
  <Paragraphs>408</Paragraphs>
  <Slides>79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79</vt:i4>
      </vt:variant>
    </vt:vector>
  </HeadingPairs>
  <TitlesOfParts>
    <vt:vector size="84" baseType="lpstr">
      <vt:lpstr>Arial</vt:lpstr>
      <vt:lpstr>Wingdings</vt:lpstr>
      <vt:lpstr>Calibri</vt:lpstr>
      <vt:lpstr>Times New Roman</vt:lpstr>
      <vt:lpstr>Orbit</vt:lpstr>
      <vt:lpstr>Intraoral Radiographic Techniques</vt:lpstr>
      <vt:lpstr>PowerPoint Presentation</vt:lpstr>
      <vt:lpstr>Intraoral radiographic techniques</vt:lpstr>
      <vt:lpstr>Intaoral Periapical Radiograph (IOPA)</vt:lpstr>
      <vt:lpstr>Criteria for quality</vt:lpstr>
      <vt:lpstr>Film Holding devices</vt:lpstr>
      <vt:lpstr>XCP instruments</vt:lpstr>
      <vt:lpstr>Precision X-ray film holder</vt:lpstr>
      <vt:lpstr>Stabe bite blocks</vt:lpstr>
      <vt:lpstr>Snap – A-Ray</vt:lpstr>
      <vt:lpstr>Angulations</vt:lpstr>
      <vt:lpstr>PowerPoint Presentation</vt:lpstr>
      <vt:lpstr>PowerPoint Presentation</vt:lpstr>
      <vt:lpstr>Anatomical landmarks</vt:lpstr>
      <vt:lpstr>Anatomical landmarks</vt:lpstr>
      <vt:lpstr>Horizontal angulation </vt:lpstr>
      <vt:lpstr>PowerPoint Presentation</vt:lpstr>
      <vt:lpstr>Periapical Radiography</vt:lpstr>
      <vt:lpstr>PowerPoint Presentation</vt:lpstr>
      <vt:lpstr>Paralleling technique</vt:lpstr>
      <vt:lpstr>Object and film placed parallel</vt:lpstr>
      <vt:lpstr>Advantages of paralleling Technique</vt:lpstr>
      <vt:lpstr>Disadvantages of paralleling Technique</vt:lpstr>
      <vt:lpstr>Bisecting-Angle Technique</vt:lpstr>
      <vt:lpstr>PowerPoint Presentation</vt:lpstr>
      <vt:lpstr>Difficulty in the following patients</vt:lpstr>
      <vt:lpstr>Limitations</vt:lpstr>
      <vt:lpstr>Angulations For Maxilla</vt:lpstr>
      <vt:lpstr>Angulations For Mandible</vt:lpstr>
      <vt:lpstr>Central Incisor</vt:lpstr>
      <vt:lpstr>PowerPoint Presentation</vt:lpstr>
      <vt:lpstr>Lateral Incisor</vt:lpstr>
      <vt:lpstr>PowerPoint Presentation</vt:lpstr>
      <vt:lpstr>Canine</vt:lpstr>
      <vt:lpstr>PowerPoint Presentation</vt:lpstr>
      <vt:lpstr>Premolar</vt:lpstr>
      <vt:lpstr>PowerPoint Presentation</vt:lpstr>
      <vt:lpstr>Molar</vt:lpstr>
      <vt:lpstr>PowerPoint Presentation</vt:lpstr>
      <vt:lpstr>Lower anterior</vt:lpstr>
      <vt:lpstr>PowerPoint Presentation</vt:lpstr>
      <vt:lpstr>Lateral canine</vt:lpstr>
      <vt:lpstr>PowerPoint Presentation</vt:lpstr>
      <vt:lpstr>Premolar</vt:lpstr>
      <vt:lpstr>PowerPoint Presentation</vt:lpstr>
      <vt:lpstr>Molar</vt:lpstr>
      <vt:lpstr>PowerPoint Presentation</vt:lpstr>
      <vt:lpstr>Bitewing radiograph</vt:lpstr>
      <vt:lpstr>Two types</vt:lpstr>
      <vt:lpstr>Application  of Bitewing</vt:lpstr>
      <vt:lpstr>Premolar bitewing Projection</vt:lpstr>
      <vt:lpstr>PowerPoint Presentation</vt:lpstr>
      <vt:lpstr>Molar bitewing </vt:lpstr>
      <vt:lpstr>PowerPoint Presentation</vt:lpstr>
      <vt:lpstr>Occlusal Projection</vt:lpstr>
      <vt:lpstr>Occlusal View</vt:lpstr>
      <vt:lpstr>Uses of Occlusal radiograph</vt:lpstr>
      <vt:lpstr>Anterior maxillary Occlusal Projection</vt:lpstr>
      <vt:lpstr>PowerPoint Presentation</vt:lpstr>
      <vt:lpstr> Cross sectional Occlusal Projection</vt:lpstr>
      <vt:lpstr>Lateral maxillary Occlusal Projection</vt:lpstr>
      <vt:lpstr>PowerPoint Presentation</vt:lpstr>
      <vt:lpstr>Anterior mandibular occlusal projection</vt:lpstr>
      <vt:lpstr>Projection of central ray</vt:lpstr>
      <vt:lpstr> Cross sectional mandibular occlusal</vt:lpstr>
      <vt:lpstr>Projection of central ray</vt:lpstr>
      <vt:lpstr>Lateral mandibular occlusal projection</vt:lpstr>
      <vt:lpstr>PowerPoint Presentation</vt:lpstr>
      <vt:lpstr>PowerPoint Presentation</vt:lpstr>
      <vt:lpstr>Right angle Technique</vt:lpstr>
      <vt:lpstr>SLOB </vt:lpstr>
      <vt:lpstr>Radiographic examination for children</vt:lpstr>
      <vt:lpstr>Patient management</vt:lpstr>
      <vt:lpstr>Examination coverage</vt:lpstr>
      <vt:lpstr>Primary Dentitions (3-6yrs)</vt:lpstr>
      <vt:lpstr>Radiographic technique for Endodontics</vt:lpstr>
      <vt:lpstr>Pregnancy</vt:lpstr>
      <vt:lpstr>Edentulous patients</vt:lpstr>
      <vt:lpstr>No. of Projections</vt:lpstr>
    </vt:vector>
  </TitlesOfParts>
  <Company>MANGESH COMPUTERS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Intraoral radiographic Techniques</dc:title>
  <dc:creator>DR. GIRISH</dc:creator>
  <cp:lastModifiedBy>cloudconvert_12</cp:lastModifiedBy>
  <cp:revision>233</cp:revision>
  <dcterms:created xsi:type="dcterms:W3CDTF">2009-01-06T06:00:42Z</dcterms:created>
  <dcterms:modified xsi:type="dcterms:W3CDTF">2026-01-13T05:13:57Z</dcterms:modified>
</cp:coreProperties>
</file>