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  <p:sldMasterId id="2147483779" r:id="rId2"/>
    <p:sldMasterId id="2147483798" r:id="rId3"/>
    <p:sldMasterId id="2147483848" r:id="rId4"/>
  </p:sldMasterIdLst>
  <p:notesMasterIdLst>
    <p:notesMasterId r:id="rId64"/>
  </p:notesMasterIdLst>
  <p:sldIdLst>
    <p:sldId id="256" r:id="rId5"/>
    <p:sldId id="257" r:id="rId6"/>
    <p:sldId id="370" r:id="rId7"/>
    <p:sldId id="371" r:id="rId8"/>
    <p:sldId id="377" r:id="rId9"/>
    <p:sldId id="378" r:id="rId10"/>
    <p:sldId id="372" r:id="rId11"/>
    <p:sldId id="374" r:id="rId12"/>
    <p:sldId id="375" r:id="rId13"/>
    <p:sldId id="347" r:id="rId14"/>
    <p:sldId id="348" r:id="rId15"/>
    <p:sldId id="349" r:id="rId16"/>
    <p:sldId id="350" r:id="rId17"/>
    <p:sldId id="353" r:id="rId18"/>
    <p:sldId id="354" r:id="rId19"/>
    <p:sldId id="357" r:id="rId20"/>
    <p:sldId id="358" r:id="rId21"/>
    <p:sldId id="360" r:id="rId22"/>
    <p:sldId id="382" r:id="rId23"/>
    <p:sldId id="361" r:id="rId24"/>
    <p:sldId id="363" r:id="rId25"/>
    <p:sldId id="364" r:id="rId26"/>
    <p:sldId id="267" r:id="rId27"/>
    <p:sldId id="311" r:id="rId28"/>
    <p:sldId id="268" r:id="rId29"/>
    <p:sldId id="269" r:id="rId30"/>
    <p:sldId id="270" r:id="rId31"/>
    <p:sldId id="383" r:id="rId32"/>
    <p:sldId id="273" r:id="rId33"/>
    <p:sldId id="274" r:id="rId34"/>
    <p:sldId id="276" r:id="rId35"/>
    <p:sldId id="277" r:id="rId36"/>
    <p:sldId id="312" r:id="rId37"/>
    <p:sldId id="313" r:id="rId38"/>
    <p:sldId id="320" r:id="rId39"/>
    <p:sldId id="321" r:id="rId40"/>
    <p:sldId id="322" r:id="rId41"/>
    <p:sldId id="323" r:id="rId42"/>
    <p:sldId id="324" r:id="rId43"/>
    <p:sldId id="405" r:id="rId44"/>
    <p:sldId id="402" r:id="rId45"/>
    <p:sldId id="403" r:id="rId46"/>
    <p:sldId id="404" r:id="rId47"/>
    <p:sldId id="325" r:id="rId48"/>
    <p:sldId id="326" r:id="rId49"/>
    <p:sldId id="393" r:id="rId50"/>
    <p:sldId id="392" r:id="rId51"/>
    <p:sldId id="327" r:id="rId52"/>
    <p:sldId id="397" r:id="rId53"/>
    <p:sldId id="328" r:id="rId54"/>
    <p:sldId id="394" r:id="rId55"/>
    <p:sldId id="330" r:id="rId56"/>
    <p:sldId id="398" r:id="rId57"/>
    <p:sldId id="396" r:id="rId58"/>
    <p:sldId id="331" r:id="rId59"/>
    <p:sldId id="332" r:id="rId60"/>
    <p:sldId id="333" r:id="rId61"/>
    <p:sldId id="395" r:id="rId62"/>
    <p:sldId id="39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C00"/>
    <a:srgbClr val="B11F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61" autoAdjust="0"/>
    <p:restoredTop sz="94660"/>
  </p:normalViewPr>
  <p:slideViewPr>
    <p:cSldViewPr snapToGrid="0">
      <p:cViewPr>
        <p:scale>
          <a:sx n="73" d="100"/>
          <a:sy n="73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99A6B-10CF-4F82-A663-87D0492AEDCC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65D9B-8FB6-4DF4-8A70-7F27D78ED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66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65D9B-8FB6-4DF4-8A70-7F27D78ED8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784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71AA2-ACED-4307-9966-2216020BEFD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71AA2-ACED-4307-9966-2216020BEFD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F74AA-E24A-4E6A-9884-1C01AE3E113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129E2-01B6-478E-BE79-50C2C7437DC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2B786-7B1F-4C2C-90F9-5291ADEDD9E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E05C7-92E3-4395-91C6-5A8057D3F4F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59476-5B7B-421B-9CA9-E6FDD7DDDE2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45AFF-0CF2-440D-AD21-F30182C958E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014CB-3A1E-43E5-A52D-BFE11B56E59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EFD9A-443C-43F8-8784-4A244E3372B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A8650-B0F2-44A4-96E3-B97310D251E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29BFB55-A802-447E-A910-BBD71F4058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ight Triangle 2">
            <a:extLst>
              <a:ext uri="{FF2B5EF4-FFF2-40B4-BE49-F238E27FC236}">
                <a16:creationId xmlns="" xmlns:a16="http://schemas.microsoft.com/office/drawing/2014/main" id="{6457B7BB-CD07-47C5-9965-2FA032CA8D5B}"/>
              </a:ext>
            </a:extLst>
          </p:cNvPr>
          <p:cNvSpPr/>
          <p:nvPr/>
        </p:nvSpPr>
        <p:spPr>
          <a:xfrm flipH="1">
            <a:off x="6039134" y="0"/>
            <a:ext cx="310486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B81EF693-46E2-4180-A982-14109E40CB06}"/>
              </a:ext>
            </a:extLst>
          </p:cNvPr>
          <p:cNvSpPr/>
          <p:nvPr/>
        </p:nvSpPr>
        <p:spPr>
          <a:xfrm rot="10800000" flipH="1">
            <a:off x="4" y="0"/>
            <a:ext cx="310486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="" xmlns:p14="http://schemas.microsoft.com/office/powerpoint/2010/main" val="6171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905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169994" y="0"/>
            <a:ext cx="6730053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2413947" y="0"/>
            <a:ext cx="6730053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="" xmlns:p14="http://schemas.microsoft.com/office/powerpoint/2010/main" val="3643636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3633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7462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64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=""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55257" y="2578730"/>
            <a:ext cx="1339703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88495" y="2578730"/>
            <a:ext cx="1339703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1732" y="2578730"/>
            <a:ext cx="1339703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4434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9144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=""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15" y="1709312"/>
            <a:ext cx="2648012" cy="434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=""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2" y="3259539"/>
            <a:ext cx="1995680" cy="3223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95649" y="2158177"/>
            <a:ext cx="1836866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64932" y="3403406"/>
            <a:ext cx="1113343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877234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15041" y="5839007"/>
            <a:ext cx="9159041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7614" y="0"/>
            <a:ext cx="115964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8460431" y="7851"/>
            <a:ext cx="683568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=""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3246966" y="1661219"/>
            <a:ext cx="297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=""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0" y="2081881"/>
            <a:ext cx="3379239" cy="3937837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=""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7576" y="2240518"/>
            <a:ext cx="3148625" cy="2460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47012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539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73534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110780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44906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79913" y="404664"/>
            <a:ext cx="536408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31392" y="733303"/>
            <a:ext cx="4475003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37799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15368" y="733302"/>
            <a:ext cx="152772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4266468" y="5899288"/>
            <a:ext cx="4627502" cy="862288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5222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=""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55236"/>
            <a:ext cx="9144000" cy="290853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55759"/>
            <a:ext cx="9144000" cy="213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350" dirty="0"/>
              <a:t>                     </a:t>
            </a:r>
            <a:endParaRPr lang="ko-KR" altLang="en-US" sz="135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15041" y="5839007"/>
            <a:ext cx="9159041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="" xmlns:p14="http://schemas.microsoft.com/office/powerpoint/2010/main" val="3348794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32154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3987" y="535022"/>
            <a:ext cx="2917435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2025072"/>
            <a:ext cx="1971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4260714"/>
            <a:ext cx="1971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55519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199127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62211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256341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6FEFA60-B116-4E77-8318-A1B3AE1EFCF0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9BAB345-B975-4BE7-BF82-2AFE2F8F46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9538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8D7E-1E83-44CE-843C-6A6E567D32F1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211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A829-08A5-4E3B-BC1B-C7694E3CC8A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8770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D556-8454-4D9D-8DCE-9FB8FA3F7097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1684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D671-E1AE-46DE-917D-FECEA04E9E80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167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3C7D61-02B7-4905-8C23-C6104AE93507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AB345-B975-4BE7-BF82-2AFE2F8F4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59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B9E1-BFB8-4437-806D-B4D79BC1D2E3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1849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677B-B160-4C5C-9957-3F7B02B982EE}" type="datetime1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5978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8246-608B-416B-9063-C8E675954DDF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9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124-34AB-46AF-A148-6BCB330699EA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48844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724-53FA-4527-B3E6-C6CDD0AF044B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3F2B-4341-4144-9A70-9B0BE69DD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116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CF1C-D5EF-43E3-BB4D-25BB4D776436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3F2B-4341-4144-9A70-9B0BE69DD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1205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510-9017-4BDD-8E0B-47C468CD8B7E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3F2B-4341-4144-9A70-9B0BE69DD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419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9A2B-40C3-4F4E-A6AA-0F382A0F87EA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3F2B-4341-4144-9A70-9B0BE69DD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442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A0F3-733C-4B10-9047-AC064CF6384F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3F2B-4341-4144-9A70-9B0BE69DD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740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53EB-1DDD-4885-90D6-27340A79E2EB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3F2B-4341-4144-9A70-9B0BE69DD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3789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784868-81D1-40C3-8AE1-03E696649FBB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AB345-B975-4BE7-BF82-2AFE2F8F4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0715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295-61CF-4DFC-8FFF-4309F9B11E9C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1632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4A5E-BB95-433E-975E-EB7426BB233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3493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9126-2FBB-4FD6-9C89-7A6229313640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67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32E2-3021-4CA2-A468-661A28795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1C4A-B1B3-4B72-AC03-343A1EDDC1D0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67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A4FA-96C3-41FD-A76D-62D8A0B7D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180F-917E-495A-842A-70AF12354CCB}" type="datetime1">
              <a:rPr lang="en-US" smtClean="0"/>
              <a:t>2/16/2022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67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87D88-A416-492A-AAAB-EE2E50B86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37ED5A-6775-4EB1-957F-100F0206B81F}" type="datetime1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AB345-B975-4BE7-BF82-2AFE2F8F4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49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15041" y="5839007"/>
            <a:ext cx="9159041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="" xmlns:p14="http://schemas.microsoft.com/office/powerpoint/2010/main" val="317926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875" y="5899288"/>
            <a:ext cx="4179095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6" y="5899288"/>
            <a:ext cx="4179095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158333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7834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209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4370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667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013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1859B-7DCB-455A-87F4-ACFE792C641A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729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7" r:id="rId18"/>
    <p:sldLayoutId id="2147483868" r:id="rId19"/>
    <p:sldLayoutId id="2147483869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402" y="2132805"/>
            <a:ext cx="5308866" cy="1515533"/>
          </a:xfrm>
        </p:spPr>
        <p:txBody>
          <a:bodyPr/>
          <a:lstStyle/>
          <a:p>
            <a:r>
              <a:rPr lang="en-US" b="1" spc="-150" dirty="0" smtClean="0">
                <a:solidFill>
                  <a:schemeClr val="accent5">
                    <a:lumMod val="50000"/>
                  </a:schemeClr>
                </a:solidFill>
              </a:rPr>
              <a:t>ORTHODONTIC </a:t>
            </a:r>
            <a:r>
              <a:rPr lang="en-US" b="1" spc="55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spc="-165" dirty="0" smtClean="0">
                <a:solidFill>
                  <a:schemeClr val="accent5">
                    <a:lumMod val="50000"/>
                  </a:schemeClr>
                </a:solidFill>
              </a:rPr>
              <a:t>TOOTH MOVEMENT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 t="35529" b="41493"/>
          <a:stretch>
            <a:fillRect/>
          </a:stretch>
        </p:blipFill>
        <p:spPr bwMode="auto">
          <a:xfrm>
            <a:off x="2143415" y="3505192"/>
            <a:ext cx="4856099" cy="181792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82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257" y="1134789"/>
            <a:ext cx="8458200" cy="14700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Tooth Movement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1703" y="3560854"/>
            <a:ext cx="4953000" cy="1752600"/>
          </a:xfrm>
        </p:spPr>
        <p:txBody>
          <a:bodyPr>
            <a:normAutofit/>
          </a:bodyPr>
          <a:lstStyle/>
          <a:p>
            <a:pPr marL="63500"/>
            <a:r>
              <a:rPr lang="en-US" sz="2800" dirty="0" smtClean="0"/>
              <a:t>Physiologic</a:t>
            </a:r>
          </a:p>
          <a:p>
            <a:pPr marL="63500"/>
            <a:r>
              <a:rPr lang="en-US" sz="2800" dirty="0" smtClean="0"/>
              <a:t>Pathologic</a:t>
            </a:r>
          </a:p>
          <a:p>
            <a:pPr marL="63500"/>
            <a:r>
              <a:rPr lang="en-US" sz="2800" dirty="0" smtClean="0"/>
              <a:t>   Orthodontic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300" y="562640"/>
            <a:ext cx="6798734" cy="1303867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Physiologic Tooth Movement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Tooth eruption</a:t>
            </a:r>
          </a:p>
          <a:p>
            <a:endParaRPr lang="en-IN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slight tipping movement of the functioning tooth in its socket during mastication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993" y="1639527"/>
            <a:ext cx="4232232" cy="205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132" y="4442143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552" y="432012"/>
            <a:ext cx="6798734" cy="1303867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Pathologic Tooth Movement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 from Occlusion</a:t>
            </a:r>
          </a:p>
          <a:p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Tooth movement secondary </a:t>
            </a:r>
          </a:p>
          <a:p>
            <a:pPr>
              <a:buNone/>
            </a:pPr>
            <a:r>
              <a:rPr lang="en-US" dirty="0" smtClean="0"/>
              <a:t>to sever periodontal breakdown (migration)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9178" y="3905796"/>
            <a:ext cx="2508068" cy="250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842" y="1542188"/>
            <a:ext cx="1579834" cy="25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 t="41776" b="32880"/>
          <a:stretch>
            <a:fillRect/>
          </a:stretch>
        </p:blipFill>
        <p:spPr bwMode="auto">
          <a:xfrm>
            <a:off x="969476" y="3896516"/>
            <a:ext cx="3207108" cy="229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Orthodontic Tooth Movement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294192"/>
            <a:ext cx="6798736" cy="3444997"/>
          </a:xfrm>
        </p:spPr>
        <p:txBody>
          <a:bodyPr/>
          <a:lstStyle/>
          <a:p>
            <a:r>
              <a:rPr lang="en-US" dirty="0" smtClean="0"/>
              <a:t>Basically there is slight difference between the tissues reactions observed in physiologic tooth movement and orthodontic tooth movement.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8674" y="3670663"/>
            <a:ext cx="3853543" cy="256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495" y="3070708"/>
            <a:ext cx="6798734" cy="130386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Types of Orthodontic Tooth Movement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</a:pPr>
            <a:r>
              <a:rPr lang="en-US" b="1" dirty="0" smtClean="0"/>
              <a:t>Tipping: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 smtClean="0"/>
              <a:t>Uncontrolled tipping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2400" dirty="0" smtClean="0"/>
              <a:t>Controlled tipping</a:t>
            </a:r>
          </a:p>
          <a:p>
            <a:pPr marL="533400" indent="-533400">
              <a:lnSpc>
                <a:spcPct val="80000"/>
              </a:lnSpc>
            </a:pPr>
            <a:r>
              <a:rPr lang="en-US" b="1" dirty="0" smtClean="0"/>
              <a:t>Bodily movement: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b="1" dirty="0" smtClean="0"/>
              <a:t>Intrusion </a:t>
            </a:r>
            <a:endParaRPr lang="en-US" b="1" dirty="0" smtClean="0"/>
          </a:p>
          <a:p>
            <a:pPr marL="533400" indent="-533400">
              <a:lnSpc>
                <a:spcPct val="80000"/>
              </a:lnSpc>
            </a:pPr>
            <a:r>
              <a:rPr lang="en-US" sz="2400" b="1" dirty="0" smtClean="0"/>
              <a:t>Extrusion</a:t>
            </a:r>
            <a:endParaRPr lang="en-US" b="1" dirty="0" smtClean="0"/>
          </a:p>
          <a:p>
            <a:pPr marL="533400" indent="-533400">
              <a:lnSpc>
                <a:spcPct val="80000"/>
              </a:lnSpc>
            </a:pPr>
            <a:r>
              <a:rPr lang="en-US" sz="2400" b="1" dirty="0" err="1" smtClean="0"/>
              <a:t>Torquing</a:t>
            </a:r>
            <a:endParaRPr lang="en-US" b="1" dirty="0" smtClean="0"/>
          </a:p>
          <a:p>
            <a:pPr marL="533400" indent="-533400">
              <a:lnSpc>
                <a:spcPct val="80000"/>
              </a:lnSpc>
            </a:pPr>
            <a:r>
              <a:rPr lang="en-US" sz="2400" b="1" dirty="0" err="1" smtClean="0"/>
              <a:t>Uprighting</a:t>
            </a:r>
            <a:endParaRPr lang="en-US" sz="2400" b="1" dirty="0" smtClean="0"/>
          </a:p>
          <a:p>
            <a:pPr marL="533400" indent="-533400">
              <a:lnSpc>
                <a:spcPct val="80000"/>
              </a:lnSpc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1 0.12871 C 0.22361 0.10811 0.21944 0.08727 0.21545 0.0669 C 0.21441 0.05394 0.21198 0.04144 0.20955 0.02871 C 0.20833 0.00857 0.20503 -0.01342 0.20121 -0.0331 C 0.19531 -0.09513 0.19652 -0.15787 0.19652 -0.22037 L -0.09045 -0.32199 L -0.06788 -0.32199 " pathEditMode="relative" rAng="0" ptsTypes="ffffAAA"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TIPPING MOVEMENT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Simplest </a:t>
            </a:r>
            <a:r>
              <a:rPr lang="en-US" dirty="0" smtClean="0"/>
              <a:t>form of orthodontic movement</a:t>
            </a:r>
          </a:p>
          <a:p>
            <a:r>
              <a:rPr lang="en-US" dirty="0" smtClean="0"/>
              <a:t>Requires force of very </a:t>
            </a:r>
            <a:r>
              <a:rPr lang="en-US" dirty="0" smtClean="0">
                <a:solidFill>
                  <a:srgbClr val="00B050"/>
                </a:solidFill>
              </a:rPr>
              <a:t>low magnitude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Crown movement </a:t>
            </a:r>
            <a:r>
              <a:rPr lang="en-US" dirty="0" smtClean="0"/>
              <a:t>is more than the root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416" y="550817"/>
            <a:ext cx="5192485" cy="1143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Uncontrolled Tipping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16163"/>
            <a:ext cx="5294313" cy="3779837"/>
          </a:xfrm>
        </p:spPr>
        <p:txBody>
          <a:bodyPr/>
          <a:lstStyle/>
          <a:p>
            <a:r>
              <a:rPr lang="en-US" dirty="0" smtClean="0"/>
              <a:t>When the force is applied, </a:t>
            </a:r>
            <a:r>
              <a:rPr lang="en-US" dirty="0" smtClean="0">
                <a:solidFill>
                  <a:srgbClr val="00B050"/>
                </a:solidFill>
              </a:rPr>
              <a:t>the crown moves in one direction and the root moves in the opposite direction</a:t>
            </a:r>
            <a:r>
              <a:rPr lang="en-US" dirty="0" smtClean="0">
                <a:solidFill>
                  <a:schemeClr val="hlink"/>
                </a:solidFill>
              </a:rPr>
              <a:t>.</a:t>
            </a:r>
            <a:r>
              <a:rPr lang="en-US" dirty="0" smtClean="0"/>
              <a:t>  </a:t>
            </a:r>
          </a:p>
          <a:p>
            <a:r>
              <a:rPr lang="en-US" dirty="0" smtClean="0"/>
              <a:t>Here the centre of rotation lies somewhere near the centre of resistance of the tooth.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153731">
            <a:off x="6934200" y="1752600"/>
            <a:ext cx="1360488" cy="3875088"/>
            <a:chOff x="1288" y="1256"/>
            <a:chExt cx="857" cy="2441"/>
          </a:xfrm>
        </p:grpSpPr>
        <p:sp>
          <p:nvSpPr>
            <p:cNvPr id="51212" name="Freeform 5"/>
            <p:cNvSpPr>
              <a:spLocks/>
            </p:cNvSpPr>
            <p:nvPr/>
          </p:nvSpPr>
          <p:spPr bwMode="auto">
            <a:xfrm>
              <a:off x="1288" y="1256"/>
              <a:ext cx="621" cy="1569"/>
            </a:xfrm>
            <a:custGeom>
              <a:avLst/>
              <a:gdLst>
                <a:gd name="T0" fmla="*/ 10 w 621"/>
                <a:gd name="T1" fmla="*/ 931 h 1569"/>
                <a:gd name="T2" fmla="*/ 93 w 621"/>
                <a:gd name="T3" fmla="*/ 1569 h 1569"/>
                <a:gd name="T4" fmla="*/ 621 w 621"/>
                <a:gd name="T5" fmla="*/ 1458 h 1569"/>
                <a:gd name="T6" fmla="*/ 489 w 621"/>
                <a:gd name="T7" fmla="*/ 849 h 1569"/>
                <a:gd name="T8" fmla="*/ 160 w 621"/>
                <a:gd name="T9" fmla="*/ 0 h 1569"/>
                <a:gd name="T10" fmla="*/ 10 w 621"/>
                <a:gd name="T11" fmla="*/ 931 h 15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1"/>
                <a:gd name="T19" fmla="*/ 0 h 1569"/>
                <a:gd name="T20" fmla="*/ 621 w 621"/>
                <a:gd name="T21" fmla="*/ 1569 h 15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1" h="1569">
                  <a:moveTo>
                    <a:pt x="10" y="931"/>
                  </a:moveTo>
                  <a:cubicBezTo>
                    <a:pt x="21" y="1202"/>
                    <a:pt x="64" y="1380"/>
                    <a:pt x="93" y="1569"/>
                  </a:cubicBezTo>
                  <a:cubicBezTo>
                    <a:pt x="251" y="1387"/>
                    <a:pt x="337" y="1308"/>
                    <a:pt x="621" y="1458"/>
                  </a:cubicBezTo>
                  <a:cubicBezTo>
                    <a:pt x="589" y="1245"/>
                    <a:pt x="528" y="1013"/>
                    <a:pt x="489" y="849"/>
                  </a:cubicBezTo>
                  <a:cubicBezTo>
                    <a:pt x="448" y="685"/>
                    <a:pt x="282" y="81"/>
                    <a:pt x="160" y="0"/>
                  </a:cubicBezTo>
                  <a:cubicBezTo>
                    <a:pt x="52" y="46"/>
                    <a:pt x="0" y="660"/>
                    <a:pt x="10" y="931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Freeform 6"/>
            <p:cNvSpPr>
              <a:spLocks/>
            </p:cNvSpPr>
            <p:nvPr/>
          </p:nvSpPr>
          <p:spPr bwMode="auto">
            <a:xfrm>
              <a:off x="1296" y="2588"/>
              <a:ext cx="849" cy="1109"/>
            </a:xfrm>
            <a:custGeom>
              <a:avLst/>
              <a:gdLst>
                <a:gd name="T0" fmla="*/ 101 w 849"/>
                <a:gd name="T1" fmla="*/ 205 h 1109"/>
                <a:gd name="T2" fmla="*/ 54 w 849"/>
                <a:gd name="T3" fmla="*/ 820 h 1109"/>
                <a:gd name="T4" fmla="*/ 437 w 849"/>
                <a:gd name="T5" fmla="*/ 1109 h 1109"/>
                <a:gd name="T6" fmla="*/ 830 w 849"/>
                <a:gd name="T7" fmla="*/ 684 h 1109"/>
                <a:gd name="T8" fmla="*/ 606 w 849"/>
                <a:gd name="T9" fmla="*/ 103 h 1109"/>
                <a:gd name="T10" fmla="*/ 101 w 849"/>
                <a:gd name="T11" fmla="*/ 205 h 1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9"/>
                <a:gd name="T19" fmla="*/ 0 h 1109"/>
                <a:gd name="T20" fmla="*/ 849 w 849"/>
                <a:gd name="T21" fmla="*/ 1109 h 1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9" h="1109">
                  <a:moveTo>
                    <a:pt x="101" y="205"/>
                  </a:moveTo>
                  <a:cubicBezTo>
                    <a:pt x="16" y="404"/>
                    <a:pt x="0" y="661"/>
                    <a:pt x="54" y="820"/>
                  </a:cubicBezTo>
                  <a:cubicBezTo>
                    <a:pt x="188" y="910"/>
                    <a:pt x="294" y="1037"/>
                    <a:pt x="437" y="1109"/>
                  </a:cubicBezTo>
                  <a:cubicBezTo>
                    <a:pt x="532" y="1091"/>
                    <a:pt x="811" y="846"/>
                    <a:pt x="830" y="684"/>
                  </a:cubicBezTo>
                  <a:cubicBezTo>
                    <a:pt x="849" y="521"/>
                    <a:pt x="736" y="227"/>
                    <a:pt x="606" y="103"/>
                  </a:cubicBezTo>
                  <a:cubicBezTo>
                    <a:pt x="361" y="0"/>
                    <a:pt x="266" y="8"/>
                    <a:pt x="101" y="20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Oval 7"/>
            <p:cNvSpPr>
              <a:spLocks noChangeArrowheads="1"/>
            </p:cNvSpPr>
            <p:nvPr/>
          </p:nvSpPr>
          <p:spPr bwMode="auto">
            <a:xfrm>
              <a:off x="1503" y="2072"/>
              <a:ext cx="115" cy="11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-326939">
            <a:off x="7348538" y="1698625"/>
            <a:ext cx="1360487" cy="3875088"/>
            <a:chOff x="1288" y="1256"/>
            <a:chExt cx="857" cy="2441"/>
          </a:xfrm>
        </p:grpSpPr>
        <p:sp>
          <p:nvSpPr>
            <p:cNvPr id="51209" name="Freeform 9"/>
            <p:cNvSpPr>
              <a:spLocks/>
            </p:cNvSpPr>
            <p:nvPr/>
          </p:nvSpPr>
          <p:spPr bwMode="auto">
            <a:xfrm>
              <a:off x="1288" y="1256"/>
              <a:ext cx="621" cy="1569"/>
            </a:xfrm>
            <a:custGeom>
              <a:avLst/>
              <a:gdLst>
                <a:gd name="T0" fmla="*/ 10 w 621"/>
                <a:gd name="T1" fmla="*/ 931 h 1569"/>
                <a:gd name="T2" fmla="*/ 93 w 621"/>
                <a:gd name="T3" fmla="*/ 1569 h 1569"/>
                <a:gd name="T4" fmla="*/ 621 w 621"/>
                <a:gd name="T5" fmla="*/ 1458 h 1569"/>
                <a:gd name="T6" fmla="*/ 489 w 621"/>
                <a:gd name="T7" fmla="*/ 849 h 1569"/>
                <a:gd name="T8" fmla="*/ 160 w 621"/>
                <a:gd name="T9" fmla="*/ 0 h 1569"/>
                <a:gd name="T10" fmla="*/ 10 w 621"/>
                <a:gd name="T11" fmla="*/ 931 h 15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1"/>
                <a:gd name="T19" fmla="*/ 0 h 1569"/>
                <a:gd name="T20" fmla="*/ 621 w 621"/>
                <a:gd name="T21" fmla="*/ 1569 h 15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1" h="1569">
                  <a:moveTo>
                    <a:pt x="10" y="931"/>
                  </a:moveTo>
                  <a:cubicBezTo>
                    <a:pt x="21" y="1202"/>
                    <a:pt x="64" y="1380"/>
                    <a:pt x="93" y="1569"/>
                  </a:cubicBezTo>
                  <a:cubicBezTo>
                    <a:pt x="251" y="1387"/>
                    <a:pt x="337" y="1308"/>
                    <a:pt x="621" y="1458"/>
                  </a:cubicBezTo>
                  <a:cubicBezTo>
                    <a:pt x="589" y="1245"/>
                    <a:pt x="528" y="1013"/>
                    <a:pt x="489" y="849"/>
                  </a:cubicBezTo>
                  <a:cubicBezTo>
                    <a:pt x="448" y="685"/>
                    <a:pt x="282" y="81"/>
                    <a:pt x="160" y="0"/>
                  </a:cubicBezTo>
                  <a:cubicBezTo>
                    <a:pt x="52" y="46"/>
                    <a:pt x="0" y="660"/>
                    <a:pt x="10" y="931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auto">
            <a:xfrm>
              <a:off x="1296" y="2588"/>
              <a:ext cx="849" cy="1109"/>
            </a:xfrm>
            <a:custGeom>
              <a:avLst/>
              <a:gdLst>
                <a:gd name="T0" fmla="*/ 101 w 849"/>
                <a:gd name="T1" fmla="*/ 205 h 1109"/>
                <a:gd name="T2" fmla="*/ 54 w 849"/>
                <a:gd name="T3" fmla="*/ 820 h 1109"/>
                <a:gd name="T4" fmla="*/ 437 w 849"/>
                <a:gd name="T5" fmla="*/ 1109 h 1109"/>
                <a:gd name="T6" fmla="*/ 830 w 849"/>
                <a:gd name="T7" fmla="*/ 684 h 1109"/>
                <a:gd name="T8" fmla="*/ 606 w 849"/>
                <a:gd name="T9" fmla="*/ 103 h 1109"/>
                <a:gd name="T10" fmla="*/ 101 w 849"/>
                <a:gd name="T11" fmla="*/ 205 h 1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9"/>
                <a:gd name="T19" fmla="*/ 0 h 1109"/>
                <a:gd name="T20" fmla="*/ 849 w 849"/>
                <a:gd name="T21" fmla="*/ 1109 h 1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9" h="1109">
                  <a:moveTo>
                    <a:pt x="101" y="205"/>
                  </a:moveTo>
                  <a:cubicBezTo>
                    <a:pt x="16" y="404"/>
                    <a:pt x="0" y="661"/>
                    <a:pt x="54" y="820"/>
                  </a:cubicBezTo>
                  <a:cubicBezTo>
                    <a:pt x="188" y="910"/>
                    <a:pt x="294" y="1037"/>
                    <a:pt x="437" y="1109"/>
                  </a:cubicBezTo>
                  <a:cubicBezTo>
                    <a:pt x="532" y="1091"/>
                    <a:pt x="811" y="846"/>
                    <a:pt x="830" y="684"/>
                  </a:cubicBezTo>
                  <a:cubicBezTo>
                    <a:pt x="849" y="521"/>
                    <a:pt x="736" y="227"/>
                    <a:pt x="606" y="103"/>
                  </a:cubicBezTo>
                  <a:cubicBezTo>
                    <a:pt x="361" y="0"/>
                    <a:pt x="266" y="8"/>
                    <a:pt x="101" y="20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1503" y="2072"/>
              <a:ext cx="115" cy="11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756" name="Line 12"/>
          <p:cNvSpPr>
            <a:spLocks noChangeShapeType="1"/>
          </p:cNvSpPr>
          <p:nvPr/>
        </p:nvSpPr>
        <p:spPr bwMode="auto">
          <a:xfrm>
            <a:off x="7391400" y="1752600"/>
            <a:ext cx="914400" cy="3810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 flipH="1">
            <a:off x="7019925" y="1704975"/>
            <a:ext cx="838200" cy="3810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8" name="AutoShape 14"/>
          <p:cNvSpPr>
            <a:spLocks noChangeArrowheads="1"/>
          </p:cNvSpPr>
          <p:nvPr/>
        </p:nvSpPr>
        <p:spPr bwMode="auto">
          <a:xfrm>
            <a:off x="7515225" y="2633663"/>
            <a:ext cx="228600" cy="17621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A32E2-3021-4CA2-A468-661A287956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988629" y="5497285"/>
            <a:ext cx="121789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217229" y="12409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6" grpId="0" animBg="1"/>
      <p:bldP spid="287757" grpId="0" animBg="1"/>
      <p:bldP spid="2877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888274" y="563880"/>
            <a:ext cx="5963194" cy="1143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Controlled Tipping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651125"/>
            <a:ext cx="4989513" cy="3444875"/>
          </a:xfrm>
        </p:spPr>
        <p:txBody>
          <a:bodyPr/>
          <a:lstStyle/>
          <a:p>
            <a:r>
              <a:rPr lang="en-US" dirty="0" smtClean="0"/>
              <a:t>Here the crown moves in one direction but </a:t>
            </a:r>
            <a:r>
              <a:rPr lang="en-US" dirty="0" smtClean="0">
                <a:solidFill>
                  <a:schemeClr val="hlink"/>
                </a:solidFill>
              </a:rPr>
              <a:t>the root position remains the same</a:t>
            </a:r>
            <a:r>
              <a:rPr lang="en-US" dirty="0" smtClean="0"/>
              <a:t> or gets minimally displaced.</a:t>
            </a:r>
          </a:p>
          <a:p>
            <a:r>
              <a:rPr lang="en-US" dirty="0" smtClean="0"/>
              <a:t>The centre of rotation lies near or close to the apex.  </a:t>
            </a:r>
          </a:p>
        </p:txBody>
      </p:sp>
      <p:graphicFrame>
        <p:nvGraphicFramePr>
          <p:cNvPr id="1026" name="Object 4"/>
          <p:cNvGraphicFramePr>
            <a:graphicFrameLocks/>
          </p:cNvGraphicFramePr>
          <p:nvPr>
            <p:ph sz="half" idx="2"/>
          </p:nvPr>
        </p:nvGraphicFramePr>
        <p:xfrm>
          <a:off x="6216650" y="3702050"/>
          <a:ext cx="671513" cy="673100"/>
        </p:xfrm>
        <a:graphic>
          <a:graphicData uri="http://schemas.openxmlformats.org/presentationml/2006/ole">
            <p:oleObj spid="_x0000_s1026" name="CorelDRAW!" r:id="rId4" imgW="671400" imgH="672840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 rot="1153731">
            <a:off x="6629400" y="1938338"/>
            <a:ext cx="1360488" cy="3875087"/>
            <a:chOff x="1288" y="1256"/>
            <a:chExt cx="857" cy="2441"/>
          </a:xfrm>
        </p:grpSpPr>
        <p:sp>
          <p:nvSpPr>
            <p:cNvPr id="1037" name="Freeform 6"/>
            <p:cNvSpPr>
              <a:spLocks/>
            </p:cNvSpPr>
            <p:nvPr/>
          </p:nvSpPr>
          <p:spPr bwMode="auto">
            <a:xfrm>
              <a:off x="1288" y="1256"/>
              <a:ext cx="621" cy="1569"/>
            </a:xfrm>
            <a:custGeom>
              <a:avLst/>
              <a:gdLst>
                <a:gd name="T0" fmla="*/ 10 w 621"/>
                <a:gd name="T1" fmla="*/ 931 h 1569"/>
                <a:gd name="T2" fmla="*/ 93 w 621"/>
                <a:gd name="T3" fmla="*/ 1569 h 1569"/>
                <a:gd name="T4" fmla="*/ 621 w 621"/>
                <a:gd name="T5" fmla="*/ 1458 h 1569"/>
                <a:gd name="T6" fmla="*/ 489 w 621"/>
                <a:gd name="T7" fmla="*/ 849 h 1569"/>
                <a:gd name="T8" fmla="*/ 160 w 621"/>
                <a:gd name="T9" fmla="*/ 0 h 1569"/>
                <a:gd name="T10" fmla="*/ 10 w 621"/>
                <a:gd name="T11" fmla="*/ 931 h 15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1"/>
                <a:gd name="T19" fmla="*/ 0 h 1569"/>
                <a:gd name="T20" fmla="*/ 621 w 621"/>
                <a:gd name="T21" fmla="*/ 1569 h 15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1" h="1569">
                  <a:moveTo>
                    <a:pt x="10" y="931"/>
                  </a:moveTo>
                  <a:cubicBezTo>
                    <a:pt x="21" y="1202"/>
                    <a:pt x="64" y="1380"/>
                    <a:pt x="93" y="1569"/>
                  </a:cubicBezTo>
                  <a:cubicBezTo>
                    <a:pt x="251" y="1387"/>
                    <a:pt x="337" y="1308"/>
                    <a:pt x="621" y="1458"/>
                  </a:cubicBezTo>
                  <a:cubicBezTo>
                    <a:pt x="589" y="1245"/>
                    <a:pt x="528" y="1013"/>
                    <a:pt x="489" y="849"/>
                  </a:cubicBezTo>
                  <a:cubicBezTo>
                    <a:pt x="448" y="685"/>
                    <a:pt x="282" y="81"/>
                    <a:pt x="160" y="0"/>
                  </a:cubicBezTo>
                  <a:cubicBezTo>
                    <a:pt x="52" y="46"/>
                    <a:pt x="0" y="660"/>
                    <a:pt x="10" y="931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7"/>
            <p:cNvSpPr>
              <a:spLocks/>
            </p:cNvSpPr>
            <p:nvPr/>
          </p:nvSpPr>
          <p:spPr bwMode="auto">
            <a:xfrm>
              <a:off x="1296" y="2588"/>
              <a:ext cx="849" cy="1109"/>
            </a:xfrm>
            <a:custGeom>
              <a:avLst/>
              <a:gdLst>
                <a:gd name="T0" fmla="*/ 101 w 849"/>
                <a:gd name="T1" fmla="*/ 205 h 1109"/>
                <a:gd name="T2" fmla="*/ 54 w 849"/>
                <a:gd name="T3" fmla="*/ 820 h 1109"/>
                <a:gd name="T4" fmla="*/ 437 w 849"/>
                <a:gd name="T5" fmla="*/ 1109 h 1109"/>
                <a:gd name="T6" fmla="*/ 830 w 849"/>
                <a:gd name="T7" fmla="*/ 684 h 1109"/>
                <a:gd name="T8" fmla="*/ 606 w 849"/>
                <a:gd name="T9" fmla="*/ 103 h 1109"/>
                <a:gd name="T10" fmla="*/ 101 w 849"/>
                <a:gd name="T11" fmla="*/ 205 h 1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9"/>
                <a:gd name="T19" fmla="*/ 0 h 1109"/>
                <a:gd name="T20" fmla="*/ 849 w 849"/>
                <a:gd name="T21" fmla="*/ 1109 h 1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9" h="1109">
                  <a:moveTo>
                    <a:pt x="101" y="205"/>
                  </a:moveTo>
                  <a:cubicBezTo>
                    <a:pt x="16" y="404"/>
                    <a:pt x="0" y="661"/>
                    <a:pt x="54" y="820"/>
                  </a:cubicBezTo>
                  <a:cubicBezTo>
                    <a:pt x="188" y="910"/>
                    <a:pt x="294" y="1037"/>
                    <a:pt x="437" y="1109"/>
                  </a:cubicBezTo>
                  <a:cubicBezTo>
                    <a:pt x="532" y="1091"/>
                    <a:pt x="811" y="846"/>
                    <a:pt x="830" y="684"/>
                  </a:cubicBezTo>
                  <a:cubicBezTo>
                    <a:pt x="849" y="521"/>
                    <a:pt x="736" y="227"/>
                    <a:pt x="606" y="103"/>
                  </a:cubicBezTo>
                  <a:cubicBezTo>
                    <a:pt x="361" y="0"/>
                    <a:pt x="266" y="8"/>
                    <a:pt x="101" y="20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Oval 8"/>
            <p:cNvSpPr>
              <a:spLocks noChangeArrowheads="1"/>
            </p:cNvSpPr>
            <p:nvPr/>
          </p:nvSpPr>
          <p:spPr bwMode="auto">
            <a:xfrm>
              <a:off x="1503" y="2072"/>
              <a:ext cx="115" cy="11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326939">
            <a:off x="7500938" y="1851025"/>
            <a:ext cx="1360487" cy="3875088"/>
            <a:chOff x="1288" y="1256"/>
            <a:chExt cx="857" cy="2441"/>
          </a:xfrm>
        </p:grpSpPr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288" y="1256"/>
              <a:ext cx="621" cy="1569"/>
            </a:xfrm>
            <a:custGeom>
              <a:avLst/>
              <a:gdLst>
                <a:gd name="T0" fmla="*/ 10 w 621"/>
                <a:gd name="T1" fmla="*/ 931 h 1569"/>
                <a:gd name="T2" fmla="*/ 93 w 621"/>
                <a:gd name="T3" fmla="*/ 1569 h 1569"/>
                <a:gd name="T4" fmla="*/ 621 w 621"/>
                <a:gd name="T5" fmla="*/ 1458 h 1569"/>
                <a:gd name="T6" fmla="*/ 489 w 621"/>
                <a:gd name="T7" fmla="*/ 849 h 1569"/>
                <a:gd name="T8" fmla="*/ 160 w 621"/>
                <a:gd name="T9" fmla="*/ 0 h 1569"/>
                <a:gd name="T10" fmla="*/ 10 w 621"/>
                <a:gd name="T11" fmla="*/ 931 h 15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1"/>
                <a:gd name="T19" fmla="*/ 0 h 1569"/>
                <a:gd name="T20" fmla="*/ 621 w 621"/>
                <a:gd name="T21" fmla="*/ 1569 h 15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1" h="1569">
                  <a:moveTo>
                    <a:pt x="10" y="931"/>
                  </a:moveTo>
                  <a:cubicBezTo>
                    <a:pt x="21" y="1202"/>
                    <a:pt x="64" y="1380"/>
                    <a:pt x="93" y="1569"/>
                  </a:cubicBezTo>
                  <a:cubicBezTo>
                    <a:pt x="251" y="1387"/>
                    <a:pt x="337" y="1308"/>
                    <a:pt x="621" y="1458"/>
                  </a:cubicBezTo>
                  <a:cubicBezTo>
                    <a:pt x="589" y="1245"/>
                    <a:pt x="528" y="1013"/>
                    <a:pt x="489" y="849"/>
                  </a:cubicBezTo>
                  <a:cubicBezTo>
                    <a:pt x="448" y="685"/>
                    <a:pt x="282" y="81"/>
                    <a:pt x="160" y="0"/>
                  </a:cubicBezTo>
                  <a:cubicBezTo>
                    <a:pt x="52" y="46"/>
                    <a:pt x="0" y="660"/>
                    <a:pt x="10" y="931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96" y="2588"/>
              <a:ext cx="849" cy="1109"/>
            </a:xfrm>
            <a:custGeom>
              <a:avLst/>
              <a:gdLst>
                <a:gd name="T0" fmla="*/ 101 w 849"/>
                <a:gd name="T1" fmla="*/ 205 h 1109"/>
                <a:gd name="T2" fmla="*/ 54 w 849"/>
                <a:gd name="T3" fmla="*/ 820 h 1109"/>
                <a:gd name="T4" fmla="*/ 437 w 849"/>
                <a:gd name="T5" fmla="*/ 1109 h 1109"/>
                <a:gd name="T6" fmla="*/ 830 w 849"/>
                <a:gd name="T7" fmla="*/ 684 h 1109"/>
                <a:gd name="T8" fmla="*/ 606 w 849"/>
                <a:gd name="T9" fmla="*/ 103 h 1109"/>
                <a:gd name="T10" fmla="*/ 101 w 849"/>
                <a:gd name="T11" fmla="*/ 205 h 1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9"/>
                <a:gd name="T19" fmla="*/ 0 h 1109"/>
                <a:gd name="T20" fmla="*/ 849 w 849"/>
                <a:gd name="T21" fmla="*/ 1109 h 1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9" h="1109">
                  <a:moveTo>
                    <a:pt x="101" y="205"/>
                  </a:moveTo>
                  <a:cubicBezTo>
                    <a:pt x="16" y="404"/>
                    <a:pt x="0" y="661"/>
                    <a:pt x="54" y="820"/>
                  </a:cubicBezTo>
                  <a:cubicBezTo>
                    <a:pt x="188" y="910"/>
                    <a:pt x="294" y="1037"/>
                    <a:pt x="437" y="1109"/>
                  </a:cubicBezTo>
                  <a:cubicBezTo>
                    <a:pt x="532" y="1091"/>
                    <a:pt x="811" y="846"/>
                    <a:pt x="830" y="684"/>
                  </a:cubicBezTo>
                  <a:cubicBezTo>
                    <a:pt x="849" y="521"/>
                    <a:pt x="736" y="227"/>
                    <a:pt x="606" y="103"/>
                  </a:cubicBezTo>
                  <a:cubicBezTo>
                    <a:pt x="361" y="0"/>
                    <a:pt x="266" y="8"/>
                    <a:pt x="101" y="20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1503" y="2072"/>
              <a:ext cx="115" cy="11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7543800" y="1905000"/>
            <a:ext cx="914400" cy="3810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 flipH="1">
            <a:off x="6715125" y="1890713"/>
            <a:ext cx="838200" cy="3810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07" name="AutoShape 15"/>
          <p:cNvSpPr>
            <a:spLocks noChangeArrowheads="1"/>
          </p:cNvSpPr>
          <p:nvPr/>
        </p:nvSpPr>
        <p:spPr bwMode="auto">
          <a:xfrm>
            <a:off x="7453313" y="1814513"/>
            <a:ext cx="228600" cy="17621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A32E2-3021-4CA2-A468-661A287956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6825344" y="5671456"/>
            <a:ext cx="144649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5" grpId="0" animBg="1"/>
      <p:bldP spid="289806" grpId="0" animBg="1"/>
      <p:bldP spid="2898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247270">
            <a:off x="6315075" y="1676400"/>
            <a:ext cx="2597150" cy="2913063"/>
            <a:chOff x="2257" y="2112"/>
            <a:chExt cx="1636" cy="1835"/>
          </a:xfrm>
        </p:grpSpPr>
        <p:sp>
          <p:nvSpPr>
            <p:cNvPr id="53272" name="Freeform 3"/>
            <p:cNvSpPr>
              <a:spLocks/>
            </p:cNvSpPr>
            <p:nvPr/>
          </p:nvSpPr>
          <p:spPr bwMode="auto">
            <a:xfrm rot="3061575">
              <a:off x="2362" y="3013"/>
              <a:ext cx="829" cy="1040"/>
            </a:xfrm>
            <a:custGeom>
              <a:avLst/>
              <a:gdLst>
                <a:gd name="T0" fmla="*/ 57 w 1320"/>
                <a:gd name="T1" fmla="*/ 155 h 1609"/>
                <a:gd name="T2" fmla="*/ 170 w 1320"/>
                <a:gd name="T3" fmla="*/ 691 h 1609"/>
                <a:gd name="T4" fmla="*/ 735 w 1320"/>
                <a:gd name="T5" fmla="*/ 1040 h 1609"/>
                <a:gd name="T6" fmla="*/ 735 w 1320"/>
                <a:gd name="T7" fmla="*/ 575 h 1609"/>
                <a:gd name="T8" fmla="*/ 396 w 1320"/>
                <a:gd name="T9" fmla="*/ 0 h 1609"/>
                <a:gd name="T10" fmla="*/ 57 w 1320"/>
                <a:gd name="T11" fmla="*/ 155 h 1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0"/>
                <a:gd name="T19" fmla="*/ 0 h 1609"/>
                <a:gd name="T20" fmla="*/ 1320 w 1320"/>
                <a:gd name="T21" fmla="*/ 1609 h 16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0" h="1609">
                  <a:moveTo>
                    <a:pt x="90" y="240"/>
                  </a:moveTo>
                  <a:cubicBezTo>
                    <a:pt x="0" y="420"/>
                    <a:pt x="90" y="841"/>
                    <a:pt x="270" y="1069"/>
                  </a:cubicBezTo>
                  <a:cubicBezTo>
                    <a:pt x="730" y="1120"/>
                    <a:pt x="720" y="1339"/>
                    <a:pt x="1170" y="1609"/>
                  </a:cubicBezTo>
                  <a:cubicBezTo>
                    <a:pt x="1320" y="1579"/>
                    <a:pt x="1230" y="1159"/>
                    <a:pt x="1170" y="889"/>
                  </a:cubicBezTo>
                  <a:cubicBezTo>
                    <a:pt x="1110" y="619"/>
                    <a:pt x="810" y="108"/>
                    <a:pt x="630" y="0"/>
                  </a:cubicBezTo>
                  <a:lnTo>
                    <a:pt x="90" y="2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4"/>
            <p:cNvSpPr>
              <a:spLocks/>
            </p:cNvSpPr>
            <p:nvPr/>
          </p:nvSpPr>
          <p:spPr bwMode="auto">
            <a:xfrm rot="3061575">
              <a:off x="2737" y="1942"/>
              <a:ext cx="985" cy="1326"/>
            </a:xfrm>
            <a:custGeom>
              <a:avLst/>
              <a:gdLst>
                <a:gd name="T0" fmla="*/ 289 w 787"/>
                <a:gd name="T1" fmla="*/ 854 h 1028"/>
                <a:gd name="T2" fmla="*/ 539 w 787"/>
                <a:gd name="T3" fmla="*/ 1292 h 1028"/>
                <a:gd name="T4" fmla="*/ 891 w 787"/>
                <a:gd name="T5" fmla="*/ 1125 h 1028"/>
                <a:gd name="T6" fmla="*/ 602 w 787"/>
                <a:gd name="T7" fmla="*/ 543 h 1028"/>
                <a:gd name="T8" fmla="*/ 50 w 787"/>
                <a:gd name="T9" fmla="*/ 13 h 1028"/>
                <a:gd name="T10" fmla="*/ 289 w 787"/>
                <a:gd name="T11" fmla="*/ 854 h 10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"/>
                <a:gd name="T19" fmla="*/ 0 h 1028"/>
                <a:gd name="T20" fmla="*/ 787 w 787"/>
                <a:gd name="T21" fmla="*/ 1028 h 10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" h="1028">
                  <a:moveTo>
                    <a:pt x="231" y="662"/>
                  </a:moveTo>
                  <a:cubicBezTo>
                    <a:pt x="331" y="832"/>
                    <a:pt x="341" y="872"/>
                    <a:pt x="431" y="1002"/>
                  </a:cubicBezTo>
                  <a:cubicBezTo>
                    <a:pt x="662" y="1028"/>
                    <a:pt x="632" y="1012"/>
                    <a:pt x="712" y="872"/>
                  </a:cubicBezTo>
                  <a:cubicBezTo>
                    <a:pt x="787" y="857"/>
                    <a:pt x="582" y="531"/>
                    <a:pt x="481" y="421"/>
                  </a:cubicBezTo>
                  <a:cubicBezTo>
                    <a:pt x="381" y="311"/>
                    <a:pt x="150" y="0"/>
                    <a:pt x="40" y="10"/>
                  </a:cubicBezTo>
                  <a:cubicBezTo>
                    <a:pt x="0" y="90"/>
                    <a:pt x="130" y="491"/>
                    <a:pt x="231" y="662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Oval 5"/>
            <p:cNvSpPr>
              <a:spLocks noChangeArrowheads="1"/>
            </p:cNvSpPr>
            <p:nvPr/>
          </p:nvSpPr>
          <p:spPr bwMode="auto">
            <a:xfrm rot="3061575">
              <a:off x="3100" y="2622"/>
              <a:ext cx="113" cy="116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6" name="Rectangle 17"/>
          <p:cNvSpPr>
            <a:spLocks noGrp="1" noChangeArrowheads="1"/>
          </p:cNvSpPr>
          <p:nvPr>
            <p:ph type="title"/>
          </p:nvPr>
        </p:nvSpPr>
        <p:spPr>
          <a:xfrm>
            <a:off x="355002" y="572973"/>
            <a:ext cx="5459506" cy="1066800"/>
          </a:xfrm>
        </p:spPr>
        <p:txBody>
          <a:bodyPr/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Torquing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93906" name="Rectangle 18"/>
          <p:cNvSpPr>
            <a:spLocks noGrp="1" noChangeArrowheads="1"/>
          </p:cNvSpPr>
          <p:nvPr>
            <p:ph sz="half" idx="1"/>
          </p:nvPr>
        </p:nvSpPr>
        <p:spPr>
          <a:xfrm>
            <a:off x="455023" y="2997926"/>
            <a:ext cx="5065713" cy="1295400"/>
          </a:xfrm>
        </p:spPr>
        <p:txBody>
          <a:bodyPr>
            <a:normAutofit/>
          </a:bodyPr>
          <a:lstStyle/>
          <a:p>
            <a:pPr algn="r">
              <a:buFont typeface="Monotype Sorts" pitchFamily="2" charset="2"/>
              <a:buNone/>
            </a:pPr>
            <a:endParaRPr lang="en-US" b="1" dirty="0" smtClean="0"/>
          </a:p>
          <a:p>
            <a:pPr algn="r">
              <a:buFont typeface="Monotype Sorts" pitchFamily="2" charset="2"/>
              <a:buNone/>
            </a:pPr>
            <a:r>
              <a:rPr lang="en-US" dirty="0" err="1" smtClean="0"/>
              <a:t>Buccolingual</a:t>
            </a:r>
            <a:r>
              <a:rPr lang="en-US" dirty="0" smtClean="0"/>
              <a:t> root movement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 rot="510933">
            <a:off x="6019800" y="1371600"/>
            <a:ext cx="2033588" cy="3405188"/>
            <a:chOff x="2041" y="1968"/>
            <a:chExt cx="1281" cy="2145"/>
          </a:xfrm>
        </p:grpSpPr>
        <p:sp>
          <p:nvSpPr>
            <p:cNvPr id="53263" name="Freeform 21"/>
            <p:cNvSpPr>
              <a:spLocks/>
            </p:cNvSpPr>
            <p:nvPr/>
          </p:nvSpPr>
          <p:spPr bwMode="auto">
            <a:xfrm rot="224942">
              <a:off x="2493" y="3073"/>
              <a:ext cx="829" cy="1040"/>
            </a:xfrm>
            <a:custGeom>
              <a:avLst/>
              <a:gdLst>
                <a:gd name="T0" fmla="*/ 57 w 1320"/>
                <a:gd name="T1" fmla="*/ 155 h 1609"/>
                <a:gd name="T2" fmla="*/ 170 w 1320"/>
                <a:gd name="T3" fmla="*/ 691 h 1609"/>
                <a:gd name="T4" fmla="*/ 735 w 1320"/>
                <a:gd name="T5" fmla="*/ 1040 h 1609"/>
                <a:gd name="T6" fmla="*/ 735 w 1320"/>
                <a:gd name="T7" fmla="*/ 575 h 1609"/>
                <a:gd name="T8" fmla="*/ 396 w 1320"/>
                <a:gd name="T9" fmla="*/ 0 h 1609"/>
                <a:gd name="T10" fmla="*/ 57 w 1320"/>
                <a:gd name="T11" fmla="*/ 155 h 1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0"/>
                <a:gd name="T19" fmla="*/ 0 h 1609"/>
                <a:gd name="T20" fmla="*/ 1320 w 1320"/>
                <a:gd name="T21" fmla="*/ 1609 h 16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0" h="1609">
                  <a:moveTo>
                    <a:pt x="90" y="240"/>
                  </a:moveTo>
                  <a:cubicBezTo>
                    <a:pt x="0" y="420"/>
                    <a:pt x="90" y="841"/>
                    <a:pt x="270" y="1069"/>
                  </a:cubicBezTo>
                  <a:cubicBezTo>
                    <a:pt x="730" y="1120"/>
                    <a:pt x="720" y="1339"/>
                    <a:pt x="1170" y="1609"/>
                  </a:cubicBezTo>
                  <a:cubicBezTo>
                    <a:pt x="1320" y="1579"/>
                    <a:pt x="1230" y="1159"/>
                    <a:pt x="1170" y="889"/>
                  </a:cubicBezTo>
                  <a:cubicBezTo>
                    <a:pt x="1110" y="619"/>
                    <a:pt x="810" y="108"/>
                    <a:pt x="630" y="0"/>
                  </a:cubicBezTo>
                  <a:lnTo>
                    <a:pt x="90" y="2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22"/>
            <p:cNvSpPr>
              <a:spLocks/>
            </p:cNvSpPr>
            <p:nvPr/>
          </p:nvSpPr>
          <p:spPr bwMode="auto">
            <a:xfrm rot="224942">
              <a:off x="2041" y="1968"/>
              <a:ext cx="985" cy="1326"/>
            </a:xfrm>
            <a:custGeom>
              <a:avLst/>
              <a:gdLst>
                <a:gd name="T0" fmla="*/ 289 w 787"/>
                <a:gd name="T1" fmla="*/ 854 h 1028"/>
                <a:gd name="T2" fmla="*/ 539 w 787"/>
                <a:gd name="T3" fmla="*/ 1292 h 1028"/>
                <a:gd name="T4" fmla="*/ 891 w 787"/>
                <a:gd name="T5" fmla="*/ 1125 h 1028"/>
                <a:gd name="T6" fmla="*/ 602 w 787"/>
                <a:gd name="T7" fmla="*/ 543 h 1028"/>
                <a:gd name="T8" fmla="*/ 50 w 787"/>
                <a:gd name="T9" fmla="*/ 13 h 1028"/>
                <a:gd name="T10" fmla="*/ 289 w 787"/>
                <a:gd name="T11" fmla="*/ 854 h 10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"/>
                <a:gd name="T19" fmla="*/ 0 h 1028"/>
                <a:gd name="T20" fmla="*/ 787 w 787"/>
                <a:gd name="T21" fmla="*/ 1028 h 10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" h="1028">
                  <a:moveTo>
                    <a:pt x="231" y="662"/>
                  </a:moveTo>
                  <a:cubicBezTo>
                    <a:pt x="331" y="832"/>
                    <a:pt x="341" y="872"/>
                    <a:pt x="431" y="1002"/>
                  </a:cubicBezTo>
                  <a:cubicBezTo>
                    <a:pt x="662" y="1028"/>
                    <a:pt x="632" y="1012"/>
                    <a:pt x="712" y="872"/>
                  </a:cubicBezTo>
                  <a:cubicBezTo>
                    <a:pt x="787" y="857"/>
                    <a:pt x="582" y="531"/>
                    <a:pt x="481" y="421"/>
                  </a:cubicBezTo>
                  <a:cubicBezTo>
                    <a:pt x="381" y="311"/>
                    <a:pt x="150" y="0"/>
                    <a:pt x="40" y="10"/>
                  </a:cubicBezTo>
                  <a:cubicBezTo>
                    <a:pt x="0" y="90"/>
                    <a:pt x="130" y="491"/>
                    <a:pt x="231" y="662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Oval 23"/>
            <p:cNvSpPr>
              <a:spLocks noChangeArrowheads="1"/>
            </p:cNvSpPr>
            <p:nvPr/>
          </p:nvSpPr>
          <p:spPr bwMode="auto">
            <a:xfrm rot="224942">
              <a:off x="2488" y="2670"/>
              <a:ext cx="113" cy="116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912" name="Line 24"/>
          <p:cNvSpPr>
            <a:spLocks noChangeShapeType="1"/>
          </p:cNvSpPr>
          <p:nvPr/>
        </p:nvSpPr>
        <p:spPr bwMode="auto">
          <a:xfrm rot="3016721">
            <a:off x="6491287" y="1476376"/>
            <a:ext cx="2105025" cy="320040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913" name="Line 25"/>
          <p:cNvSpPr>
            <a:spLocks noChangeShapeType="1"/>
          </p:cNvSpPr>
          <p:nvPr/>
        </p:nvSpPr>
        <p:spPr bwMode="auto">
          <a:xfrm rot="941773">
            <a:off x="6030913" y="1516063"/>
            <a:ext cx="2073275" cy="3203575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914" name="AutoShape 26"/>
          <p:cNvSpPr>
            <a:spLocks noChangeArrowheads="1"/>
          </p:cNvSpPr>
          <p:nvPr/>
        </p:nvSpPr>
        <p:spPr bwMode="auto">
          <a:xfrm>
            <a:off x="7185025" y="3786188"/>
            <a:ext cx="228600" cy="17621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Left-Right Arrow 16"/>
          <p:cNvSpPr/>
          <p:nvPr/>
        </p:nvSpPr>
        <p:spPr>
          <a:xfrm>
            <a:off x="6476999" y="751114"/>
            <a:ext cx="161108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12" grpId="0" animBg="1"/>
      <p:bldP spid="293913" grpId="0" animBg="1"/>
      <p:bldP spid="2939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 rot="1153731">
            <a:off x="2198688" y="2982913"/>
            <a:ext cx="1360487" cy="3875087"/>
            <a:chOff x="1288" y="1256"/>
            <a:chExt cx="857" cy="2441"/>
          </a:xfrm>
        </p:grpSpPr>
        <p:sp>
          <p:nvSpPr>
            <p:cNvPr id="53269" name="Freeform 7"/>
            <p:cNvSpPr>
              <a:spLocks/>
            </p:cNvSpPr>
            <p:nvPr/>
          </p:nvSpPr>
          <p:spPr bwMode="auto">
            <a:xfrm>
              <a:off x="1288" y="1256"/>
              <a:ext cx="621" cy="1569"/>
            </a:xfrm>
            <a:custGeom>
              <a:avLst/>
              <a:gdLst>
                <a:gd name="T0" fmla="*/ 10 w 621"/>
                <a:gd name="T1" fmla="*/ 931 h 1569"/>
                <a:gd name="T2" fmla="*/ 93 w 621"/>
                <a:gd name="T3" fmla="*/ 1569 h 1569"/>
                <a:gd name="T4" fmla="*/ 621 w 621"/>
                <a:gd name="T5" fmla="*/ 1458 h 1569"/>
                <a:gd name="T6" fmla="*/ 489 w 621"/>
                <a:gd name="T7" fmla="*/ 849 h 1569"/>
                <a:gd name="T8" fmla="*/ 160 w 621"/>
                <a:gd name="T9" fmla="*/ 0 h 1569"/>
                <a:gd name="T10" fmla="*/ 10 w 621"/>
                <a:gd name="T11" fmla="*/ 931 h 15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1"/>
                <a:gd name="T19" fmla="*/ 0 h 1569"/>
                <a:gd name="T20" fmla="*/ 621 w 621"/>
                <a:gd name="T21" fmla="*/ 1569 h 15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1" h="1569">
                  <a:moveTo>
                    <a:pt x="10" y="931"/>
                  </a:moveTo>
                  <a:cubicBezTo>
                    <a:pt x="21" y="1202"/>
                    <a:pt x="64" y="1380"/>
                    <a:pt x="93" y="1569"/>
                  </a:cubicBezTo>
                  <a:cubicBezTo>
                    <a:pt x="251" y="1387"/>
                    <a:pt x="337" y="1308"/>
                    <a:pt x="621" y="1458"/>
                  </a:cubicBezTo>
                  <a:cubicBezTo>
                    <a:pt x="589" y="1245"/>
                    <a:pt x="528" y="1013"/>
                    <a:pt x="489" y="849"/>
                  </a:cubicBezTo>
                  <a:cubicBezTo>
                    <a:pt x="448" y="685"/>
                    <a:pt x="282" y="81"/>
                    <a:pt x="160" y="0"/>
                  </a:cubicBezTo>
                  <a:cubicBezTo>
                    <a:pt x="52" y="46"/>
                    <a:pt x="0" y="660"/>
                    <a:pt x="10" y="931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8"/>
            <p:cNvSpPr>
              <a:spLocks/>
            </p:cNvSpPr>
            <p:nvPr/>
          </p:nvSpPr>
          <p:spPr bwMode="auto">
            <a:xfrm>
              <a:off x="1296" y="2588"/>
              <a:ext cx="849" cy="1109"/>
            </a:xfrm>
            <a:custGeom>
              <a:avLst/>
              <a:gdLst>
                <a:gd name="T0" fmla="*/ 101 w 849"/>
                <a:gd name="T1" fmla="*/ 205 h 1109"/>
                <a:gd name="T2" fmla="*/ 54 w 849"/>
                <a:gd name="T3" fmla="*/ 820 h 1109"/>
                <a:gd name="T4" fmla="*/ 437 w 849"/>
                <a:gd name="T5" fmla="*/ 1109 h 1109"/>
                <a:gd name="T6" fmla="*/ 830 w 849"/>
                <a:gd name="T7" fmla="*/ 684 h 1109"/>
                <a:gd name="T8" fmla="*/ 606 w 849"/>
                <a:gd name="T9" fmla="*/ 103 h 1109"/>
                <a:gd name="T10" fmla="*/ 101 w 849"/>
                <a:gd name="T11" fmla="*/ 205 h 1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9"/>
                <a:gd name="T19" fmla="*/ 0 h 1109"/>
                <a:gd name="T20" fmla="*/ 849 w 849"/>
                <a:gd name="T21" fmla="*/ 1109 h 1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9" h="1109">
                  <a:moveTo>
                    <a:pt x="101" y="205"/>
                  </a:moveTo>
                  <a:cubicBezTo>
                    <a:pt x="16" y="404"/>
                    <a:pt x="0" y="661"/>
                    <a:pt x="54" y="820"/>
                  </a:cubicBezTo>
                  <a:cubicBezTo>
                    <a:pt x="188" y="910"/>
                    <a:pt x="294" y="1037"/>
                    <a:pt x="437" y="1109"/>
                  </a:cubicBezTo>
                  <a:cubicBezTo>
                    <a:pt x="532" y="1091"/>
                    <a:pt x="811" y="846"/>
                    <a:pt x="830" y="684"/>
                  </a:cubicBezTo>
                  <a:cubicBezTo>
                    <a:pt x="849" y="521"/>
                    <a:pt x="736" y="227"/>
                    <a:pt x="606" y="103"/>
                  </a:cubicBezTo>
                  <a:cubicBezTo>
                    <a:pt x="361" y="0"/>
                    <a:pt x="266" y="8"/>
                    <a:pt x="101" y="20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Oval 9"/>
            <p:cNvSpPr>
              <a:spLocks noChangeArrowheads="1"/>
            </p:cNvSpPr>
            <p:nvPr/>
          </p:nvSpPr>
          <p:spPr bwMode="auto">
            <a:xfrm>
              <a:off x="1503" y="2072"/>
              <a:ext cx="115" cy="11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-326939">
            <a:off x="1905000" y="2917825"/>
            <a:ext cx="1360488" cy="3875088"/>
            <a:chOff x="1288" y="1256"/>
            <a:chExt cx="857" cy="2441"/>
          </a:xfrm>
        </p:grpSpPr>
        <p:sp>
          <p:nvSpPr>
            <p:cNvPr id="53266" name="Freeform 11"/>
            <p:cNvSpPr>
              <a:spLocks/>
            </p:cNvSpPr>
            <p:nvPr/>
          </p:nvSpPr>
          <p:spPr bwMode="auto">
            <a:xfrm>
              <a:off x="1288" y="1256"/>
              <a:ext cx="621" cy="1569"/>
            </a:xfrm>
            <a:custGeom>
              <a:avLst/>
              <a:gdLst>
                <a:gd name="T0" fmla="*/ 10 w 621"/>
                <a:gd name="T1" fmla="*/ 931 h 1569"/>
                <a:gd name="T2" fmla="*/ 93 w 621"/>
                <a:gd name="T3" fmla="*/ 1569 h 1569"/>
                <a:gd name="T4" fmla="*/ 621 w 621"/>
                <a:gd name="T5" fmla="*/ 1458 h 1569"/>
                <a:gd name="T6" fmla="*/ 489 w 621"/>
                <a:gd name="T7" fmla="*/ 849 h 1569"/>
                <a:gd name="T8" fmla="*/ 160 w 621"/>
                <a:gd name="T9" fmla="*/ 0 h 1569"/>
                <a:gd name="T10" fmla="*/ 10 w 621"/>
                <a:gd name="T11" fmla="*/ 931 h 15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1"/>
                <a:gd name="T19" fmla="*/ 0 h 1569"/>
                <a:gd name="T20" fmla="*/ 621 w 621"/>
                <a:gd name="T21" fmla="*/ 1569 h 15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1" h="1569">
                  <a:moveTo>
                    <a:pt x="10" y="931"/>
                  </a:moveTo>
                  <a:cubicBezTo>
                    <a:pt x="21" y="1202"/>
                    <a:pt x="64" y="1380"/>
                    <a:pt x="93" y="1569"/>
                  </a:cubicBezTo>
                  <a:cubicBezTo>
                    <a:pt x="251" y="1387"/>
                    <a:pt x="337" y="1308"/>
                    <a:pt x="621" y="1458"/>
                  </a:cubicBezTo>
                  <a:cubicBezTo>
                    <a:pt x="589" y="1245"/>
                    <a:pt x="528" y="1013"/>
                    <a:pt x="489" y="849"/>
                  </a:cubicBezTo>
                  <a:cubicBezTo>
                    <a:pt x="448" y="685"/>
                    <a:pt x="282" y="81"/>
                    <a:pt x="160" y="0"/>
                  </a:cubicBezTo>
                  <a:cubicBezTo>
                    <a:pt x="52" y="46"/>
                    <a:pt x="0" y="660"/>
                    <a:pt x="10" y="931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12"/>
            <p:cNvSpPr>
              <a:spLocks/>
            </p:cNvSpPr>
            <p:nvPr/>
          </p:nvSpPr>
          <p:spPr bwMode="auto">
            <a:xfrm>
              <a:off x="1296" y="2588"/>
              <a:ext cx="849" cy="1109"/>
            </a:xfrm>
            <a:custGeom>
              <a:avLst/>
              <a:gdLst>
                <a:gd name="T0" fmla="*/ 101 w 849"/>
                <a:gd name="T1" fmla="*/ 205 h 1109"/>
                <a:gd name="T2" fmla="*/ 54 w 849"/>
                <a:gd name="T3" fmla="*/ 820 h 1109"/>
                <a:gd name="T4" fmla="*/ 437 w 849"/>
                <a:gd name="T5" fmla="*/ 1109 h 1109"/>
                <a:gd name="T6" fmla="*/ 830 w 849"/>
                <a:gd name="T7" fmla="*/ 684 h 1109"/>
                <a:gd name="T8" fmla="*/ 606 w 849"/>
                <a:gd name="T9" fmla="*/ 103 h 1109"/>
                <a:gd name="T10" fmla="*/ 101 w 849"/>
                <a:gd name="T11" fmla="*/ 205 h 1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9"/>
                <a:gd name="T19" fmla="*/ 0 h 1109"/>
                <a:gd name="T20" fmla="*/ 849 w 849"/>
                <a:gd name="T21" fmla="*/ 1109 h 1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9" h="1109">
                  <a:moveTo>
                    <a:pt x="101" y="205"/>
                  </a:moveTo>
                  <a:cubicBezTo>
                    <a:pt x="16" y="404"/>
                    <a:pt x="0" y="661"/>
                    <a:pt x="54" y="820"/>
                  </a:cubicBezTo>
                  <a:cubicBezTo>
                    <a:pt x="188" y="910"/>
                    <a:pt x="294" y="1037"/>
                    <a:pt x="437" y="1109"/>
                  </a:cubicBezTo>
                  <a:cubicBezTo>
                    <a:pt x="532" y="1091"/>
                    <a:pt x="811" y="846"/>
                    <a:pt x="830" y="684"/>
                  </a:cubicBezTo>
                  <a:cubicBezTo>
                    <a:pt x="849" y="521"/>
                    <a:pt x="736" y="227"/>
                    <a:pt x="606" y="103"/>
                  </a:cubicBezTo>
                  <a:cubicBezTo>
                    <a:pt x="361" y="0"/>
                    <a:pt x="266" y="8"/>
                    <a:pt x="101" y="20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Oval 13"/>
            <p:cNvSpPr>
              <a:spLocks noChangeArrowheads="1"/>
            </p:cNvSpPr>
            <p:nvPr/>
          </p:nvSpPr>
          <p:spPr bwMode="auto">
            <a:xfrm>
              <a:off x="1503" y="2072"/>
              <a:ext cx="115" cy="11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902" name="Line 14"/>
          <p:cNvSpPr>
            <a:spLocks noChangeShapeType="1"/>
          </p:cNvSpPr>
          <p:nvPr/>
        </p:nvSpPr>
        <p:spPr bwMode="auto">
          <a:xfrm>
            <a:off x="1947863" y="2971800"/>
            <a:ext cx="914400" cy="3810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 flipH="1">
            <a:off x="2284413" y="2935288"/>
            <a:ext cx="838200" cy="3810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904" name="AutoShape 16"/>
          <p:cNvSpPr>
            <a:spLocks noChangeArrowheads="1"/>
          </p:cNvSpPr>
          <p:nvPr/>
        </p:nvSpPr>
        <p:spPr bwMode="auto">
          <a:xfrm>
            <a:off x="2441575" y="5449888"/>
            <a:ext cx="228600" cy="17621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6" name="Rectangle 17"/>
          <p:cNvSpPr>
            <a:spLocks noGrp="1" noChangeArrowheads="1"/>
          </p:cNvSpPr>
          <p:nvPr>
            <p:ph type="title"/>
          </p:nvPr>
        </p:nvSpPr>
        <p:spPr>
          <a:xfrm>
            <a:off x="995082" y="546847"/>
            <a:ext cx="5459506" cy="10668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Uprighting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93907" name="Rectangle 19"/>
          <p:cNvSpPr>
            <a:spLocks noGrp="1" noChangeArrowheads="1"/>
          </p:cNvSpPr>
          <p:nvPr>
            <p:ph sz="half" idx="2"/>
          </p:nvPr>
        </p:nvSpPr>
        <p:spPr>
          <a:xfrm>
            <a:off x="2246314" y="1300208"/>
            <a:ext cx="5068887" cy="968375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endParaRPr lang="en-US" b="1" dirty="0" smtClean="0"/>
          </a:p>
          <a:p>
            <a:pPr>
              <a:buFont typeface="Monotype Sorts" pitchFamily="2" charset="2"/>
              <a:buNone/>
            </a:pPr>
            <a:r>
              <a:rPr lang="en-US" dirty="0" err="1" smtClean="0"/>
              <a:t>Mesiodistal</a:t>
            </a:r>
            <a:r>
              <a:rPr lang="en-US" dirty="0" smtClean="0"/>
              <a:t> root movement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>
            <a:off x="1741713" y="2481943"/>
            <a:ext cx="161108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2" grpId="0" animBg="1"/>
      <p:bldP spid="293903" grpId="0" animBg="1"/>
      <p:bldP spid="2939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365126"/>
            <a:ext cx="8268237" cy="703819"/>
          </a:xfrm>
        </p:spPr>
        <p:txBody>
          <a:bodyPr>
            <a:normAutofit/>
          </a:bodyPr>
          <a:lstStyle/>
          <a:p>
            <a:r>
              <a:rPr lang="en-US" sz="3600" b="1" spc="45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3600" b="1" spc="-254" dirty="0">
                <a:solidFill>
                  <a:schemeClr val="accent5">
                    <a:lumMod val="75000"/>
                  </a:schemeClr>
                </a:solidFill>
              </a:rPr>
              <a:t>nt</a:t>
            </a:r>
            <a:r>
              <a:rPr lang="en-US" sz="3600" b="1" spc="-180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sz="3600" b="1" spc="130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3600" b="1" spc="-5" dirty="0">
                <a:solidFill>
                  <a:schemeClr val="accent5">
                    <a:lumMod val="75000"/>
                  </a:schemeClr>
                </a:solidFill>
              </a:rPr>
              <a:t>duct</a:t>
            </a:r>
            <a:r>
              <a:rPr lang="en-US" sz="3600" b="1" spc="10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3600" b="1" spc="130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3600" b="1" spc="-25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1068945"/>
            <a:ext cx="7315200" cy="5074276"/>
          </a:xfrm>
        </p:spPr>
        <p:txBody>
          <a:bodyPr/>
          <a:lstStyle/>
          <a:p>
            <a:r>
              <a:rPr lang="en-US" dirty="0"/>
              <a:t>Orthodontic tooth movement is a unique  process where a solid object (tooth) is made  to move through a solid medium (bone).</a:t>
            </a:r>
          </a:p>
          <a:p>
            <a:endParaRPr lang="en-US" dirty="0"/>
          </a:p>
          <a:p>
            <a:r>
              <a:rPr lang="en-US" dirty="0"/>
              <a:t>Orthodontic treatment is possible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due </a:t>
            </a:r>
            <a:r>
              <a:rPr lang="en-US" dirty="0"/>
              <a:t>to the  fact that whenever </a:t>
            </a:r>
            <a:r>
              <a:rPr lang="en-US" dirty="0" smtClean="0"/>
              <a:t>a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prolonged force is  applied on a tooth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bone </a:t>
            </a:r>
            <a:r>
              <a:rPr lang="en-US" b="1" dirty="0" err="1">
                <a:solidFill>
                  <a:srgbClr val="0070C0"/>
                </a:solidFill>
              </a:rPr>
              <a:t>remodelling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dirty="0"/>
              <a:t>occurs around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tooth resulting in its  movement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IN" dirty="0" smtClean="0"/>
              <a:t>  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2992" y="3879427"/>
            <a:ext cx="8268237" cy="507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5495"/>
          <a:stretch>
            <a:fillRect/>
          </a:stretch>
        </p:blipFill>
        <p:spPr bwMode="auto">
          <a:xfrm>
            <a:off x="5930538" y="2873828"/>
            <a:ext cx="2414588" cy="301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18"/>
          <p:cNvSpPr>
            <a:spLocks noChangeArrowheads="1"/>
          </p:cNvSpPr>
          <p:nvPr/>
        </p:nvSpPr>
        <p:spPr bwMode="auto">
          <a:xfrm flipH="1">
            <a:off x="7421880" y="3104605"/>
            <a:ext cx="285206" cy="879566"/>
          </a:xfrm>
          <a:prstGeom prst="irregularSeal2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 flipH="1">
            <a:off x="7003869" y="4214949"/>
            <a:ext cx="324394" cy="931818"/>
          </a:xfrm>
          <a:prstGeom prst="irregularSeal2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79713" y="4859383"/>
            <a:ext cx="2926081" cy="11625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002060"/>
                </a:solidFill>
              </a:rPr>
              <a:t>BONE DEPOSITION + BONE RESORPTION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5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431758">
            <a:off x="6927850" y="2652713"/>
            <a:ext cx="1073150" cy="3494087"/>
            <a:chOff x="4176" y="1561"/>
            <a:chExt cx="676" cy="22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176" y="1561"/>
              <a:ext cx="672" cy="2201"/>
              <a:chOff x="4176" y="1561"/>
              <a:chExt cx="672" cy="2201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 rot="405789">
                <a:off x="4176" y="1561"/>
                <a:ext cx="672" cy="2201"/>
                <a:chOff x="2892" y="1440"/>
                <a:chExt cx="672" cy="2201"/>
              </a:xfrm>
            </p:grpSpPr>
            <p:sp>
              <p:nvSpPr>
                <p:cNvPr id="54297" name="Freeform 5"/>
                <p:cNvSpPr>
                  <a:spLocks/>
                </p:cNvSpPr>
                <p:nvPr/>
              </p:nvSpPr>
              <p:spPr bwMode="auto">
                <a:xfrm>
                  <a:off x="2984" y="1440"/>
                  <a:ext cx="463" cy="1564"/>
                </a:xfrm>
                <a:custGeom>
                  <a:avLst/>
                  <a:gdLst>
                    <a:gd name="T0" fmla="*/ 13 w 856"/>
                    <a:gd name="T1" fmla="*/ 774 h 2328"/>
                    <a:gd name="T2" fmla="*/ 35 w 856"/>
                    <a:gd name="T3" fmla="*/ 1543 h 2328"/>
                    <a:gd name="T4" fmla="*/ 463 w 856"/>
                    <a:gd name="T5" fmla="*/ 1564 h 2328"/>
                    <a:gd name="T6" fmla="*/ 424 w 856"/>
                    <a:gd name="T7" fmla="*/ 806 h 2328"/>
                    <a:gd name="T8" fmla="*/ 134 w 856"/>
                    <a:gd name="T9" fmla="*/ 0 h 2328"/>
                    <a:gd name="T10" fmla="*/ 13 w 856"/>
                    <a:gd name="T11" fmla="*/ 774 h 23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56"/>
                    <a:gd name="T19" fmla="*/ 0 h 2328"/>
                    <a:gd name="T20" fmla="*/ 856 w 856"/>
                    <a:gd name="T21" fmla="*/ 2328 h 23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56" h="2328">
                      <a:moveTo>
                        <a:pt x="24" y="1152"/>
                      </a:moveTo>
                      <a:cubicBezTo>
                        <a:pt x="0" y="1400"/>
                        <a:pt x="23" y="2115"/>
                        <a:pt x="64" y="2296"/>
                      </a:cubicBezTo>
                      <a:cubicBezTo>
                        <a:pt x="128" y="2080"/>
                        <a:pt x="608" y="1816"/>
                        <a:pt x="856" y="2328"/>
                      </a:cubicBezTo>
                      <a:cubicBezTo>
                        <a:pt x="848" y="2072"/>
                        <a:pt x="816" y="1448"/>
                        <a:pt x="784" y="1200"/>
                      </a:cubicBezTo>
                      <a:cubicBezTo>
                        <a:pt x="752" y="952"/>
                        <a:pt x="448" y="8"/>
                        <a:pt x="248" y="0"/>
                      </a:cubicBezTo>
                      <a:cubicBezTo>
                        <a:pt x="136" y="120"/>
                        <a:pt x="48" y="904"/>
                        <a:pt x="24" y="1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44436"/>
                    </a:gs>
                    <a:gs pos="50000">
                      <a:srgbClr val="FFFFCC"/>
                    </a:gs>
                    <a:gs pos="100000">
                      <a:srgbClr val="444436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98" name="Freeform 6"/>
                <p:cNvSpPr>
                  <a:spLocks/>
                </p:cNvSpPr>
                <p:nvPr/>
              </p:nvSpPr>
              <p:spPr bwMode="auto">
                <a:xfrm>
                  <a:off x="2892" y="2759"/>
                  <a:ext cx="672" cy="882"/>
                </a:xfrm>
                <a:custGeom>
                  <a:avLst/>
                  <a:gdLst>
                    <a:gd name="T0" fmla="*/ 178 w 881"/>
                    <a:gd name="T1" fmla="*/ 87 h 1202"/>
                    <a:gd name="T2" fmla="*/ 31 w 881"/>
                    <a:gd name="T3" fmla="*/ 580 h 1202"/>
                    <a:gd name="T4" fmla="*/ 366 w 881"/>
                    <a:gd name="T5" fmla="*/ 882 h 1202"/>
                    <a:gd name="T6" fmla="*/ 666 w 881"/>
                    <a:gd name="T7" fmla="*/ 511 h 1202"/>
                    <a:gd name="T8" fmla="*/ 501 w 881"/>
                    <a:gd name="T9" fmla="*/ 70 h 1202"/>
                    <a:gd name="T10" fmla="*/ 178 w 881"/>
                    <a:gd name="T11" fmla="*/ 87 h 12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81"/>
                    <a:gd name="T19" fmla="*/ 0 h 1202"/>
                    <a:gd name="T20" fmla="*/ 881 w 881"/>
                    <a:gd name="T21" fmla="*/ 1202 h 12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81" h="1202">
                      <a:moveTo>
                        <a:pt x="233" y="118"/>
                      </a:moveTo>
                      <a:cubicBezTo>
                        <a:pt x="130" y="234"/>
                        <a:pt x="0" y="609"/>
                        <a:pt x="41" y="790"/>
                      </a:cubicBezTo>
                      <a:cubicBezTo>
                        <a:pt x="82" y="971"/>
                        <a:pt x="345" y="1144"/>
                        <a:pt x="480" y="1202"/>
                      </a:cubicBezTo>
                      <a:cubicBezTo>
                        <a:pt x="633" y="1120"/>
                        <a:pt x="881" y="952"/>
                        <a:pt x="873" y="696"/>
                      </a:cubicBezTo>
                      <a:cubicBezTo>
                        <a:pt x="865" y="440"/>
                        <a:pt x="753" y="192"/>
                        <a:pt x="657" y="96"/>
                      </a:cubicBezTo>
                      <a:cubicBezTo>
                        <a:pt x="561" y="0"/>
                        <a:pt x="320" y="4"/>
                        <a:pt x="233" y="11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296" name="Oval 7"/>
              <p:cNvSpPr>
                <a:spLocks noChangeArrowheads="1"/>
              </p:cNvSpPr>
              <p:nvPr/>
            </p:nvSpPr>
            <p:spPr bwMode="auto">
              <a:xfrm flipV="1">
                <a:off x="4446" y="2405"/>
                <a:ext cx="96" cy="74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94" name="Oval 8"/>
            <p:cNvSpPr>
              <a:spLocks noChangeArrowheads="1"/>
            </p:cNvSpPr>
            <p:nvPr/>
          </p:nvSpPr>
          <p:spPr bwMode="auto">
            <a:xfrm>
              <a:off x="4756" y="3333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BODILY MOVEMENT</a:t>
            </a:r>
          </a:p>
        </p:txBody>
      </p:sp>
      <p:sp>
        <p:nvSpPr>
          <p:cNvPr id="2959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82838"/>
            <a:ext cx="4837113" cy="37131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mtClean="0"/>
              <a:t>Crown movement is </a:t>
            </a:r>
            <a:r>
              <a:rPr lang="en-US" smtClean="0">
                <a:solidFill>
                  <a:schemeClr val="hlink"/>
                </a:solidFill>
              </a:rPr>
              <a:t>equal to</a:t>
            </a:r>
            <a:r>
              <a:rPr lang="en-US" smtClean="0"/>
              <a:t> Root movement.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mtClean="0"/>
              <a:t>In this case, the total PDL area is  </a:t>
            </a:r>
            <a:r>
              <a:rPr lang="en-US" smtClean="0">
                <a:solidFill>
                  <a:schemeClr val="hlink"/>
                </a:solidFill>
              </a:rPr>
              <a:t>loaded uniformly</a:t>
            </a:r>
            <a:r>
              <a:rPr lang="en-US" smtClean="0"/>
              <a:t>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mtClean="0"/>
              <a:t>Since the root apex and crown move in </a:t>
            </a:r>
            <a:r>
              <a:rPr lang="en-US" smtClean="0">
                <a:solidFill>
                  <a:schemeClr val="hlink"/>
                </a:solidFill>
              </a:rPr>
              <a:t>the same direction the same amount</a:t>
            </a:r>
            <a:r>
              <a:rPr lang="en-US" smtClean="0"/>
              <a:t> the centre of rotation lies at infinity.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357159" y="2641600"/>
            <a:ext cx="1200150" cy="3494088"/>
            <a:chOff x="4223" y="1568"/>
            <a:chExt cx="756" cy="220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4223" y="1568"/>
              <a:ext cx="672" cy="2201"/>
              <a:chOff x="2892" y="1440"/>
              <a:chExt cx="672" cy="2201"/>
            </a:xfrm>
          </p:grpSpPr>
          <p:sp>
            <p:nvSpPr>
              <p:cNvPr id="54291" name="Freeform 13"/>
              <p:cNvSpPr>
                <a:spLocks/>
              </p:cNvSpPr>
              <p:nvPr/>
            </p:nvSpPr>
            <p:spPr bwMode="auto">
              <a:xfrm>
                <a:off x="2984" y="1440"/>
                <a:ext cx="463" cy="1564"/>
              </a:xfrm>
              <a:custGeom>
                <a:avLst/>
                <a:gdLst>
                  <a:gd name="T0" fmla="*/ 13 w 856"/>
                  <a:gd name="T1" fmla="*/ 774 h 2328"/>
                  <a:gd name="T2" fmla="*/ 35 w 856"/>
                  <a:gd name="T3" fmla="*/ 1543 h 2328"/>
                  <a:gd name="T4" fmla="*/ 463 w 856"/>
                  <a:gd name="T5" fmla="*/ 1564 h 2328"/>
                  <a:gd name="T6" fmla="*/ 424 w 856"/>
                  <a:gd name="T7" fmla="*/ 806 h 2328"/>
                  <a:gd name="T8" fmla="*/ 134 w 856"/>
                  <a:gd name="T9" fmla="*/ 0 h 2328"/>
                  <a:gd name="T10" fmla="*/ 13 w 856"/>
                  <a:gd name="T11" fmla="*/ 774 h 2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6"/>
                  <a:gd name="T19" fmla="*/ 0 h 2328"/>
                  <a:gd name="T20" fmla="*/ 856 w 856"/>
                  <a:gd name="T21" fmla="*/ 2328 h 2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6" h="2328">
                    <a:moveTo>
                      <a:pt x="24" y="1152"/>
                    </a:moveTo>
                    <a:cubicBezTo>
                      <a:pt x="0" y="1400"/>
                      <a:pt x="23" y="2115"/>
                      <a:pt x="64" y="2296"/>
                    </a:cubicBezTo>
                    <a:cubicBezTo>
                      <a:pt x="128" y="2080"/>
                      <a:pt x="608" y="1816"/>
                      <a:pt x="856" y="2328"/>
                    </a:cubicBezTo>
                    <a:cubicBezTo>
                      <a:pt x="848" y="2072"/>
                      <a:pt x="816" y="1448"/>
                      <a:pt x="784" y="1200"/>
                    </a:cubicBezTo>
                    <a:cubicBezTo>
                      <a:pt x="752" y="952"/>
                      <a:pt x="448" y="8"/>
                      <a:pt x="248" y="0"/>
                    </a:cubicBezTo>
                    <a:cubicBezTo>
                      <a:pt x="136" y="120"/>
                      <a:pt x="48" y="904"/>
                      <a:pt x="24" y="11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5D4A"/>
                  </a:gs>
                  <a:gs pos="50000">
                    <a:srgbClr val="FFFFCC"/>
                  </a:gs>
                  <a:gs pos="100000">
                    <a:srgbClr val="5D5D4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2" name="Freeform 14"/>
              <p:cNvSpPr>
                <a:spLocks/>
              </p:cNvSpPr>
              <p:nvPr/>
            </p:nvSpPr>
            <p:spPr bwMode="auto">
              <a:xfrm>
                <a:off x="2892" y="2759"/>
                <a:ext cx="672" cy="882"/>
              </a:xfrm>
              <a:custGeom>
                <a:avLst/>
                <a:gdLst>
                  <a:gd name="T0" fmla="*/ 178 w 881"/>
                  <a:gd name="T1" fmla="*/ 87 h 1202"/>
                  <a:gd name="T2" fmla="*/ 31 w 881"/>
                  <a:gd name="T3" fmla="*/ 580 h 1202"/>
                  <a:gd name="T4" fmla="*/ 366 w 881"/>
                  <a:gd name="T5" fmla="*/ 882 h 1202"/>
                  <a:gd name="T6" fmla="*/ 666 w 881"/>
                  <a:gd name="T7" fmla="*/ 511 h 1202"/>
                  <a:gd name="T8" fmla="*/ 501 w 881"/>
                  <a:gd name="T9" fmla="*/ 70 h 1202"/>
                  <a:gd name="T10" fmla="*/ 178 w 881"/>
                  <a:gd name="T11" fmla="*/ 87 h 1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1"/>
                  <a:gd name="T19" fmla="*/ 0 h 1202"/>
                  <a:gd name="T20" fmla="*/ 881 w 881"/>
                  <a:gd name="T21" fmla="*/ 1202 h 12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1" h="1202">
                    <a:moveTo>
                      <a:pt x="233" y="118"/>
                    </a:moveTo>
                    <a:cubicBezTo>
                      <a:pt x="130" y="234"/>
                      <a:pt x="0" y="609"/>
                      <a:pt x="41" y="790"/>
                    </a:cubicBezTo>
                    <a:cubicBezTo>
                      <a:pt x="82" y="971"/>
                      <a:pt x="345" y="1144"/>
                      <a:pt x="480" y="1202"/>
                    </a:cubicBezTo>
                    <a:cubicBezTo>
                      <a:pt x="633" y="1120"/>
                      <a:pt x="881" y="952"/>
                      <a:pt x="873" y="696"/>
                    </a:cubicBezTo>
                    <a:cubicBezTo>
                      <a:pt x="865" y="440"/>
                      <a:pt x="753" y="192"/>
                      <a:pt x="657" y="96"/>
                    </a:cubicBezTo>
                    <a:cubicBezTo>
                      <a:pt x="561" y="0"/>
                      <a:pt x="320" y="4"/>
                      <a:pt x="233" y="1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289" name="Oval 15"/>
            <p:cNvSpPr>
              <a:spLocks noChangeArrowheads="1"/>
            </p:cNvSpPr>
            <p:nvPr/>
          </p:nvSpPr>
          <p:spPr bwMode="auto">
            <a:xfrm>
              <a:off x="4883" y="3337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Oval 16"/>
            <p:cNvSpPr>
              <a:spLocks noChangeArrowheads="1"/>
            </p:cNvSpPr>
            <p:nvPr/>
          </p:nvSpPr>
          <p:spPr bwMode="auto">
            <a:xfrm flipV="1">
              <a:off x="4478" y="2409"/>
              <a:ext cx="96" cy="74"/>
            </a:xfrm>
            <a:prstGeom prst="ellipse">
              <a:avLst/>
            </a:prstGeom>
            <a:solidFill>
              <a:srgbClr val="66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8" name="Freeform 17" descr="Large confetti"/>
          <p:cNvSpPr>
            <a:spLocks/>
          </p:cNvSpPr>
          <p:nvPr/>
        </p:nvSpPr>
        <p:spPr bwMode="auto">
          <a:xfrm>
            <a:off x="6368146" y="2082800"/>
            <a:ext cx="2827338" cy="2941638"/>
          </a:xfrm>
          <a:custGeom>
            <a:avLst/>
            <a:gdLst>
              <a:gd name="T0" fmla="*/ 0 w 1781"/>
              <a:gd name="T1" fmla="*/ 14288 h 1853"/>
              <a:gd name="T2" fmla="*/ 406400 w 1781"/>
              <a:gd name="T3" fmla="*/ 2390776 h 1853"/>
              <a:gd name="T4" fmla="*/ 1025525 w 1781"/>
              <a:gd name="T5" fmla="*/ 2757488 h 1853"/>
              <a:gd name="T6" fmla="*/ 1046163 w 1781"/>
              <a:gd name="T7" fmla="*/ 1614488 h 1853"/>
              <a:gd name="T8" fmla="*/ 1236663 w 1781"/>
              <a:gd name="T9" fmla="*/ 534988 h 1853"/>
              <a:gd name="T10" fmla="*/ 1531938 w 1781"/>
              <a:gd name="T11" fmla="*/ 549275 h 1853"/>
              <a:gd name="T12" fmla="*/ 1884363 w 1781"/>
              <a:gd name="T13" fmla="*/ 1690688 h 1853"/>
              <a:gd name="T14" fmla="*/ 1960563 w 1781"/>
              <a:gd name="T15" fmla="*/ 2833688 h 1853"/>
              <a:gd name="T16" fmla="*/ 2360613 w 1781"/>
              <a:gd name="T17" fmla="*/ 2335213 h 1853"/>
              <a:gd name="T18" fmla="*/ 2743201 w 1781"/>
              <a:gd name="T19" fmla="*/ 422275 h 1853"/>
              <a:gd name="T20" fmla="*/ 2827338 w 1781"/>
              <a:gd name="T21" fmla="*/ 0 h 18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1"/>
              <a:gd name="T34" fmla="*/ 0 h 1853"/>
              <a:gd name="T35" fmla="*/ 1781 w 1781"/>
              <a:gd name="T36" fmla="*/ 1853 h 18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1" h="1853">
                <a:moveTo>
                  <a:pt x="0" y="9"/>
                </a:moveTo>
                <a:cubicBezTo>
                  <a:pt x="43" y="258"/>
                  <a:pt x="148" y="1218"/>
                  <a:pt x="256" y="1506"/>
                </a:cubicBezTo>
                <a:cubicBezTo>
                  <a:pt x="364" y="1794"/>
                  <a:pt x="579" y="1818"/>
                  <a:pt x="646" y="1737"/>
                </a:cubicBezTo>
                <a:cubicBezTo>
                  <a:pt x="713" y="1656"/>
                  <a:pt x="637" y="1250"/>
                  <a:pt x="659" y="1017"/>
                </a:cubicBezTo>
                <a:cubicBezTo>
                  <a:pt x="675" y="769"/>
                  <a:pt x="728" y="449"/>
                  <a:pt x="779" y="337"/>
                </a:cubicBezTo>
                <a:cubicBezTo>
                  <a:pt x="830" y="225"/>
                  <a:pt x="897" y="225"/>
                  <a:pt x="965" y="346"/>
                </a:cubicBezTo>
                <a:cubicBezTo>
                  <a:pt x="1033" y="467"/>
                  <a:pt x="1142" y="825"/>
                  <a:pt x="1187" y="1065"/>
                </a:cubicBezTo>
                <a:cubicBezTo>
                  <a:pt x="1232" y="1305"/>
                  <a:pt x="1185" y="1717"/>
                  <a:pt x="1235" y="1785"/>
                </a:cubicBezTo>
                <a:cubicBezTo>
                  <a:pt x="1285" y="1853"/>
                  <a:pt x="1405" y="1724"/>
                  <a:pt x="1487" y="1471"/>
                </a:cubicBezTo>
                <a:cubicBezTo>
                  <a:pt x="1569" y="1218"/>
                  <a:pt x="1679" y="511"/>
                  <a:pt x="1728" y="266"/>
                </a:cubicBezTo>
                <a:cubicBezTo>
                  <a:pt x="1777" y="21"/>
                  <a:pt x="1770" y="55"/>
                  <a:pt x="1781" y="0"/>
                </a:cubicBezTo>
              </a:path>
            </a:pathLst>
          </a:custGeom>
          <a:pattFill prst="lgConfetti">
            <a:fgClr>
              <a:schemeClr val="accent1">
                <a:alpha val="30196"/>
              </a:schemeClr>
            </a:fgClr>
            <a:bgClr>
              <a:schemeClr val="accent2">
                <a:alpha val="30196"/>
              </a:schemeClr>
            </a:bgClr>
          </a:pattFill>
          <a:ln w="127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18"/>
          <p:cNvSpPr>
            <a:spLocks noChangeShapeType="1"/>
          </p:cNvSpPr>
          <p:nvPr/>
        </p:nvSpPr>
        <p:spPr bwMode="auto">
          <a:xfrm flipH="1">
            <a:off x="6810375" y="4114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19"/>
          <p:cNvSpPr>
            <a:spLocks noChangeShapeType="1"/>
          </p:cNvSpPr>
          <p:nvPr/>
        </p:nvSpPr>
        <p:spPr bwMode="auto">
          <a:xfrm>
            <a:off x="7620000" y="2667000"/>
            <a:ext cx="228600" cy="3429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956" name="Line 20"/>
          <p:cNvSpPr>
            <a:spLocks noChangeShapeType="1"/>
          </p:cNvSpPr>
          <p:nvPr/>
        </p:nvSpPr>
        <p:spPr bwMode="auto">
          <a:xfrm rot="21166186" flipH="1">
            <a:off x="7308850" y="2689225"/>
            <a:ext cx="228600" cy="3429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21"/>
          <p:cNvSpPr>
            <a:spLocks noChangeShapeType="1"/>
          </p:cNvSpPr>
          <p:nvPr/>
        </p:nvSpPr>
        <p:spPr bwMode="auto">
          <a:xfrm flipH="1">
            <a:off x="6810375" y="4481513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22"/>
          <p:cNvSpPr>
            <a:spLocks noChangeShapeType="1"/>
          </p:cNvSpPr>
          <p:nvPr/>
        </p:nvSpPr>
        <p:spPr bwMode="auto">
          <a:xfrm flipH="1">
            <a:off x="7010400" y="2667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23"/>
          <p:cNvSpPr>
            <a:spLocks noChangeShapeType="1"/>
          </p:cNvSpPr>
          <p:nvPr/>
        </p:nvSpPr>
        <p:spPr bwMode="auto">
          <a:xfrm flipH="1">
            <a:off x="6905625" y="2971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Line 24"/>
          <p:cNvSpPr>
            <a:spLocks noChangeShapeType="1"/>
          </p:cNvSpPr>
          <p:nvPr/>
        </p:nvSpPr>
        <p:spPr bwMode="auto">
          <a:xfrm flipH="1">
            <a:off x="6881813" y="3352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Line 25"/>
          <p:cNvSpPr>
            <a:spLocks noChangeShapeType="1"/>
          </p:cNvSpPr>
          <p:nvPr/>
        </p:nvSpPr>
        <p:spPr bwMode="auto">
          <a:xfrm flipH="1">
            <a:off x="6838950" y="3733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26"/>
          <p:cNvSpPr>
            <a:spLocks noChangeShapeType="1"/>
          </p:cNvSpPr>
          <p:nvPr/>
        </p:nvSpPr>
        <p:spPr bwMode="auto">
          <a:xfrm flipH="1">
            <a:off x="6810375" y="4814888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A32E2-3021-4CA2-A468-661A287956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89813" y="2794000"/>
            <a:ext cx="1200150" cy="3494088"/>
            <a:chOff x="4223" y="1568"/>
            <a:chExt cx="756" cy="22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223" y="1568"/>
              <a:ext cx="672" cy="2201"/>
              <a:chOff x="2892" y="1440"/>
              <a:chExt cx="672" cy="2201"/>
            </a:xfrm>
          </p:grpSpPr>
          <p:sp>
            <p:nvSpPr>
              <p:cNvPr id="56350" name="Freeform 4"/>
              <p:cNvSpPr>
                <a:spLocks/>
              </p:cNvSpPr>
              <p:nvPr/>
            </p:nvSpPr>
            <p:spPr bwMode="auto">
              <a:xfrm>
                <a:off x="2984" y="1440"/>
                <a:ext cx="463" cy="1564"/>
              </a:xfrm>
              <a:custGeom>
                <a:avLst/>
                <a:gdLst>
                  <a:gd name="T0" fmla="*/ 13 w 856"/>
                  <a:gd name="T1" fmla="*/ 774 h 2328"/>
                  <a:gd name="T2" fmla="*/ 35 w 856"/>
                  <a:gd name="T3" fmla="*/ 1543 h 2328"/>
                  <a:gd name="T4" fmla="*/ 463 w 856"/>
                  <a:gd name="T5" fmla="*/ 1564 h 2328"/>
                  <a:gd name="T6" fmla="*/ 424 w 856"/>
                  <a:gd name="T7" fmla="*/ 806 h 2328"/>
                  <a:gd name="T8" fmla="*/ 134 w 856"/>
                  <a:gd name="T9" fmla="*/ 0 h 2328"/>
                  <a:gd name="T10" fmla="*/ 13 w 856"/>
                  <a:gd name="T11" fmla="*/ 774 h 2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6"/>
                  <a:gd name="T19" fmla="*/ 0 h 2328"/>
                  <a:gd name="T20" fmla="*/ 856 w 856"/>
                  <a:gd name="T21" fmla="*/ 2328 h 2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6" h="2328">
                    <a:moveTo>
                      <a:pt x="24" y="1152"/>
                    </a:moveTo>
                    <a:cubicBezTo>
                      <a:pt x="0" y="1400"/>
                      <a:pt x="23" y="2115"/>
                      <a:pt x="64" y="2296"/>
                    </a:cubicBezTo>
                    <a:cubicBezTo>
                      <a:pt x="128" y="2080"/>
                      <a:pt x="608" y="1816"/>
                      <a:pt x="856" y="2328"/>
                    </a:cubicBezTo>
                    <a:cubicBezTo>
                      <a:pt x="848" y="2072"/>
                      <a:pt x="816" y="1448"/>
                      <a:pt x="784" y="1200"/>
                    </a:cubicBezTo>
                    <a:cubicBezTo>
                      <a:pt x="752" y="952"/>
                      <a:pt x="448" y="8"/>
                      <a:pt x="248" y="0"/>
                    </a:cubicBezTo>
                    <a:cubicBezTo>
                      <a:pt x="136" y="120"/>
                      <a:pt x="48" y="904"/>
                      <a:pt x="24" y="11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5D4A"/>
                  </a:gs>
                  <a:gs pos="50000">
                    <a:srgbClr val="FFFFCC"/>
                  </a:gs>
                  <a:gs pos="100000">
                    <a:srgbClr val="5D5D4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1" name="Freeform 5"/>
              <p:cNvSpPr>
                <a:spLocks/>
              </p:cNvSpPr>
              <p:nvPr/>
            </p:nvSpPr>
            <p:spPr bwMode="auto">
              <a:xfrm>
                <a:off x="2892" y="2759"/>
                <a:ext cx="672" cy="882"/>
              </a:xfrm>
              <a:custGeom>
                <a:avLst/>
                <a:gdLst>
                  <a:gd name="T0" fmla="*/ 178 w 881"/>
                  <a:gd name="T1" fmla="*/ 87 h 1202"/>
                  <a:gd name="T2" fmla="*/ 31 w 881"/>
                  <a:gd name="T3" fmla="*/ 580 h 1202"/>
                  <a:gd name="T4" fmla="*/ 366 w 881"/>
                  <a:gd name="T5" fmla="*/ 882 h 1202"/>
                  <a:gd name="T6" fmla="*/ 666 w 881"/>
                  <a:gd name="T7" fmla="*/ 511 h 1202"/>
                  <a:gd name="T8" fmla="*/ 501 w 881"/>
                  <a:gd name="T9" fmla="*/ 70 h 1202"/>
                  <a:gd name="T10" fmla="*/ 178 w 881"/>
                  <a:gd name="T11" fmla="*/ 87 h 1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1"/>
                  <a:gd name="T19" fmla="*/ 0 h 1202"/>
                  <a:gd name="T20" fmla="*/ 881 w 881"/>
                  <a:gd name="T21" fmla="*/ 1202 h 12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1" h="1202">
                    <a:moveTo>
                      <a:pt x="233" y="118"/>
                    </a:moveTo>
                    <a:cubicBezTo>
                      <a:pt x="130" y="234"/>
                      <a:pt x="0" y="609"/>
                      <a:pt x="41" y="790"/>
                    </a:cubicBezTo>
                    <a:cubicBezTo>
                      <a:pt x="82" y="971"/>
                      <a:pt x="345" y="1144"/>
                      <a:pt x="480" y="1202"/>
                    </a:cubicBezTo>
                    <a:cubicBezTo>
                      <a:pt x="633" y="1120"/>
                      <a:pt x="881" y="952"/>
                      <a:pt x="873" y="696"/>
                    </a:cubicBezTo>
                    <a:cubicBezTo>
                      <a:pt x="865" y="440"/>
                      <a:pt x="753" y="192"/>
                      <a:pt x="657" y="96"/>
                    </a:cubicBezTo>
                    <a:cubicBezTo>
                      <a:pt x="561" y="0"/>
                      <a:pt x="320" y="4"/>
                      <a:pt x="233" y="1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48" name="Oval 6"/>
            <p:cNvSpPr>
              <a:spLocks noChangeArrowheads="1"/>
            </p:cNvSpPr>
            <p:nvPr/>
          </p:nvSpPr>
          <p:spPr bwMode="auto">
            <a:xfrm>
              <a:off x="4883" y="3337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9" name="Oval 7"/>
            <p:cNvSpPr>
              <a:spLocks noChangeArrowheads="1"/>
            </p:cNvSpPr>
            <p:nvPr/>
          </p:nvSpPr>
          <p:spPr bwMode="auto">
            <a:xfrm flipV="1">
              <a:off x="4478" y="2409"/>
              <a:ext cx="96" cy="74"/>
            </a:xfrm>
            <a:prstGeom prst="ellipse">
              <a:avLst/>
            </a:prstGeom>
            <a:solidFill>
              <a:srgbClr val="66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3" name="Line 8"/>
          <p:cNvSpPr>
            <a:spLocks noChangeShapeType="1"/>
          </p:cNvSpPr>
          <p:nvPr/>
        </p:nvSpPr>
        <p:spPr bwMode="auto">
          <a:xfrm>
            <a:off x="7772400" y="2819400"/>
            <a:ext cx="228600" cy="3429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447800"/>
            <a:ext cx="5218112" cy="5105400"/>
          </a:xfrm>
        </p:spPr>
        <p:txBody>
          <a:bodyPr/>
          <a:lstStyle/>
          <a:p>
            <a:pPr lvl="1" algn="just"/>
            <a:r>
              <a:rPr lang="en-US" dirty="0" smtClean="0"/>
              <a:t>Extrusion is the bodily displacement of a tooth along its long axis in an </a:t>
            </a:r>
            <a:r>
              <a:rPr lang="en-US" dirty="0" err="1" smtClean="0">
                <a:solidFill>
                  <a:schemeClr val="hlink"/>
                </a:solidFill>
              </a:rPr>
              <a:t>occlusal</a:t>
            </a:r>
            <a:r>
              <a:rPr lang="en-US" dirty="0" smtClean="0"/>
              <a:t> direction.</a:t>
            </a:r>
          </a:p>
          <a:p>
            <a:pPr lvl="1" algn="just"/>
            <a:r>
              <a:rPr lang="en-US" dirty="0" smtClean="0"/>
              <a:t>Extrusion movements ideally would produce no areas of compression within the periodontal ligament, </a:t>
            </a:r>
            <a:r>
              <a:rPr lang="en-US" dirty="0" smtClean="0">
                <a:solidFill>
                  <a:schemeClr val="hlink"/>
                </a:solidFill>
              </a:rPr>
              <a:t>only tension</a:t>
            </a:r>
            <a:r>
              <a:rPr lang="en-US" dirty="0" smtClean="0"/>
              <a:t>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431758">
            <a:off x="7385050" y="2743421"/>
            <a:ext cx="1073150" cy="3494087"/>
            <a:chOff x="4176" y="1561"/>
            <a:chExt cx="676" cy="220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176" y="1561"/>
              <a:ext cx="672" cy="2201"/>
              <a:chOff x="4176" y="1561"/>
              <a:chExt cx="672" cy="2201"/>
            </a:xfrm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 rot="405789">
                <a:off x="4176" y="1561"/>
                <a:ext cx="672" cy="2201"/>
                <a:chOff x="2892" y="1440"/>
                <a:chExt cx="672" cy="2201"/>
              </a:xfrm>
            </p:grpSpPr>
            <p:sp>
              <p:nvSpPr>
                <p:cNvPr id="56345" name="Freeform 14"/>
                <p:cNvSpPr>
                  <a:spLocks/>
                </p:cNvSpPr>
                <p:nvPr/>
              </p:nvSpPr>
              <p:spPr bwMode="auto">
                <a:xfrm>
                  <a:off x="2984" y="1440"/>
                  <a:ext cx="463" cy="1564"/>
                </a:xfrm>
                <a:custGeom>
                  <a:avLst/>
                  <a:gdLst>
                    <a:gd name="T0" fmla="*/ 13 w 856"/>
                    <a:gd name="T1" fmla="*/ 774 h 2328"/>
                    <a:gd name="T2" fmla="*/ 35 w 856"/>
                    <a:gd name="T3" fmla="*/ 1543 h 2328"/>
                    <a:gd name="T4" fmla="*/ 463 w 856"/>
                    <a:gd name="T5" fmla="*/ 1564 h 2328"/>
                    <a:gd name="T6" fmla="*/ 424 w 856"/>
                    <a:gd name="T7" fmla="*/ 806 h 2328"/>
                    <a:gd name="T8" fmla="*/ 134 w 856"/>
                    <a:gd name="T9" fmla="*/ 0 h 2328"/>
                    <a:gd name="T10" fmla="*/ 13 w 856"/>
                    <a:gd name="T11" fmla="*/ 774 h 23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56"/>
                    <a:gd name="T19" fmla="*/ 0 h 2328"/>
                    <a:gd name="T20" fmla="*/ 856 w 856"/>
                    <a:gd name="T21" fmla="*/ 2328 h 23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56" h="2328">
                      <a:moveTo>
                        <a:pt x="24" y="1152"/>
                      </a:moveTo>
                      <a:cubicBezTo>
                        <a:pt x="0" y="1400"/>
                        <a:pt x="23" y="2115"/>
                        <a:pt x="64" y="2296"/>
                      </a:cubicBezTo>
                      <a:cubicBezTo>
                        <a:pt x="128" y="2080"/>
                        <a:pt x="608" y="1816"/>
                        <a:pt x="856" y="2328"/>
                      </a:cubicBezTo>
                      <a:cubicBezTo>
                        <a:pt x="848" y="2072"/>
                        <a:pt x="816" y="1448"/>
                        <a:pt x="784" y="1200"/>
                      </a:cubicBezTo>
                      <a:cubicBezTo>
                        <a:pt x="752" y="952"/>
                        <a:pt x="448" y="8"/>
                        <a:pt x="248" y="0"/>
                      </a:cubicBezTo>
                      <a:cubicBezTo>
                        <a:pt x="136" y="120"/>
                        <a:pt x="48" y="904"/>
                        <a:pt x="24" y="1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44436"/>
                    </a:gs>
                    <a:gs pos="50000">
                      <a:srgbClr val="FFFFCC"/>
                    </a:gs>
                    <a:gs pos="100000">
                      <a:srgbClr val="444436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46" name="Freeform 15"/>
                <p:cNvSpPr>
                  <a:spLocks/>
                </p:cNvSpPr>
                <p:nvPr/>
              </p:nvSpPr>
              <p:spPr bwMode="auto">
                <a:xfrm>
                  <a:off x="2892" y="2759"/>
                  <a:ext cx="672" cy="882"/>
                </a:xfrm>
                <a:custGeom>
                  <a:avLst/>
                  <a:gdLst>
                    <a:gd name="T0" fmla="*/ 178 w 881"/>
                    <a:gd name="T1" fmla="*/ 87 h 1202"/>
                    <a:gd name="T2" fmla="*/ 31 w 881"/>
                    <a:gd name="T3" fmla="*/ 580 h 1202"/>
                    <a:gd name="T4" fmla="*/ 366 w 881"/>
                    <a:gd name="T5" fmla="*/ 882 h 1202"/>
                    <a:gd name="T6" fmla="*/ 666 w 881"/>
                    <a:gd name="T7" fmla="*/ 511 h 1202"/>
                    <a:gd name="T8" fmla="*/ 501 w 881"/>
                    <a:gd name="T9" fmla="*/ 70 h 1202"/>
                    <a:gd name="T10" fmla="*/ 178 w 881"/>
                    <a:gd name="T11" fmla="*/ 87 h 12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81"/>
                    <a:gd name="T19" fmla="*/ 0 h 1202"/>
                    <a:gd name="T20" fmla="*/ 881 w 881"/>
                    <a:gd name="T21" fmla="*/ 1202 h 12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81" h="1202">
                      <a:moveTo>
                        <a:pt x="233" y="118"/>
                      </a:moveTo>
                      <a:cubicBezTo>
                        <a:pt x="130" y="234"/>
                        <a:pt x="0" y="609"/>
                        <a:pt x="41" y="790"/>
                      </a:cubicBezTo>
                      <a:cubicBezTo>
                        <a:pt x="82" y="971"/>
                        <a:pt x="345" y="1144"/>
                        <a:pt x="480" y="1202"/>
                      </a:cubicBezTo>
                      <a:cubicBezTo>
                        <a:pt x="633" y="1120"/>
                        <a:pt x="881" y="952"/>
                        <a:pt x="873" y="696"/>
                      </a:cubicBezTo>
                      <a:cubicBezTo>
                        <a:pt x="865" y="440"/>
                        <a:pt x="753" y="192"/>
                        <a:pt x="657" y="96"/>
                      </a:cubicBezTo>
                      <a:cubicBezTo>
                        <a:pt x="561" y="0"/>
                        <a:pt x="320" y="4"/>
                        <a:pt x="233" y="11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44" name="Oval 16"/>
              <p:cNvSpPr>
                <a:spLocks noChangeArrowheads="1"/>
              </p:cNvSpPr>
              <p:nvPr/>
            </p:nvSpPr>
            <p:spPr bwMode="auto">
              <a:xfrm flipV="1">
                <a:off x="4446" y="2405"/>
                <a:ext cx="96" cy="74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42" name="Oval 17"/>
            <p:cNvSpPr>
              <a:spLocks noChangeArrowheads="1"/>
            </p:cNvSpPr>
            <p:nvPr/>
          </p:nvSpPr>
          <p:spPr bwMode="auto">
            <a:xfrm>
              <a:off x="4756" y="3333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7" name="Freeform 18" descr="Large confetti"/>
          <p:cNvSpPr>
            <a:spLocks/>
          </p:cNvSpPr>
          <p:nvPr/>
        </p:nvSpPr>
        <p:spPr bwMode="auto">
          <a:xfrm>
            <a:off x="6400800" y="2115454"/>
            <a:ext cx="2827338" cy="2941638"/>
          </a:xfrm>
          <a:custGeom>
            <a:avLst/>
            <a:gdLst>
              <a:gd name="T0" fmla="*/ 0 w 1781"/>
              <a:gd name="T1" fmla="*/ 14288 h 1853"/>
              <a:gd name="T2" fmla="*/ 406400 w 1781"/>
              <a:gd name="T3" fmla="*/ 2390776 h 1853"/>
              <a:gd name="T4" fmla="*/ 1025525 w 1781"/>
              <a:gd name="T5" fmla="*/ 2757488 h 1853"/>
              <a:gd name="T6" fmla="*/ 1046163 w 1781"/>
              <a:gd name="T7" fmla="*/ 1614488 h 1853"/>
              <a:gd name="T8" fmla="*/ 1236663 w 1781"/>
              <a:gd name="T9" fmla="*/ 534988 h 1853"/>
              <a:gd name="T10" fmla="*/ 1531938 w 1781"/>
              <a:gd name="T11" fmla="*/ 549275 h 1853"/>
              <a:gd name="T12" fmla="*/ 1884363 w 1781"/>
              <a:gd name="T13" fmla="*/ 1690688 h 1853"/>
              <a:gd name="T14" fmla="*/ 1960563 w 1781"/>
              <a:gd name="T15" fmla="*/ 2833688 h 1853"/>
              <a:gd name="T16" fmla="*/ 2360613 w 1781"/>
              <a:gd name="T17" fmla="*/ 2335213 h 1853"/>
              <a:gd name="T18" fmla="*/ 2743201 w 1781"/>
              <a:gd name="T19" fmla="*/ 422275 h 1853"/>
              <a:gd name="T20" fmla="*/ 2827338 w 1781"/>
              <a:gd name="T21" fmla="*/ 0 h 18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1"/>
              <a:gd name="T34" fmla="*/ 0 h 1853"/>
              <a:gd name="T35" fmla="*/ 1781 w 1781"/>
              <a:gd name="T36" fmla="*/ 1853 h 18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1" h="1853">
                <a:moveTo>
                  <a:pt x="0" y="9"/>
                </a:moveTo>
                <a:cubicBezTo>
                  <a:pt x="43" y="258"/>
                  <a:pt x="148" y="1218"/>
                  <a:pt x="256" y="1506"/>
                </a:cubicBezTo>
                <a:cubicBezTo>
                  <a:pt x="364" y="1794"/>
                  <a:pt x="579" y="1818"/>
                  <a:pt x="646" y="1737"/>
                </a:cubicBezTo>
                <a:cubicBezTo>
                  <a:pt x="713" y="1656"/>
                  <a:pt x="637" y="1250"/>
                  <a:pt x="659" y="1017"/>
                </a:cubicBezTo>
                <a:cubicBezTo>
                  <a:pt x="675" y="769"/>
                  <a:pt x="728" y="449"/>
                  <a:pt x="779" y="337"/>
                </a:cubicBezTo>
                <a:cubicBezTo>
                  <a:pt x="830" y="225"/>
                  <a:pt x="897" y="225"/>
                  <a:pt x="965" y="346"/>
                </a:cubicBezTo>
                <a:cubicBezTo>
                  <a:pt x="1033" y="467"/>
                  <a:pt x="1142" y="825"/>
                  <a:pt x="1187" y="1065"/>
                </a:cubicBezTo>
                <a:cubicBezTo>
                  <a:pt x="1232" y="1305"/>
                  <a:pt x="1185" y="1717"/>
                  <a:pt x="1235" y="1785"/>
                </a:cubicBezTo>
                <a:cubicBezTo>
                  <a:pt x="1285" y="1853"/>
                  <a:pt x="1405" y="1724"/>
                  <a:pt x="1487" y="1471"/>
                </a:cubicBezTo>
                <a:cubicBezTo>
                  <a:pt x="1569" y="1218"/>
                  <a:pt x="1679" y="511"/>
                  <a:pt x="1728" y="266"/>
                </a:cubicBezTo>
                <a:cubicBezTo>
                  <a:pt x="1777" y="21"/>
                  <a:pt x="1770" y="55"/>
                  <a:pt x="1781" y="0"/>
                </a:cubicBezTo>
              </a:path>
            </a:pathLst>
          </a:custGeom>
          <a:pattFill prst="lgConfetti">
            <a:fgClr>
              <a:schemeClr val="accent1">
                <a:alpha val="30196"/>
              </a:schemeClr>
            </a:fgClr>
            <a:bgClr>
              <a:schemeClr val="accent2">
                <a:alpha val="30196"/>
              </a:schemeClr>
            </a:bgClr>
          </a:pattFill>
          <a:ln w="127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051" name="Line 19"/>
          <p:cNvSpPr>
            <a:spLocks noChangeShapeType="1"/>
          </p:cNvSpPr>
          <p:nvPr/>
        </p:nvSpPr>
        <p:spPr bwMode="auto">
          <a:xfrm rot="21166186" flipH="1">
            <a:off x="7766050" y="3019425"/>
            <a:ext cx="228600" cy="3429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20"/>
          <p:cNvSpPr>
            <a:spLocks noChangeShapeType="1"/>
          </p:cNvSpPr>
          <p:nvPr/>
        </p:nvSpPr>
        <p:spPr bwMode="auto">
          <a:xfrm rot="16200000" flipH="1">
            <a:off x="7243763" y="4852988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21"/>
          <p:cNvSpPr>
            <a:spLocks noChangeShapeType="1"/>
          </p:cNvSpPr>
          <p:nvPr/>
        </p:nvSpPr>
        <p:spPr bwMode="auto">
          <a:xfrm rot="16200000" flipH="1">
            <a:off x="7315200" y="43053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22"/>
          <p:cNvSpPr>
            <a:spLocks noChangeShapeType="1"/>
          </p:cNvSpPr>
          <p:nvPr/>
        </p:nvSpPr>
        <p:spPr bwMode="auto">
          <a:xfrm rot="16200000" flipH="1">
            <a:off x="7467600" y="46863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23"/>
          <p:cNvSpPr>
            <a:spLocks noChangeShapeType="1"/>
          </p:cNvSpPr>
          <p:nvPr/>
        </p:nvSpPr>
        <p:spPr bwMode="auto">
          <a:xfrm rot="16200000" flipH="1">
            <a:off x="7620000" y="42291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24"/>
          <p:cNvSpPr>
            <a:spLocks noChangeShapeType="1"/>
          </p:cNvSpPr>
          <p:nvPr/>
        </p:nvSpPr>
        <p:spPr bwMode="auto">
          <a:xfrm rot="16200000" flipH="1">
            <a:off x="7772400" y="46863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25"/>
          <p:cNvSpPr>
            <a:spLocks noChangeShapeType="1"/>
          </p:cNvSpPr>
          <p:nvPr/>
        </p:nvSpPr>
        <p:spPr bwMode="auto">
          <a:xfrm rot="16200000" flipH="1">
            <a:off x="7924800" y="43053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26"/>
          <p:cNvSpPr>
            <a:spLocks noChangeShapeType="1"/>
          </p:cNvSpPr>
          <p:nvPr/>
        </p:nvSpPr>
        <p:spPr bwMode="auto">
          <a:xfrm rot="16200000" flipH="1">
            <a:off x="8039100" y="49149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Line 27"/>
          <p:cNvSpPr>
            <a:spLocks noChangeShapeType="1"/>
          </p:cNvSpPr>
          <p:nvPr/>
        </p:nvSpPr>
        <p:spPr bwMode="auto">
          <a:xfrm rot="16200000" flipH="1">
            <a:off x="7429500" y="37719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28"/>
          <p:cNvSpPr>
            <a:spLocks noChangeShapeType="1"/>
          </p:cNvSpPr>
          <p:nvPr/>
        </p:nvSpPr>
        <p:spPr bwMode="auto">
          <a:xfrm rot="16200000" flipH="1">
            <a:off x="7581900" y="33147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Line 29"/>
          <p:cNvSpPr>
            <a:spLocks noChangeShapeType="1"/>
          </p:cNvSpPr>
          <p:nvPr/>
        </p:nvSpPr>
        <p:spPr bwMode="auto">
          <a:xfrm rot="16200000" flipH="1">
            <a:off x="7734300" y="37719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0062" name="Freeform 30" descr="Dark vertical"/>
          <p:cNvSpPr>
            <a:spLocks/>
          </p:cNvSpPr>
          <p:nvPr/>
        </p:nvSpPr>
        <p:spPr bwMode="auto">
          <a:xfrm>
            <a:off x="7367588" y="2620963"/>
            <a:ext cx="1047750" cy="2790825"/>
          </a:xfrm>
          <a:custGeom>
            <a:avLst/>
            <a:gdLst>
              <a:gd name="T0" fmla="*/ 201612 w 660"/>
              <a:gd name="T1" fmla="*/ 2733675 h 1758"/>
              <a:gd name="T2" fmla="*/ 28575 w 660"/>
              <a:gd name="T3" fmla="*/ 2401888 h 1758"/>
              <a:gd name="T4" fmla="*/ 31750 w 660"/>
              <a:gd name="T5" fmla="*/ 1317625 h 1758"/>
              <a:gd name="T6" fmla="*/ 201612 w 660"/>
              <a:gd name="T7" fmla="*/ 265113 h 1758"/>
              <a:gd name="T8" fmla="*/ 468313 w 660"/>
              <a:gd name="T9" fmla="*/ 23812 h 1758"/>
              <a:gd name="T10" fmla="*/ 658812 w 660"/>
              <a:gd name="T11" fmla="*/ 406400 h 1758"/>
              <a:gd name="T12" fmla="*/ 989013 w 660"/>
              <a:gd name="T13" fmla="*/ 1458912 h 1758"/>
              <a:gd name="T14" fmla="*/ 1016000 w 660"/>
              <a:gd name="T15" fmla="*/ 2608263 h 1758"/>
              <a:gd name="T16" fmla="*/ 847725 w 660"/>
              <a:gd name="T17" fmla="*/ 2551113 h 1758"/>
              <a:gd name="T18" fmla="*/ 538162 w 660"/>
              <a:gd name="T19" fmla="*/ 2495550 h 1758"/>
              <a:gd name="T20" fmla="*/ 201612 w 660"/>
              <a:gd name="T21" fmla="*/ 2733675 h 17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0"/>
              <a:gd name="T34" fmla="*/ 0 h 1758"/>
              <a:gd name="T35" fmla="*/ 660 w 660"/>
              <a:gd name="T36" fmla="*/ 1758 h 17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0" h="1758">
                <a:moveTo>
                  <a:pt x="127" y="1722"/>
                </a:moveTo>
                <a:cubicBezTo>
                  <a:pt x="74" y="1631"/>
                  <a:pt x="42" y="1661"/>
                  <a:pt x="18" y="1513"/>
                </a:cubicBezTo>
                <a:cubicBezTo>
                  <a:pt x="0" y="1364"/>
                  <a:pt x="2" y="1054"/>
                  <a:pt x="20" y="830"/>
                </a:cubicBezTo>
                <a:cubicBezTo>
                  <a:pt x="38" y="606"/>
                  <a:pt x="81" y="303"/>
                  <a:pt x="127" y="167"/>
                </a:cubicBezTo>
                <a:cubicBezTo>
                  <a:pt x="173" y="31"/>
                  <a:pt x="247" y="0"/>
                  <a:pt x="295" y="15"/>
                </a:cubicBezTo>
                <a:cubicBezTo>
                  <a:pt x="343" y="30"/>
                  <a:pt x="360" y="105"/>
                  <a:pt x="415" y="256"/>
                </a:cubicBezTo>
                <a:cubicBezTo>
                  <a:pt x="470" y="407"/>
                  <a:pt x="586" y="688"/>
                  <a:pt x="623" y="919"/>
                </a:cubicBezTo>
                <a:cubicBezTo>
                  <a:pt x="660" y="1150"/>
                  <a:pt x="655" y="1528"/>
                  <a:pt x="640" y="1643"/>
                </a:cubicBezTo>
                <a:cubicBezTo>
                  <a:pt x="625" y="1758"/>
                  <a:pt x="584" y="1619"/>
                  <a:pt x="534" y="1607"/>
                </a:cubicBezTo>
                <a:cubicBezTo>
                  <a:pt x="484" y="1622"/>
                  <a:pt x="407" y="1553"/>
                  <a:pt x="339" y="1572"/>
                </a:cubicBezTo>
                <a:cubicBezTo>
                  <a:pt x="271" y="1591"/>
                  <a:pt x="171" y="1660"/>
                  <a:pt x="127" y="1722"/>
                </a:cubicBezTo>
                <a:close/>
              </a:path>
            </a:pathLst>
          </a:custGeom>
          <a:pattFill prst="dkVert">
            <a:fgClr>
              <a:srgbClr val="FF3399">
                <a:alpha val="39999"/>
              </a:srgbClr>
            </a:fgClr>
            <a:bgClr>
              <a:schemeClr val="folHlink">
                <a:alpha val="39999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Freeform 31" descr="Dark vertical"/>
          <p:cNvSpPr>
            <a:spLocks/>
          </p:cNvSpPr>
          <p:nvPr/>
        </p:nvSpPr>
        <p:spPr bwMode="auto">
          <a:xfrm>
            <a:off x="7342188" y="2600325"/>
            <a:ext cx="1095375" cy="2628900"/>
          </a:xfrm>
          <a:custGeom>
            <a:avLst/>
            <a:gdLst>
              <a:gd name="T0" fmla="*/ 250825 w 690"/>
              <a:gd name="T1" fmla="*/ 2571750 h 1656"/>
              <a:gd name="T2" fmla="*/ 42862 w 690"/>
              <a:gd name="T3" fmla="*/ 2225675 h 1656"/>
              <a:gd name="T4" fmla="*/ 28575 w 690"/>
              <a:gd name="T5" fmla="*/ 1141413 h 1656"/>
              <a:gd name="T6" fmla="*/ 212725 w 690"/>
              <a:gd name="T7" fmla="*/ 212725 h 1656"/>
              <a:gd name="T8" fmla="*/ 450850 w 690"/>
              <a:gd name="T9" fmla="*/ 15875 h 1656"/>
              <a:gd name="T10" fmla="*/ 719137 w 690"/>
              <a:gd name="T11" fmla="*/ 212725 h 1656"/>
              <a:gd name="T12" fmla="*/ 1038225 w 690"/>
              <a:gd name="T13" fmla="*/ 1296988 h 1656"/>
              <a:gd name="T14" fmla="*/ 1065213 w 690"/>
              <a:gd name="T15" fmla="*/ 2446338 h 1656"/>
              <a:gd name="T16" fmla="*/ 896938 w 690"/>
              <a:gd name="T17" fmla="*/ 2389188 h 1656"/>
              <a:gd name="T18" fmla="*/ 587375 w 690"/>
              <a:gd name="T19" fmla="*/ 2333625 h 1656"/>
              <a:gd name="T20" fmla="*/ 250825 w 690"/>
              <a:gd name="T21" fmla="*/ 2571750 h 16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0"/>
              <a:gd name="T34" fmla="*/ 0 h 1656"/>
              <a:gd name="T35" fmla="*/ 690 w 690"/>
              <a:gd name="T36" fmla="*/ 1656 h 16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0" h="1656">
                <a:moveTo>
                  <a:pt x="158" y="1620"/>
                </a:moveTo>
                <a:cubicBezTo>
                  <a:pt x="105" y="1529"/>
                  <a:pt x="50" y="1552"/>
                  <a:pt x="27" y="1402"/>
                </a:cubicBezTo>
                <a:cubicBezTo>
                  <a:pt x="4" y="1252"/>
                  <a:pt x="0" y="930"/>
                  <a:pt x="18" y="719"/>
                </a:cubicBezTo>
                <a:cubicBezTo>
                  <a:pt x="36" y="508"/>
                  <a:pt x="90" y="252"/>
                  <a:pt x="134" y="134"/>
                </a:cubicBezTo>
                <a:cubicBezTo>
                  <a:pt x="178" y="16"/>
                  <a:pt x="231" y="10"/>
                  <a:pt x="284" y="10"/>
                </a:cubicBezTo>
                <a:cubicBezTo>
                  <a:pt x="337" y="10"/>
                  <a:pt x="391" y="0"/>
                  <a:pt x="453" y="134"/>
                </a:cubicBezTo>
                <a:cubicBezTo>
                  <a:pt x="515" y="268"/>
                  <a:pt x="618" y="583"/>
                  <a:pt x="654" y="817"/>
                </a:cubicBezTo>
                <a:cubicBezTo>
                  <a:pt x="690" y="1051"/>
                  <a:pt x="686" y="1426"/>
                  <a:pt x="671" y="1541"/>
                </a:cubicBezTo>
                <a:cubicBezTo>
                  <a:pt x="656" y="1656"/>
                  <a:pt x="615" y="1517"/>
                  <a:pt x="565" y="1505"/>
                </a:cubicBezTo>
                <a:cubicBezTo>
                  <a:pt x="515" y="1520"/>
                  <a:pt x="447" y="1476"/>
                  <a:pt x="370" y="1470"/>
                </a:cubicBezTo>
                <a:cubicBezTo>
                  <a:pt x="293" y="1464"/>
                  <a:pt x="202" y="1558"/>
                  <a:pt x="158" y="1620"/>
                </a:cubicBezTo>
                <a:close/>
              </a:path>
            </a:pathLst>
          </a:custGeom>
          <a:pattFill prst="dkVert">
            <a:fgClr>
              <a:srgbClr val="FF3399">
                <a:alpha val="39999"/>
              </a:srgbClr>
            </a:fgClr>
            <a:bgClr>
              <a:schemeClr val="folHlink">
                <a:alpha val="39999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172" y="49856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Extrusion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A32E2-3021-4CA2-A468-661A287956D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6150429" y="34725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0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0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0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2" grpId="0" build="p"/>
      <p:bldP spid="300051" grpId="0" animBg="1"/>
      <p:bldP spid="3000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89813" y="2794000"/>
            <a:ext cx="1200150" cy="3494088"/>
            <a:chOff x="4223" y="1568"/>
            <a:chExt cx="756" cy="22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223" y="1568"/>
              <a:ext cx="672" cy="2201"/>
              <a:chOff x="2892" y="1440"/>
              <a:chExt cx="672" cy="2201"/>
            </a:xfrm>
          </p:grpSpPr>
          <p:sp>
            <p:nvSpPr>
              <p:cNvPr id="57374" name="Freeform 4"/>
              <p:cNvSpPr>
                <a:spLocks/>
              </p:cNvSpPr>
              <p:nvPr/>
            </p:nvSpPr>
            <p:spPr bwMode="auto">
              <a:xfrm>
                <a:off x="2984" y="1440"/>
                <a:ext cx="463" cy="1564"/>
              </a:xfrm>
              <a:custGeom>
                <a:avLst/>
                <a:gdLst>
                  <a:gd name="T0" fmla="*/ 13 w 856"/>
                  <a:gd name="T1" fmla="*/ 774 h 2328"/>
                  <a:gd name="T2" fmla="*/ 35 w 856"/>
                  <a:gd name="T3" fmla="*/ 1543 h 2328"/>
                  <a:gd name="T4" fmla="*/ 463 w 856"/>
                  <a:gd name="T5" fmla="*/ 1564 h 2328"/>
                  <a:gd name="T6" fmla="*/ 424 w 856"/>
                  <a:gd name="T7" fmla="*/ 806 h 2328"/>
                  <a:gd name="T8" fmla="*/ 134 w 856"/>
                  <a:gd name="T9" fmla="*/ 0 h 2328"/>
                  <a:gd name="T10" fmla="*/ 13 w 856"/>
                  <a:gd name="T11" fmla="*/ 774 h 2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6"/>
                  <a:gd name="T19" fmla="*/ 0 h 2328"/>
                  <a:gd name="T20" fmla="*/ 856 w 856"/>
                  <a:gd name="T21" fmla="*/ 2328 h 2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6" h="2328">
                    <a:moveTo>
                      <a:pt x="24" y="1152"/>
                    </a:moveTo>
                    <a:cubicBezTo>
                      <a:pt x="0" y="1400"/>
                      <a:pt x="23" y="2115"/>
                      <a:pt x="64" y="2296"/>
                    </a:cubicBezTo>
                    <a:cubicBezTo>
                      <a:pt x="128" y="2080"/>
                      <a:pt x="608" y="1816"/>
                      <a:pt x="856" y="2328"/>
                    </a:cubicBezTo>
                    <a:cubicBezTo>
                      <a:pt x="848" y="2072"/>
                      <a:pt x="816" y="1448"/>
                      <a:pt x="784" y="1200"/>
                    </a:cubicBezTo>
                    <a:cubicBezTo>
                      <a:pt x="752" y="952"/>
                      <a:pt x="448" y="8"/>
                      <a:pt x="248" y="0"/>
                    </a:cubicBezTo>
                    <a:cubicBezTo>
                      <a:pt x="136" y="120"/>
                      <a:pt x="48" y="904"/>
                      <a:pt x="24" y="115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5D4A"/>
                  </a:gs>
                  <a:gs pos="50000">
                    <a:srgbClr val="FFFFCC"/>
                  </a:gs>
                  <a:gs pos="100000">
                    <a:srgbClr val="5D5D4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5" name="Freeform 5"/>
              <p:cNvSpPr>
                <a:spLocks/>
              </p:cNvSpPr>
              <p:nvPr/>
            </p:nvSpPr>
            <p:spPr bwMode="auto">
              <a:xfrm>
                <a:off x="2892" y="2759"/>
                <a:ext cx="672" cy="882"/>
              </a:xfrm>
              <a:custGeom>
                <a:avLst/>
                <a:gdLst>
                  <a:gd name="T0" fmla="*/ 178 w 881"/>
                  <a:gd name="T1" fmla="*/ 87 h 1202"/>
                  <a:gd name="T2" fmla="*/ 31 w 881"/>
                  <a:gd name="T3" fmla="*/ 580 h 1202"/>
                  <a:gd name="T4" fmla="*/ 366 w 881"/>
                  <a:gd name="T5" fmla="*/ 882 h 1202"/>
                  <a:gd name="T6" fmla="*/ 666 w 881"/>
                  <a:gd name="T7" fmla="*/ 511 h 1202"/>
                  <a:gd name="T8" fmla="*/ 501 w 881"/>
                  <a:gd name="T9" fmla="*/ 70 h 1202"/>
                  <a:gd name="T10" fmla="*/ 178 w 881"/>
                  <a:gd name="T11" fmla="*/ 87 h 1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1"/>
                  <a:gd name="T19" fmla="*/ 0 h 1202"/>
                  <a:gd name="T20" fmla="*/ 881 w 881"/>
                  <a:gd name="T21" fmla="*/ 1202 h 12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1" h="1202">
                    <a:moveTo>
                      <a:pt x="233" y="118"/>
                    </a:moveTo>
                    <a:cubicBezTo>
                      <a:pt x="130" y="234"/>
                      <a:pt x="0" y="609"/>
                      <a:pt x="41" y="790"/>
                    </a:cubicBezTo>
                    <a:cubicBezTo>
                      <a:pt x="82" y="971"/>
                      <a:pt x="345" y="1144"/>
                      <a:pt x="480" y="1202"/>
                    </a:cubicBezTo>
                    <a:cubicBezTo>
                      <a:pt x="633" y="1120"/>
                      <a:pt x="881" y="952"/>
                      <a:pt x="873" y="696"/>
                    </a:cubicBezTo>
                    <a:cubicBezTo>
                      <a:pt x="865" y="440"/>
                      <a:pt x="753" y="192"/>
                      <a:pt x="657" y="96"/>
                    </a:cubicBezTo>
                    <a:cubicBezTo>
                      <a:pt x="561" y="0"/>
                      <a:pt x="320" y="4"/>
                      <a:pt x="233" y="1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72" name="Oval 6"/>
            <p:cNvSpPr>
              <a:spLocks noChangeArrowheads="1"/>
            </p:cNvSpPr>
            <p:nvPr/>
          </p:nvSpPr>
          <p:spPr bwMode="auto">
            <a:xfrm>
              <a:off x="4883" y="3337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Oval 7"/>
            <p:cNvSpPr>
              <a:spLocks noChangeArrowheads="1"/>
            </p:cNvSpPr>
            <p:nvPr/>
          </p:nvSpPr>
          <p:spPr bwMode="auto">
            <a:xfrm flipV="1">
              <a:off x="4478" y="2409"/>
              <a:ext cx="96" cy="74"/>
            </a:xfrm>
            <a:prstGeom prst="ellipse">
              <a:avLst/>
            </a:prstGeom>
            <a:solidFill>
              <a:srgbClr val="66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7" name="Line 8"/>
          <p:cNvSpPr>
            <a:spLocks noChangeShapeType="1"/>
          </p:cNvSpPr>
          <p:nvPr/>
        </p:nvSpPr>
        <p:spPr bwMode="auto">
          <a:xfrm>
            <a:off x="7772400" y="2819400"/>
            <a:ext cx="228600" cy="3429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10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447800"/>
            <a:ext cx="5141912" cy="5105400"/>
          </a:xfrm>
        </p:spPr>
        <p:txBody>
          <a:bodyPr/>
          <a:lstStyle/>
          <a:p>
            <a:pPr lvl="1" algn="just"/>
            <a:r>
              <a:rPr lang="en-US" dirty="0" smtClean="0"/>
              <a:t>Intrusion is the bodily displacement of a tooth along its long axis in an </a:t>
            </a:r>
            <a:r>
              <a:rPr lang="en-US" dirty="0" smtClean="0">
                <a:solidFill>
                  <a:schemeClr val="hlink"/>
                </a:solidFill>
              </a:rPr>
              <a:t>apical</a:t>
            </a:r>
            <a:r>
              <a:rPr lang="en-US" dirty="0" smtClean="0"/>
              <a:t> direction.</a:t>
            </a:r>
          </a:p>
          <a:p>
            <a:pPr lvl="1" algn="just"/>
            <a:r>
              <a:rPr lang="en-US" sz="2400" dirty="0" smtClean="0"/>
              <a:t>Light force is required for intrusion because the force will be concentrated in a small area at the root apex (compression).</a:t>
            </a:r>
            <a:endParaRPr lang="en-US" dirty="0" smtClean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431758">
            <a:off x="7385050" y="2571750"/>
            <a:ext cx="1073150" cy="3494088"/>
            <a:chOff x="4176" y="1561"/>
            <a:chExt cx="676" cy="220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176" y="1561"/>
              <a:ext cx="672" cy="2201"/>
              <a:chOff x="4176" y="1561"/>
              <a:chExt cx="672" cy="2201"/>
            </a:xfrm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 rot="405789">
                <a:off x="4176" y="1561"/>
                <a:ext cx="672" cy="2201"/>
                <a:chOff x="2892" y="1440"/>
                <a:chExt cx="672" cy="2201"/>
              </a:xfrm>
            </p:grpSpPr>
            <p:sp>
              <p:nvSpPr>
                <p:cNvPr id="57369" name="Freeform 14"/>
                <p:cNvSpPr>
                  <a:spLocks/>
                </p:cNvSpPr>
                <p:nvPr/>
              </p:nvSpPr>
              <p:spPr bwMode="auto">
                <a:xfrm>
                  <a:off x="2984" y="1440"/>
                  <a:ext cx="463" cy="1564"/>
                </a:xfrm>
                <a:custGeom>
                  <a:avLst/>
                  <a:gdLst>
                    <a:gd name="T0" fmla="*/ 13 w 856"/>
                    <a:gd name="T1" fmla="*/ 774 h 2328"/>
                    <a:gd name="T2" fmla="*/ 35 w 856"/>
                    <a:gd name="T3" fmla="*/ 1543 h 2328"/>
                    <a:gd name="T4" fmla="*/ 463 w 856"/>
                    <a:gd name="T5" fmla="*/ 1564 h 2328"/>
                    <a:gd name="T6" fmla="*/ 424 w 856"/>
                    <a:gd name="T7" fmla="*/ 806 h 2328"/>
                    <a:gd name="T8" fmla="*/ 134 w 856"/>
                    <a:gd name="T9" fmla="*/ 0 h 2328"/>
                    <a:gd name="T10" fmla="*/ 13 w 856"/>
                    <a:gd name="T11" fmla="*/ 774 h 23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56"/>
                    <a:gd name="T19" fmla="*/ 0 h 2328"/>
                    <a:gd name="T20" fmla="*/ 856 w 856"/>
                    <a:gd name="T21" fmla="*/ 2328 h 23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56" h="2328">
                      <a:moveTo>
                        <a:pt x="24" y="1152"/>
                      </a:moveTo>
                      <a:cubicBezTo>
                        <a:pt x="0" y="1400"/>
                        <a:pt x="23" y="2115"/>
                        <a:pt x="64" y="2296"/>
                      </a:cubicBezTo>
                      <a:cubicBezTo>
                        <a:pt x="128" y="2080"/>
                        <a:pt x="608" y="1816"/>
                        <a:pt x="856" y="2328"/>
                      </a:cubicBezTo>
                      <a:cubicBezTo>
                        <a:pt x="848" y="2072"/>
                        <a:pt x="816" y="1448"/>
                        <a:pt x="784" y="1200"/>
                      </a:cubicBezTo>
                      <a:cubicBezTo>
                        <a:pt x="752" y="952"/>
                        <a:pt x="448" y="8"/>
                        <a:pt x="248" y="0"/>
                      </a:cubicBezTo>
                      <a:cubicBezTo>
                        <a:pt x="136" y="120"/>
                        <a:pt x="48" y="904"/>
                        <a:pt x="24" y="115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44436"/>
                    </a:gs>
                    <a:gs pos="50000">
                      <a:srgbClr val="FFFFCC"/>
                    </a:gs>
                    <a:gs pos="100000">
                      <a:srgbClr val="444436"/>
                    </a:gs>
                  </a:gsLst>
                  <a:lin ang="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70" name="Freeform 15"/>
                <p:cNvSpPr>
                  <a:spLocks/>
                </p:cNvSpPr>
                <p:nvPr/>
              </p:nvSpPr>
              <p:spPr bwMode="auto">
                <a:xfrm>
                  <a:off x="2892" y="2759"/>
                  <a:ext cx="672" cy="882"/>
                </a:xfrm>
                <a:custGeom>
                  <a:avLst/>
                  <a:gdLst>
                    <a:gd name="T0" fmla="*/ 178 w 881"/>
                    <a:gd name="T1" fmla="*/ 87 h 1202"/>
                    <a:gd name="T2" fmla="*/ 31 w 881"/>
                    <a:gd name="T3" fmla="*/ 580 h 1202"/>
                    <a:gd name="T4" fmla="*/ 366 w 881"/>
                    <a:gd name="T5" fmla="*/ 882 h 1202"/>
                    <a:gd name="T6" fmla="*/ 666 w 881"/>
                    <a:gd name="T7" fmla="*/ 511 h 1202"/>
                    <a:gd name="T8" fmla="*/ 501 w 881"/>
                    <a:gd name="T9" fmla="*/ 70 h 1202"/>
                    <a:gd name="T10" fmla="*/ 178 w 881"/>
                    <a:gd name="T11" fmla="*/ 87 h 12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81"/>
                    <a:gd name="T19" fmla="*/ 0 h 1202"/>
                    <a:gd name="T20" fmla="*/ 881 w 881"/>
                    <a:gd name="T21" fmla="*/ 1202 h 12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81" h="1202">
                      <a:moveTo>
                        <a:pt x="233" y="118"/>
                      </a:moveTo>
                      <a:cubicBezTo>
                        <a:pt x="130" y="234"/>
                        <a:pt x="0" y="609"/>
                        <a:pt x="41" y="790"/>
                      </a:cubicBezTo>
                      <a:cubicBezTo>
                        <a:pt x="82" y="971"/>
                        <a:pt x="345" y="1144"/>
                        <a:pt x="480" y="1202"/>
                      </a:cubicBezTo>
                      <a:cubicBezTo>
                        <a:pt x="633" y="1120"/>
                        <a:pt x="881" y="952"/>
                        <a:pt x="873" y="696"/>
                      </a:cubicBezTo>
                      <a:cubicBezTo>
                        <a:pt x="865" y="440"/>
                        <a:pt x="753" y="192"/>
                        <a:pt x="657" y="96"/>
                      </a:cubicBezTo>
                      <a:cubicBezTo>
                        <a:pt x="561" y="0"/>
                        <a:pt x="320" y="4"/>
                        <a:pt x="233" y="11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368" name="Oval 16"/>
              <p:cNvSpPr>
                <a:spLocks noChangeArrowheads="1"/>
              </p:cNvSpPr>
              <p:nvPr/>
            </p:nvSpPr>
            <p:spPr bwMode="auto">
              <a:xfrm flipV="1">
                <a:off x="4446" y="2405"/>
                <a:ext cx="96" cy="74"/>
              </a:xfrm>
              <a:prstGeom prst="ellipse">
                <a:avLst/>
              </a:prstGeom>
              <a:solidFill>
                <a:srgbClr val="66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66" name="Oval 17"/>
            <p:cNvSpPr>
              <a:spLocks noChangeArrowheads="1"/>
            </p:cNvSpPr>
            <p:nvPr/>
          </p:nvSpPr>
          <p:spPr bwMode="auto">
            <a:xfrm>
              <a:off x="4756" y="3333"/>
              <a:ext cx="96" cy="9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51" name="Freeform 18" descr="Large confetti"/>
          <p:cNvSpPr>
            <a:spLocks/>
          </p:cNvSpPr>
          <p:nvPr/>
        </p:nvSpPr>
        <p:spPr bwMode="auto">
          <a:xfrm>
            <a:off x="6400800" y="2235200"/>
            <a:ext cx="2827338" cy="2941638"/>
          </a:xfrm>
          <a:custGeom>
            <a:avLst/>
            <a:gdLst>
              <a:gd name="T0" fmla="*/ 0 w 1781"/>
              <a:gd name="T1" fmla="*/ 14288 h 1853"/>
              <a:gd name="T2" fmla="*/ 406400 w 1781"/>
              <a:gd name="T3" fmla="*/ 2390776 h 1853"/>
              <a:gd name="T4" fmla="*/ 1025525 w 1781"/>
              <a:gd name="T5" fmla="*/ 2757488 h 1853"/>
              <a:gd name="T6" fmla="*/ 1046163 w 1781"/>
              <a:gd name="T7" fmla="*/ 1614488 h 1853"/>
              <a:gd name="T8" fmla="*/ 1236663 w 1781"/>
              <a:gd name="T9" fmla="*/ 534988 h 1853"/>
              <a:gd name="T10" fmla="*/ 1531938 w 1781"/>
              <a:gd name="T11" fmla="*/ 549275 h 1853"/>
              <a:gd name="T12" fmla="*/ 1884363 w 1781"/>
              <a:gd name="T13" fmla="*/ 1690688 h 1853"/>
              <a:gd name="T14" fmla="*/ 1960563 w 1781"/>
              <a:gd name="T15" fmla="*/ 2833688 h 1853"/>
              <a:gd name="T16" fmla="*/ 2360613 w 1781"/>
              <a:gd name="T17" fmla="*/ 2335213 h 1853"/>
              <a:gd name="T18" fmla="*/ 2743201 w 1781"/>
              <a:gd name="T19" fmla="*/ 422275 h 1853"/>
              <a:gd name="T20" fmla="*/ 2827338 w 1781"/>
              <a:gd name="T21" fmla="*/ 0 h 18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1"/>
              <a:gd name="T34" fmla="*/ 0 h 1853"/>
              <a:gd name="T35" fmla="*/ 1781 w 1781"/>
              <a:gd name="T36" fmla="*/ 1853 h 18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1" h="1853">
                <a:moveTo>
                  <a:pt x="0" y="9"/>
                </a:moveTo>
                <a:cubicBezTo>
                  <a:pt x="43" y="258"/>
                  <a:pt x="148" y="1218"/>
                  <a:pt x="256" y="1506"/>
                </a:cubicBezTo>
                <a:cubicBezTo>
                  <a:pt x="364" y="1794"/>
                  <a:pt x="579" y="1818"/>
                  <a:pt x="646" y="1737"/>
                </a:cubicBezTo>
                <a:cubicBezTo>
                  <a:pt x="713" y="1656"/>
                  <a:pt x="637" y="1250"/>
                  <a:pt x="659" y="1017"/>
                </a:cubicBezTo>
                <a:cubicBezTo>
                  <a:pt x="675" y="769"/>
                  <a:pt x="728" y="449"/>
                  <a:pt x="779" y="337"/>
                </a:cubicBezTo>
                <a:cubicBezTo>
                  <a:pt x="830" y="225"/>
                  <a:pt x="897" y="225"/>
                  <a:pt x="965" y="346"/>
                </a:cubicBezTo>
                <a:cubicBezTo>
                  <a:pt x="1033" y="467"/>
                  <a:pt x="1142" y="825"/>
                  <a:pt x="1187" y="1065"/>
                </a:cubicBezTo>
                <a:cubicBezTo>
                  <a:pt x="1232" y="1305"/>
                  <a:pt x="1185" y="1717"/>
                  <a:pt x="1235" y="1785"/>
                </a:cubicBezTo>
                <a:cubicBezTo>
                  <a:pt x="1285" y="1853"/>
                  <a:pt x="1405" y="1724"/>
                  <a:pt x="1487" y="1471"/>
                </a:cubicBezTo>
                <a:cubicBezTo>
                  <a:pt x="1569" y="1218"/>
                  <a:pt x="1679" y="511"/>
                  <a:pt x="1728" y="266"/>
                </a:cubicBezTo>
                <a:cubicBezTo>
                  <a:pt x="1777" y="21"/>
                  <a:pt x="1770" y="55"/>
                  <a:pt x="1781" y="0"/>
                </a:cubicBezTo>
              </a:path>
            </a:pathLst>
          </a:custGeom>
          <a:pattFill prst="lgConfetti">
            <a:fgClr>
              <a:schemeClr val="accent1">
                <a:alpha val="30196"/>
              </a:schemeClr>
            </a:fgClr>
            <a:bgClr>
              <a:schemeClr val="accent2">
                <a:alpha val="30196"/>
              </a:schemeClr>
            </a:bgClr>
          </a:pattFill>
          <a:ln w="127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1075" name="Line 19"/>
          <p:cNvSpPr>
            <a:spLocks noChangeShapeType="1"/>
          </p:cNvSpPr>
          <p:nvPr/>
        </p:nvSpPr>
        <p:spPr bwMode="auto">
          <a:xfrm rot="21166186" flipH="1">
            <a:off x="7766050" y="2608263"/>
            <a:ext cx="228600" cy="3429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3" name="Line 20"/>
          <p:cNvSpPr>
            <a:spLocks noChangeShapeType="1"/>
          </p:cNvSpPr>
          <p:nvPr/>
        </p:nvSpPr>
        <p:spPr bwMode="auto">
          <a:xfrm rot="5400000" flipH="1" flipV="1">
            <a:off x="7243763" y="4852988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Line 21"/>
          <p:cNvSpPr>
            <a:spLocks noChangeShapeType="1"/>
          </p:cNvSpPr>
          <p:nvPr/>
        </p:nvSpPr>
        <p:spPr bwMode="auto">
          <a:xfrm rot="5400000" flipH="1" flipV="1">
            <a:off x="7315200" y="43053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22"/>
          <p:cNvSpPr>
            <a:spLocks noChangeShapeType="1"/>
          </p:cNvSpPr>
          <p:nvPr/>
        </p:nvSpPr>
        <p:spPr bwMode="auto">
          <a:xfrm rot="5400000" flipH="1" flipV="1">
            <a:off x="7467600" y="46863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23"/>
          <p:cNvSpPr>
            <a:spLocks noChangeShapeType="1"/>
          </p:cNvSpPr>
          <p:nvPr/>
        </p:nvSpPr>
        <p:spPr bwMode="auto">
          <a:xfrm rot="5400000" flipH="1" flipV="1">
            <a:off x="7620000" y="42291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Line 24"/>
          <p:cNvSpPr>
            <a:spLocks noChangeShapeType="1"/>
          </p:cNvSpPr>
          <p:nvPr/>
        </p:nvSpPr>
        <p:spPr bwMode="auto">
          <a:xfrm rot="5400000" flipH="1" flipV="1">
            <a:off x="7772400" y="46863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Line 25"/>
          <p:cNvSpPr>
            <a:spLocks noChangeShapeType="1"/>
          </p:cNvSpPr>
          <p:nvPr/>
        </p:nvSpPr>
        <p:spPr bwMode="auto">
          <a:xfrm rot="5400000" flipH="1" flipV="1">
            <a:off x="7924800" y="43053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Line 26"/>
          <p:cNvSpPr>
            <a:spLocks noChangeShapeType="1"/>
          </p:cNvSpPr>
          <p:nvPr/>
        </p:nvSpPr>
        <p:spPr bwMode="auto">
          <a:xfrm rot="5400000" flipH="1" flipV="1">
            <a:off x="8039100" y="49149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0" name="Line 27"/>
          <p:cNvSpPr>
            <a:spLocks noChangeShapeType="1"/>
          </p:cNvSpPr>
          <p:nvPr/>
        </p:nvSpPr>
        <p:spPr bwMode="auto">
          <a:xfrm rot="5400000" flipH="1" flipV="1">
            <a:off x="7429500" y="37719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1" name="Line 28"/>
          <p:cNvSpPr>
            <a:spLocks noChangeShapeType="1"/>
          </p:cNvSpPr>
          <p:nvPr/>
        </p:nvSpPr>
        <p:spPr bwMode="auto">
          <a:xfrm rot="5400000" flipH="1" flipV="1">
            <a:off x="7581900" y="33147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Line 29"/>
          <p:cNvSpPr>
            <a:spLocks noChangeShapeType="1"/>
          </p:cNvSpPr>
          <p:nvPr/>
        </p:nvSpPr>
        <p:spPr bwMode="auto">
          <a:xfrm rot="5400000" flipH="1" flipV="1">
            <a:off x="7734300" y="37719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1086" name="Freeform 30" descr="Dark vertical"/>
          <p:cNvSpPr>
            <a:spLocks/>
          </p:cNvSpPr>
          <p:nvPr/>
        </p:nvSpPr>
        <p:spPr bwMode="auto">
          <a:xfrm>
            <a:off x="7367588" y="2514600"/>
            <a:ext cx="1047750" cy="2752725"/>
          </a:xfrm>
          <a:custGeom>
            <a:avLst/>
            <a:gdLst>
              <a:gd name="T0" fmla="*/ 201612 w 660"/>
              <a:gd name="T1" fmla="*/ 2613025 h 1734"/>
              <a:gd name="T2" fmla="*/ 28575 w 660"/>
              <a:gd name="T3" fmla="*/ 2295525 h 1734"/>
              <a:gd name="T4" fmla="*/ 31750 w 660"/>
              <a:gd name="T5" fmla="*/ 1258888 h 1734"/>
              <a:gd name="T6" fmla="*/ 201612 w 660"/>
              <a:gd name="T7" fmla="*/ 254000 h 1734"/>
              <a:gd name="T8" fmla="*/ 468313 w 660"/>
              <a:gd name="T9" fmla="*/ 22225 h 1734"/>
              <a:gd name="T10" fmla="*/ 658812 w 660"/>
              <a:gd name="T11" fmla="*/ 388937 h 1734"/>
              <a:gd name="T12" fmla="*/ 989013 w 660"/>
              <a:gd name="T13" fmla="*/ 1393825 h 1734"/>
              <a:gd name="T14" fmla="*/ 1016000 w 660"/>
              <a:gd name="T15" fmla="*/ 2578100 h 1734"/>
              <a:gd name="T16" fmla="*/ 847725 w 660"/>
              <a:gd name="T17" fmla="*/ 2438400 h 1734"/>
              <a:gd name="T18" fmla="*/ 538162 w 660"/>
              <a:gd name="T19" fmla="*/ 2384425 h 1734"/>
              <a:gd name="T20" fmla="*/ 201612 w 660"/>
              <a:gd name="T21" fmla="*/ 2613025 h 17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0"/>
              <a:gd name="T34" fmla="*/ 0 h 1734"/>
              <a:gd name="T35" fmla="*/ 660 w 660"/>
              <a:gd name="T36" fmla="*/ 1734 h 17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0" h="1734">
                <a:moveTo>
                  <a:pt x="127" y="1646"/>
                </a:moveTo>
                <a:cubicBezTo>
                  <a:pt x="74" y="1559"/>
                  <a:pt x="42" y="1587"/>
                  <a:pt x="18" y="1446"/>
                </a:cubicBezTo>
                <a:cubicBezTo>
                  <a:pt x="0" y="1303"/>
                  <a:pt x="2" y="1007"/>
                  <a:pt x="20" y="793"/>
                </a:cubicBezTo>
                <a:cubicBezTo>
                  <a:pt x="38" y="579"/>
                  <a:pt x="81" y="290"/>
                  <a:pt x="127" y="160"/>
                </a:cubicBezTo>
                <a:cubicBezTo>
                  <a:pt x="173" y="30"/>
                  <a:pt x="247" y="0"/>
                  <a:pt x="295" y="14"/>
                </a:cubicBezTo>
                <a:cubicBezTo>
                  <a:pt x="343" y="29"/>
                  <a:pt x="360" y="100"/>
                  <a:pt x="415" y="245"/>
                </a:cubicBezTo>
                <a:cubicBezTo>
                  <a:pt x="470" y="389"/>
                  <a:pt x="586" y="648"/>
                  <a:pt x="623" y="878"/>
                </a:cubicBezTo>
                <a:cubicBezTo>
                  <a:pt x="660" y="1108"/>
                  <a:pt x="655" y="1514"/>
                  <a:pt x="640" y="1624"/>
                </a:cubicBezTo>
                <a:cubicBezTo>
                  <a:pt x="625" y="1734"/>
                  <a:pt x="584" y="1556"/>
                  <a:pt x="534" y="1536"/>
                </a:cubicBezTo>
                <a:cubicBezTo>
                  <a:pt x="484" y="1550"/>
                  <a:pt x="407" y="1484"/>
                  <a:pt x="339" y="1502"/>
                </a:cubicBezTo>
                <a:cubicBezTo>
                  <a:pt x="271" y="1520"/>
                  <a:pt x="171" y="1586"/>
                  <a:pt x="127" y="1646"/>
                </a:cubicBezTo>
                <a:close/>
              </a:path>
            </a:pathLst>
          </a:custGeom>
          <a:pattFill prst="dkVert">
            <a:fgClr>
              <a:srgbClr val="FF3399">
                <a:alpha val="39999"/>
              </a:srgbClr>
            </a:fgClr>
            <a:bgClr>
              <a:schemeClr val="folHlink">
                <a:alpha val="39999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1087" name="Freeform 31" descr="Dark vertical"/>
          <p:cNvSpPr>
            <a:spLocks/>
          </p:cNvSpPr>
          <p:nvPr/>
        </p:nvSpPr>
        <p:spPr bwMode="auto">
          <a:xfrm>
            <a:off x="7399338" y="2419350"/>
            <a:ext cx="801687" cy="782638"/>
          </a:xfrm>
          <a:custGeom>
            <a:avLst/>
            <a:gdLst>
              <a:gd name="T0" fmla="*/ 57150 w 505"/>
              <a:gd name="T1" fmla="*/ 688975 h 493"/>
              <a:gd name="T2" fmla="*/ 98425 w 505"/>
              <a:gd name="T3" fmla="*/ 338138 h 493"/>
              <a:gd name="T4" fmla="*/ 207962 w 505"/>
              <a:gd name="T5" fmla="*/ 61913 h 493"/>
              <a:gd name="T6" fmla="*/ 357187 w 505"/>
              <a:gd name="T7" fmla="*/ 0 h 493"/>
              <a:gd name="T8" fmla="*/ 527050 w 505"/>
              <a:gd name="T9" fmla="*/ 61913 h 493"/>
              <a:gd name="T10" fmla="*/ 688975 w 505"/>
              <a:gd name="T11" fmla="*/ 338138 h 493"/>
              <a:gd name="T12" fmla="*/ 760412 w 505"/>
              <a:gd name="T13" fmla="*/ 717550 h 493"/>
              <a:gd name="T14" fmla="*/ 444500 w 505"/>
              <a:gd name="T15" fmla="*/ 730250 h 493"/>
              <a:gd name="T16" fmla="*/ 57150 w 505"/>
              <a:gd name="T17" fmla="*/ 688975 h 4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5"/>
              <a:gd name="T28" fmla="*/ 0 h 493"/>
              <a:gd name="T29" fmla="*/ 505 w 505"/>
              <a:gd name="T30" fmla="*/ 493 h 4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5" h="493">
                <a:moveTo>
                  <a:pt x="36" y="434"/>
                </a:moveTo>
                <a:cubicBezTo>
                  <a:pt x="0" y="393"/>
                  <a:pt x="46" y="279"/>
                  <a:pt x="62" y="213"/>
                </a:cubicBezTo>
                <a:cubicBezTo>
                  <a:pt x="78" y="147"/>
                  <a:pt x="104" y="74"/>
                  <a:pt x="131" y="39"/>
                </a:cubicBezTo>
                <a:cubicBezTo>
                  <a:pt x="158" y="4"/>
                  <a:pt x="192" y="0"/>
                  <a:pt x="225" y="0"/>
                </a:cubicBezTo>
                <a:cubicBezTo>
                  <a:pt x="259" y="0"/>
                  <a:pt x="297" y="4"/>
                  <a:pt x="332" y="39"/>
                </a:cubicBezTo>
                <a:cubicBezTo>
                  <a:pt x="367" y="74"/>
                  <a:pt x="410" y="144"/>
                  <a:pt x="434" y="213"/>
                </a:cubicBezTo>
                <a:cubicBezTo>
                  <a:pt x="458" y="282"/>
                  <a:pt x="505" y="411"/>
                  <a:pt x="479" y="452"/>
                </a:cubicBezTo>
                <a:cubicBezTo>
                  <a:pt x="453" y="493"/>
                  <a:pt x="354" y="463"/>
                  <a:pt x="280" y="460"/>
                </a:cubicBezTo>
                <a:cubicBezTo>
                  <a:pt x="212" y="453"/>
                  <a:pt x="68" y="475"/>
                  <a:pt x="36" y="434"/>
                </a:cubicBezTo>
                <a:close/>
              </a:path>
            </a:pathLst>
          </a:custGeom>
          <a:pattFill prst="dkVert">
            <a:fgClr>
              <a:srgbClr val="FF3399">
                <a:alpha val="39999"/>
              </a:srgbClr>
            </a:fgClr>
            <a:bgClr>
              <a:schemeClr val="folHlink">
                <a:alpha val="39999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724989" y="72063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Intrusion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A32E2-3021-4CA2-A468-661A287956D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237514" y="4343400"/>
            <a:ext cx="484632" cy="12614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6" grpId="0" build="p" autoUpdateAnimBg="0"/>
      <p:bldP spid="301075" grpId="0" animBg="1"/>
      <p:bldP spid="301086" grpId="0" animBg="1"/>
      <p:bldP spid="3010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15" y="491250"/>
            <a:ext cx="8268237" cy="703819"/>
          </a:xfrm>
        </p:spPr>
        <p:txBody>
          <a:bodyPr>
            <a:normAutofit/>
          </a:bodyPr>
          <a:lstStyle/>
          <a:p>
            <a:r>
              <a:rPr lang="en-US" spc="-180" dirty="0" smtClean="0">
                <a:solidFill>
                  <a:schemeClr val="accent5">
                    <a:lumMod val="75000"/>
                  </a:schemeClr>
                </a:solidFill>
              </a:rPr>
              <a:t>Orthodontic </a:t>
            </a:r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Tooth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4" y="1465823"/>
            <a:ext cx="7458940" cy="50742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is a pathological process from which the tissue  recovers.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Histology of tooth movement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Orthodontic movement bring about areas of pressure  and tension around the tooth. The histologic changes  seen during tooth movement vary according to the  amount and duration of force applied.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5994" y="4455206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988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5146" t="9198" r="61347" b="19910"/>
          <a:stretch/>
        </p:blipFill>
        <p:spPr>
          <a:xfrm rot="5400000">
            <a:off x="2426028" y="223061"/>
            <a:ext cx="4480561" cy="70127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8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06" y="701457"/>
            <a:ext cx="8268237" cy="703819"/>
          </a:xfrm>
        </p:spPr>
        <p:txBody>
          <a:bodyPr>
            <a:normAutofit fontScale="90000"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Changes following application of </a:t>
            </a:r>
            <a:r>
              <a:rPr lang="en-US" b="1" spc="-180" dirty="0">
                <a:solidFill>
                  <a:srgbClr val="FF0000"/>
                </a:solidFill>
              </a:rPr>
              <a:t>mild forces: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846" y="1626068"/>
            <a:ext cx="7262948" cy="50742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Classically </a:t>
            </a:r>
            <a:r>
              <a:rPr lang="en-US" dirty="0"/>
              <a:t>the movement of teeth has been  explained via the </a:t>
            </a:r>
            <a:r>
              <a:rPr lang="en-US" dirty="0" smtClean="0"/>
              <a:t>pressure: tension  </a:t>
            </a:r>
            <a:r>
              <a:rPr lang="en-US" dirty="0"/>
              <a:t>hypothesis in which PDL tissues in  pressure side results in bone </a:t>
            </a:r>
            <a:r>
              <a:rPr lang="en-US" dirty="0" err="1" smtClean="0"/>
              <a:t>resorption</a:t>
            </a:r>
            <a:r>
              <a:rPr lang="en-US" dirty="0" smtClean="0"/>
              <a:t>, while </a:t>
            </a:r>
            <a:r>
              <a:rPr lang="en-US" dirty="0"/>
              <a:t>placing the PDL tissues under tensile  force lead to bone deposition.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5146" t="9198" r="61347" b="19910"/>
          <a:stretch/>
        </p:blipFill>
        <p:spPr>
          <a:xfrm rot="5400000">
            <a:off x="3020063" y="2293200"/>
            <a:ext cx="3060026" cy="4789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6662" y="4167051"/>
            <a:ext cx="257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Bone resorption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67" y="4136571"/>
            <a:ext cx="257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Bone deposition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9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659415"/>
            <a:ext cx="8268237" cy="703819"/>
          </a:xfrm>
        </p:spPr>
        <p:txBody>
          <a:bodyPr>
            <a:norm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Changes on pressure side: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268" y="1276637"/>
            <a:ext cx="7785946" cy="4934977"/>
          </a:xfrm>
        </p:spPr>
        <p:txBody>
          <a:bodyPr>
            <a:normAutofit/>
          </a:bodyPr>
          <a:lstStyle/>
          <a:p>
            <a:r>
              <a:rPr lang="en-US" dirty="0"/>
              <a:t>The PDL in direction of tooth movement gets  compressed to almost 1/3rd of it’s original thickness.</a:t>
            </a:r>
          </a:p>
          <a:p>
            <a:r>
              <a:rPr lang="en-US" dirty="0"/>
              <a:t>A marked increase in the vascularity of PDL </a:t>
            </a:r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/>
              <a:t>in capillary blood  supply.</a:t>
            </a:r>
          </a:p>
          <a:p>
            <a:r>
              <a:rPr lang="en-US" dirty="0"/>
              <a:t>This increase in blood supply helps in mobilization of  cells such as fibroblasts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and  </a:t>
            </a:r>
            <a:r>
              <a:rPr lang="en-US" b="1" dirty="0" err="1">
                <a:solidFill>
                  <a:srgbClr val="FF0000"/>
                </a:solidFill>
              </a:rPr>
              <a:t>osteoclasts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dirty="0"/>
          </a:p>
          <a:p>
            <a:r>
              <a:rPr lang="en-US" dirty="0"/>
              <a:t>when forces applied are within physiologic </a:t>
            </a:r>
            <a:r>
              <a:rPr lang="en-US" dirty="0" smtClean="0"/>
              <a:t>limits, the  </a:t>
            </a:r>
            <a:r>
              <a:rPr lang="en-US" dirty="0"/>
              <a:t>resorption  is  seen  in alveolar plate </a:t>
            </a:r>
            <a:r>
              <a:rPr lang="en-US" dirty="0" smtClean="0"/>
              <a:t>immediately adjacent </a:t>
            </a:r>
            <a:r>
              <a:rPr lang="en-US" dirty="0"/>
              <a:t>to the </a:t>
            </a:r>
            <a:r>
              <a:rPr lang="en-US" dirty="0" smtClean="0"/>
              <a:t>ligament. This </a:t>
            </a:r>
            <a:r>
              <a:rPr lang="en-US" dirty="0"/>
              <a:t>kind of </a:t>
            </a:r>
            <a:r>
              <a:rPr lang="en-US" dirty="0" smtClean="0"/>
              <a:t>resorption </a:t>
            </a:r>
            <a:r>
              <a:rPr lang="en-US" dirty="0"/>
              <a:t>is </a:t>
            </a:r>
            <a:r>
              <a:rPr lang="en-US" dirty="0" smtClean="0"/>
              <a:t>called </a:t>
            </a:r>
            <a:r>
              <a:rPr lang="en-US" dirty="0"/>
              <a:t>frontal resorption.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751494"/>
            <a:ext cx="8268237" cy="703819"/>
          </a:xfrm>
        </p:spPr>
        <p:txBody>
          <a:bodyPr>
            <a:norm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Changes </a:t>
            </a:r>
            <a:r>
              <a:rPr lang="en-US" spc="-180" dirty="0" smtClean="0">
                <a:solidFill>
                  <a:schemeClr val="accent5">
                    <a:lumMod val="75000"/>
                  </a:schemeClr>
                </a:solidFill>
              </a:rPr>
              <a:t>on</a:t>
            </a:r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pc="-180" dirty="0" smtClean="0">
                <a:solidFill>
                  <a:schemeClr val="accent5">
                    <a:lumMod val="75000"/>
                  </a:schemeClr>
                </a:solidFill>
              </a:rPr>
              <a:t>tension </a:t>
            </a:r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side: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75" y="1455313"/>
            <a:ext cx="7910885" cy="4871915"/>
          </a:xfrm>
        </p:spPr>
        <p:txBody>
          <a:bodyPr/>
          <a:lstStyle/>
          <a:p>
            <a:r>
              <a:rPr lang="en-US" dirty="0"/>
              <a:t>PDL stretched</a:t>
            </a:r>
          </a:p>
          <a:p>
            <a:r>
              <a:rPr lang="en-US" dirty="0"/>
              <a:t>Distance between alveolar process &amp; tooth  is widened.</a:t>
            </a:r>
          </a:p>
          <a:p>
            <a:r>
              <a:rPr lang="en-US" dirty="0"/>
              <a:t>Increased vascularity.</a:t>
            </a:r>
          </a:p>
          <a:p>
            <a:r>
              <a:rPr lang="en-US" dirty="0"/>
              <a:t>Mobilization of fibroblasts &amp; </a:t>
            </a:r>
            <a:r>
              <a:rPr lang="en-US" dirty="0">
                <a:solidFill>
                  <a:srgbClr val="FF0000"/>
                </a:solidFill>
              </a:rPr>
              <a:t>osteoblasts.</a:t>
            </a:r>
          </a:p>
          <a:p>
            <a:r>
              <a:rPr lang="en-US" dirty="0"/>
              <a:t>Osteoid is laid down by osteoblast in PDL  immediately adjacent to lamina </a:t>
            </a:r>
            <a:r>
              <a:rPr lang="en-US" dirty="0" err="1"/>
              <a:t>dura</a:t>
            </a:r>
            <a:r>
              <a:rPr lang="en-US" dirty="0"/>
              <a:t>.</a:t>
            </a:r>
          </a:p>
          <a:p>
            <a:r>
              <a:rPr lang="en-US" dirty="0"/>
              <a:t>Lightly calcified bone mature to form woven  bone.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9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428" y="875983"/>
            <a:ext cx="6936089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365126"/>
            <a:ext cx="8268237" cy="703819"/>
          </a:xfrm>
        </p:spPr>
        <p:txBody>
          <a:bodyPr>
            <a:normAutofit fontScale="90000"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Change following application of </a:t>
            </a:r>
            <a:r>
              <a:rPr lang="en-US" b="1" spc="-180" dirty="0">
                <a:solidFill>
                  <a:srgbClr val="FF0000"/>
                </a:solidFill>
              </a:rPr>
              <a:t>extreme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315" y="1230391"/>
            <a:ext cx="7680843" cy="4735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On the pressure side :-</a:t>
            </a:r>
          </a:p>
          <a:p>
            <a:r>
              <a:rPr lang="en-US" dirty="0"/>
              <a:t>Root closely approximates the lamina </a:t>
            </a:r>
            <a:r>
              <a:rPr lang="en-US" dirty="0" err="1"/>
              <a:t>dura</a:t>
            </a:r>
            <a:r>
              <a:rPr lang="en-US" dirty="0"/>
              <a:t> .</a:t>
            </a:r>
          </a:p>
          <a:p>
            <a:r>
              <a:rPr lang="en-US" dirty="0"/>
              <a:t>Compresses the PDL and leads to occlusion of  blood vessels.</a:t>
            </a:r>
          </a:p>
          <a:p>
            <a:r>
              <a:rPr lang="en-US" dirty="0"/>
              <a:t>The PDL is hence deprived of its nutritional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supply leading to regressive changes called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hyalinization </a:t>
            </a:r>
            <a:r>
              <a:rPr lang="en-US" dirty="0"/>
              <a:t>.</a:t>
            </a:r>
          </a:p>
          <a:p>
            <a:r>
              <a:rPr lang="en-US" dirty="0" smtClean="0"/>
              <a:t>Undermining/Rearward </a:t>
            </a:r>
            <a:r>
              <a:rPr lang="en-US" dirty="0" err="1" smtClean="0"/>
              <a:t>resorption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occurs in the  adjacent marrow </a:t>
            </a:r>
            <a:r>
              <a:rPr lang="en-US" dirty="0" smtClean="0"/>
              <a:t>spaces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and alveolar plate below,  behind </a:t>
            </a:r>
            <a:r>
              <a:rPr lang="en-US" dirty="0" smtClean="0"/>
              <a:t>&amp;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above the hyalinized zone.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47337"/>
          <a:stretch>
            <a:fillRect/>
          </a:stretch>
        </p:blipFill>
        <p:spPr bwMode="auto">
          <a:xfrm>
            <a:off x="6257108" y="2979101"/>
            <a:ext cx="2259875" cy="32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598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 descr="Dark horizontal"/>
          <p:cNvSpPr>
            <a:spLocks/>
          </p:cNvSpPr>
          <p:nvPr/>
        </p:nvSpPr>
        <p:spPr bwMode="auto">
          <a:xfrm>
            <a:off x="4543425" y="1993900"/>
            <a:ext cx="1146175" cy="2865438"/>
          </a:xfrm>
          <a:custGeom>
            <a:avLst/>
            <a:gdLst>
              <a:gd name="T0" fmla="*/ 211138 w 722"/>
              <a:gd name="T1" fmla="*/ 2844801 h 1805"/>
              <a:gd name="T2" fmla="*/ 84137 w 722"/>
              <a:gd name="T3" fmla="*/ 2522538 h 1805"/>
              <a:gd name="T4" fmla="*/ 28575 w 722"/>
              <a:gd name="T5" fmla="*/ 1358900 h 1805"/>
              <a:gd name="T6" fmla="*/ 257175 w 722"/>
              <a:gd name="T7" fmla="*/ 215900 h 1805"/>
              <a:gd name="T8" fmla="*/ 485775 w 722"/>
              <a:gd name="T9" fmla="*/ 63500 h 1805"/>
              <a:gd name="T10" fmla="*/ 714375 w 722"/>
              <a:gd name="T11" fmla="*/ 368300 h 1805"/>
              <a:gd name="T12" fmla="*/ 1095375 w 722"/>
              <a:gd name="T13" fmla="*/ 1511300 h 1805"/>
              <a:gd name="T14" fmla="*/ 1019175 w 722"/>
              <a:gd name="T15" fmla="*/ 2654301 h 1805"/>
              <a:gd name="T16" fmla="*/ 873125 w 722"/>
              <a:gd name="T17" fmla="*/ 2774951 h 18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2"/>
              <a:gd name="T28" fmla="*/ 0 h 1805"/>
              <a:gd name="T29" fmla="*/ 722 w 722"/>
              <a:gd name="T30" fmla="*/ 1805 h 18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2" h="1805">
                <a:moveTo>
                  <a:pt x="133" y="1792"/>
                </a:moveTo>
                <a:cubicBezTo>
                  <a:pt x="80" y="1694"/>
                  <a:pt x="72" y="1745"/>
                  <a:pt x="53" y="1589"/>
                </a:cubicBezTo>
                <a:cubicBezTo>
                  <a:pt x="34" y="1433"/>
                  <a:pt x="0" y="1098"/>
                  <a:pt x="18" y="856"/>
                </a:cubicBezTo>
                <a:cubicBezTo>
                  <a:pt x="36" y="614"/>
                  <a:pt x="114" y="272"/>
                  <a:pt x="162" y="136"/>
                </a:cubicBezTo>
                <a:cubicBezTo>
                  <a:pt x="210" y="0"/>
                  <a:pt x="258" y="24"/>
                  <a:pt x="306" y="40"/>
                </a:cubicBezTo>
                <a:cubicBezTo>
                  <a:pt x="354" y="56"/>
                  <a:pt x="386" y="80"/>
                  <a:pt x="450" y="232"/>
                </a:cubicBezTo>
                <a:cubicBezTo>
                  <a:pt x="514" y="384"/>
                  <a:pt x="658" y="712"/>
                  <a:pt x="690" y="952"/>
                </a:cubicBezTo>
                <a:cubicBezTo>
                  <a:pt x="722" y="1192"/>
                  <a:pt x="665" y="1539"/>
                  <a:pt x="642" y="1672"/>
                </a:cubicBezTo>
                <a:cubicBezTo>
                  <a:pt x="619" y="1805"/>
                  <a:pt x="566" y="1788"/>
                  <a:pt x="550" y="1748"/>
                </a:cubicBezTo>
              </a:path>
            </a:pathLst>
          </a:custGeom>
          <a:pattFill prst="dkHorz">
            <a:fgClr>
              <a:srgbClr val="FF3399"/>
            </a:fgClr>
            <a:bgClr>
              <a:schemeClr val="folHlink"/>
            </a:bgClr>
          </a:patt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Freeform 3" descr="Large confetti"/>
          <p:cNvSpPr>
            <a:spLocks/>
          </p:cNvSpPr>
          <p:nvPr/>
        </p:nvSpPr>
        <p:spPr bwMode="auto">
          <a:xfrm>
            <a:off x="2771775" y="1828800"/>
            <a:ext cx="3573463" cy="2870200"/>
          </a:xfrm>
          <a:custGeom>
            <a:avLst/>
            <a:gdLst>
              <a:gd name="T0" fmla="*/ 0 w 2251"/>
              <a:gd name="T1" fmla="*/ 0 h 1808"/>
              <a:gd name="T2" fmla="*/ 1266825 w 2251"/>
              <a:gd name="T3" fmla="*/ 1295400 h 1808"/>
              <a:gd name="T4" fmla="*/ 1876425 w 2251"/>
              <a:gd name="T5" fmla="*/ 2819400 h 1808"/>
              <a:gd name="T6" fmla="*/ 1876425 w 2251"/>
              <a:gd name="T7" fmla="*/ 1600200 h 1808"/>
              <a:gd name="T8" fmla="*/ 2066925 w 2251"/>
              <a:gd name="T9" fmla="*/ 520700 h 1808"/>
              <a:gd name="T10" fmla="*/ 2362200 w 2251"/>
              <a:gd name="T11" fmla="*/ 534988 h 1808"/>
              <a:gd name="T12" fmla="*/ 2714625 w 2251"/>
              <a:gd name="T13" fmla="*/ 1676400 h 1808"/>
              <a:gd name="T14" fmla="*/ 2790825 w 2251"/>
              <a:gd name="T15" fmla="*/ 2819400 h 1808"/>
              <a:gd name="T16" fmla="*/ 3171825 w 2251"/>
              <a:gd name="T17" fmla="*/ 1524000 h 1808"/>
              <a:gd name="T18" fmla="*/ 3171825 w 2251"/>
              <a:gd name="T19" fmla="*/ 533400 h 1808"/>
              <a:gd name="T20" fmla="*/ 3573463 w 2251"/>
              <a:gd name="T21" fmla="*/ 0 h 18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1"/>
              <a:gd name="T34" fmla="*/ 0 h 1808"/>
              <a:gd name="T35" fmla="*/ 2251 w 2251"/>
              <a:gd name="T36" fmla="*/ 1808 h 18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1" h="1808">
                <a:moveTo>
                  <a:pt x="0" y="0"/>
                </a:moveTo>
                <a:cubicBezTo>
                  <a:pt x="133" y="139"/>
                  <a:pt x="601" y="520"/>
                  <a:pt x="798" y="816"/>
                </a:cubicBezTo>
                <a:cubicBezTo>
                  <a:pt x="995" y="1112"/>
                  <a:pt x="1118" y="1744"/>
                  <a:pt x="1182" y="1776"/>
                </a:cubicBezTo>
                <a:cubicBezTo>
                  <a:pt x="1246" y="1808"/>
                  <a:pt x="1162" y="1249"/>
                  <a:pt x="1182" y="1008"/>
                </a:cubicBezTo>
                <a:cubicBezTo>
                  <a:pt x="1198" y="760"/>
                  <a:pt x="1251" y="440"/>
                  <a:pt x="1302" y="328"/>
                </a:cubicBezTo>
                <a:cubicBezTo>
                  <a:pt x="1353" y="216"/>
                  <a:pt x="1420" y="216"/>
                  <a:pt x="1488" y="337"/>
                </a:cubicBezTo>
                <a:cubicBezTo>
                  <a:pt x="1556" y="458"/>
                  <a:pt x="1665" y="816"/>
                  <a:pt x="1710" y="1056"/>
                </a:cubicBezTo>
                <a:cubicBezTo>
                  <a:pt x="1755" y="1296"/>
                  <a:pt x="1710" y="1792"/>
                  <a:pt x="1758" y="1776"/>
                </a:cubicBezTo>
                <a:cubicBezTo>
                  <a:pt x="1806" y="1760"/>
                  <a:pt x="1958" y="1200"/>
                  <a:pt x="1998" y="960"/>
                </a:cubicBezTo>
                <a:cubicBezTo>
                  <a:pt x="2038" y="720"/>
                  <a:pt x="1956" y="496"/>
                  <a:pt x="1998" y="336"/>
                </a:cubicBezTo>
                <a:cubicBezTo>
                  <a:pt x="2040" y="176"/>
                  <a:pt x="2198" y="70"/>
                  <a:pt x="2251" y="0"/>
                </a:cubicBezTo>
              </a:path>
            </a:pathLst>
          </a:custGeom>
          <a:pattFill prst="lgConfetti">
            <a:fgClr>
              <a:schemeClr val="accent1"/>
            </a:fgClr>
            <a:bgClr>
              <a:schemeClr val="accent2"/>
            </a:bgClr>
          </a:pattFill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91050" y="2373313"/>
            <a:ext cx="1066800" cy="3494087"/>
            <a:chOff x="2892" y="1440"/>
            <a:chExt cx="672" cy="2201"/>
          </a:xfrm>
        </p:grpSpPr>
        <p:sp>
          <p:nvSpPr>
            <p:cNvPr id="26642" name="Freeform 5"/>
            <p:cNvSpPr>
              <a:spLocks/>
            </p:cNvSpPr>
            <p:nvPr/>
          </p:nvSpPr>
          <p:spPr bwMode="auto">
            <a:xfrm>
              <a:off x="2984" y="1440"/>
              <a:ext cx="463" cy="1564"/>
            </a:xfrm>
            <a:custGeom>
              <a:avLst/>
              <a:gdLst>
                <a:gd name="T0" fmla="*/ 13 w 856"/>
                <a:gd name="T1" fmla="*/ 774 h 2328"/>
                <a:gd name="T2" fmla="*/ 35 w 856"/>
                <a:gd name="T3" fmla="*/ 1543 h 2328"/>
                <a:gd name="T4" fmla="*/ 463 w 856"/>
                <a:gd name="T5" fmla="*/ 1564 h 2328"/>
                <a:gd name="T6" fmla="*/ 424 w 856"/>
                <a:gd name="T7" fmla="*/ 806 h 2328"/>
                <a:gd name="T8" fmla="*/ 134 w 856"/>
                <a:gd name="T9" fmla="*/ 0 h 2328"/>
                <a:gd name="T10" fmla="*/ 13 w 856"/>
                <a:gd name="T11" fmla="*/ 774 h 2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6"/>
                <a:gd name="T19" fmla="*/ 0 h 2328"/>
                <a:gd name="T20" fmla="*/ 856 w 856"/>
                <a:gd name="T21" fmla="*/ 2328 h 2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6" h="2328">
                  <a:moveTo>
                    <a:pt x="24" y="1152"/>
                  </a:moveTo>
                  <a:cubicBezTo>
                    <a:pt x="0" y="1400"/>
                    <a:pt x="23" y="2115"/>
                    <a:pt x="64" y="2296"/>
                  </a:cubicBezTo>
                  <a:cubicBezTo>
                    <a:pt x="128" y="2080"/>
                    <a:pt x="608" y="1816"/>
                    <a:pt x="856" y="2328"/>
                  </a:cubicBezTo>
                  <a:cubicBezTo>
                    <a:pt x="848" y="2072"/>
                    <a:pt x="816" y="1448"/>
                    <a:pt x="784" y="1200"/>
                  </a:cubicBezTo>
                  <a:cubicBezTo>
                    <a:pt x="752" y="952"/>
                    <a:pt x="448" y="8"/>
                    <a:pt x="248" y="0"/>
                  </a:cubicBezTo>
                  <a:cubicBezTo>
                    <a:pt x="136" y="120"/>
                    <a:pt x="48" y="904"/>
                    <a:pt x="24" y="1152"/>
                  </a:cubicBezTo>
                  <a:close/>
                </a:path>
              </a:pathLst>
            </a:custGeom>
            <a:gradFill rotWithShape="1">
              <a:gsLst>
                <a:gs pos="0">
                  <a:srgbClr val="2A2A19"/>
                </a:gs>
                <a:gs pos="50000">
                  <a:srgbClr val="FFFF99"/>
                </a:gs>
                <a:gs pos="100000">
                  <a:srgbClr val="2A2A19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6"/>
            <p:cNvSpPr>
              <a:spLocks/>
            </p:cNvSpPr>
            <p:nvPr/>
          </p:nvSpPr>
          <p:spPr bwMode="auto">
            <a:xfrm>
              <a:off x="2892" y="2759"/>
              <a:ext cx="672" cy="882"/>
            </a:xfrm>
            <a:custGeom>
              <a:avLst/>
              <a:gdLst>
                <a:gd name="T0" fmla="*/ 178 w 881"/>
                <a:gd name="T1" fmla="*/ 87 h 1202"/>
                <a:gd name="T2" fmla="*/ 31 w 881"/>
                <a:gd name="T3" fmla="*/ 580 h 1202"/>
                <a:gd name="T4" fmla="*/ 366 w 881"/>
                <a:gd name="T5" fmla="*/ 882 h 1202"/>
                <a:gd name="T6" fmla="*/ 666 w 881"/>
                <a:gd name="T7" fmla="*/ 511 h 1202"/>
                <a:gd name="T8" fmla="*/ 501 w 881"/>
                <a:gd name="T9" fmla="*/ 70 h 1202"/>
                <a:gd name="T10" fmla="*/ 178 w 881"/>
                <a:gd name="T11" fmla="*/ 87 h 1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1"/>
                <a:gd name="T19" fmla="*/ 0 h 1202"/>
                <a:gd name="T20" fmla="*/ 881 w 881"/>
                <a:gd name="T21" fmla="*/ 1202 h 1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1" h="1202">
                  <a:moveTo>
                    <a:pt x="233" y="118"/>
                  </a:moveTo>
                  <a:cubicBezTo>
                    <a:pt x="130" y="234"/>
                    <a:pt x="0" y="609"/>
                    <a:pt x="41" y="790"/>
                  </a:cubicBezTo>
                  <a:cubicBezTo>
                    <a:pt x="82" y="971"/>
                    <a:pt x="345" y="1144"/>
                    <a:pt x="480" y="1202"/>
                  </a:cubicBezTo>
                  <a:cubicBezTo>
                    <a:pt x="633" y="1120"/>
                    <a:pt x="881" y="952"/>
                    <a:pt x="873" y="696"/>
                  </a:cubicBezTo>
                  <a:cubicBezTo>
                    <a:pt x="865" y="440"/>
                    <a:pt x="753" y="192"/>
                    <a:pt x="657" y="96"/>
                  </a:cubicBezTo>
                  <a:cubicBezTo>
                    <a:pt x="561" y="0"/>
                    <a:pt x="320" y="4"/>
                    <a:pt x="233" y="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206017">
            <a:off x="4572000" y="2362200"/>
            <a:ext cx="1066800" cy="3494088"/>
            <a:chOff x="2892" y="1440"/>
            <a:chExt cx="672" cy="2201"/>
          </a:xfrm>
        </p:grpSpPr>
        <p:sp>
          <p:nvSpPr>
            <p:cNvPr id="26640" name="Freeform 8"/>
            <p:cNvSpPr>
              <a:spLocks/>
            </p:cNvSpPr>
            <p:nvPr/>
          </p:nvSpPr>
          <p:spPr bwMode="auto">
            <a:xfrm>
              <a:off x="2984" y="1440"/>
              <a:ext cx="463" cy="1564"/>
            </a:xfrm>
            <a:custGeom>
              <a:avLst/>
              <a:gdLst>
                <a:gd name="T0" fmla="*/ 13 w 856"/>
                <a:gd name="T1" fmla="*/ 774 h 2328"/>
                <a:gd name="T2" fmla="*/ 35 w 856"/>
                <a:gd name="T3" fmla="*/ 1543 h 2328"/>
                <a:gd name="T4" fmla="*/ 463 w 856"/>
                <a:gd name="T5" fmla="*/ 1564 h 2328"/>
                <a:gd name="T6" fmla="*/ 424 w 856"/>
                <a:gd name="T7" fmla="*/ 806 h 2328"/>
                <a:gd name="T8" fmla="*/ 134 w 856"/>
                <a:gd name="T9" fmla="*/ 0 h 2328"/>
                <a:gd name="T10" fmla="*/ 13 w 856"/>
                <a:gd name="T11" fmla="*/ 774 h 2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6"/>
                <a:gd name="T19" fmla="*/ 0 h 2328"/>
                <a:gd name="T20" fmla="*/ 856 w 856"/>
                <a:gd name="T21" fmla="*/ 2328 h 2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6" h="2328">
                  <a:moveTo>
                    <a:pt x="24" y="1152"/>
                  </a:moveTo>
                  <a:cubicBezTo>
                    <a:pt x="0" y="1400"/>
                    <a:pt x="23" y="2115"/>
                    <a:pt x="64" y="2296"/>
                  </a:cubicBezTo>
                  <a:cubicBezTo>
                    <a:pt x="128" y="2080"/>
                    <a:pt x="608" y="1816"/>
                    <a:pt x="856" y="2328"/>
                  </a:cubicBezTo>
                  <a:cubicBezTo>
                    <a:pt x="848" y="2072"/>
                    <a:pt x="816" y="1448"/>
                    <a:pt x="784" y="1200"/>
                  </a:cubicBezTo>
                  <a:cubicBezTo>
                    <a:pt x="752" y="952"/>
                    <a:pt x="448" y="8"/>
                    <a:pt x="248" y="0"/>
                  </a:cubicBezTo>
                  <a:cubicBezTo>
                    <a:pt x="136" y="120"/>
                    <a:pt x="48" y="904"/>
                    <a:pt x="24" y="1152"/>
                  </a:cubicBezTo>
                  <a:close/>
                </a:path>
              </a:pathLst>
            </a:custGeom>
            <a:gradFill rotWithShape="1">
              <a:gsLst>
                <a:gs pos="0">
                  <a:srgbClr val="2A2A19"/>
                </a:gs>
                <a:gs pos="50000">
                  <a:srgbClr val="FFFF99"/>
                </a:gs>
                <a:gs pos="100000">
                  <a:srgbClr val="2A2A19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9"/>
            <p:cNvSpPr>
              <a:spLocks/>
            </p:cNvSpPr>
            <p:nvPr/>
          </p:nvSpPr>
          <p:spPr bwMode="auto">
            <a:xfrm>
              <a:off x="2892" y="2759"/>
              <a:ext cx="672" cy="882"/>
            </a:xfrm>
            <a:custGeom>
              <a:avLst/>
              <a:gdLst>
                <a:gd name="T0" fmla="*/ 178 w 881"/>
                <a:gd name="T1" fmla="*/ 87 h 1202"/>
                <a:gd name="T2" fmla="*/ 31 w 881"/>
                <a:gd name="T3" fmla="*/ 580 h 1202"/>
                <a:gd name="T4" fmla="*/ 366 w 881"/>
                <a:gd name="T5" fmla="*/ 882 h 1202"/>
                <a:gd name="T6" fmla="*/ 666 w 881"/>
                <a:gd name="T7" fmla="*/ 511 h 1202"/>
                <a:gd name="T8" fmla="*/ 501 w 881"/>
                <a:gd name="T9" fmla="*/ 70 h 1202"/>
                <a:gd name="T10" fmla="*/ 178 w 881"/>
                <a:gd name="T11" fmla="*/ 87 h 1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1"/>
                <a:gd name="T19" fmla="*/ 0 h 1202"/>
                <a:gd name="T20" fmla="*/ 881 w 881"/>
                <a:gd name="T21" fmla="*/ 1202 h 1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1" h="1202">
                  <a:moveTo>
                    <a:pt x="233" y="118"/>
                  </a:moveTo>
                  <a:cubicBezTo>
                    <a:pt x="130" y="234"/>
                    <a:pt x="0" y="609"/>
                    <a:pt x="41" y="790"/>
                  </a:cubicBezTo>
                  <a:cubicBezTo>
                    <a:pt x="82" y="971"/>
                    <a:pt x="345" y="1144"/>
                    <a:pt x="480" y="1202"/>
                  </a:cubicBezTo>
                  <a:cubicBezTo>
                    <a:pt x="633" y="1120"/>
                    <a:pt x="881" y="952"/>
                    <a:pt x="873" y="696"/>
                  </a:cubicBezTo>
                  <a:cubicBezTo>
                    <a:pt x="865" y="440"/>
                    <a:pt x="753" y="192"/>
                    <a:pt x="657" y="96"/>
                  </a:cubicBezTo>
                  <a:cubicBezTo>
                    <a:pt x="561" y="0"/>
                    <a:pt x="320" y="4"/>
                    <a:pt x="233" y="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431075" y="868680"/>
            <a:ext cx="8229600" cy="672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Behavior of a body when embedded within the bone</a:t>
            </a:r>
          </a:p>
        </p:txBody>
      </p:sp>
      <p:sp>
        <p:nvSpPr>
          <p:cNvPr id="26631" name="Oval 11"/>
          <p:cNvSpPr>
            <a:spLocks noChangeArrowheads="1"/>
          </p:cNvSpPr>
          <p:nvPr/>
        </p:nvSpPr>
        <p:spPr bwMode="auto">
          <a:xfrm flipV="1">
            <a:off x="5014913" y="3616325"/>
            <a:ext cx="152400" cy="117475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423025" y="4252913"/>
            <a:ext cx="1958975" cy="2833687"/>
            <a:chOff x="3775" y="2513"/>
            <a:chExt cx="1234" cy="1785"/>
          </a:xfrm>
        </p:grpSpPr>
        <p:sp>
          <p:nvSpPr>
            <p:cNvPr id="26635" name="Freeform 13"/>
            <p:cNvSpPr>
              <a:spLocks/>
            </p:cNvSpPr>
            <p:nvPr/>
          </p:nvSpPr>
          <p:spPr bwMode="auto">
            <a:xfrm>
              <a:off x="3775" y="2513"/>
              <a:ext cx="1196" cy="1785"/>
            </a:xfrm>
            <a:custGeom>
              <a:avLst/>
              <a:gdLst>
                <a:gd name="T0" fmla="*/ 1072 w 1196"/>
                <a:gd name="T1" fmla="*/ 1785 h 1785"/>
                <a:gd name="T2" fmla="*/ 1055 w 1196"/>
                <a:gd name="T3" fmla="*/ 1705 h 1785"/>
                <a:gd name="T4" fmla="*/ 1072 w 1196"/>
                <a:gd name="T5" fmla="*/ 1599 h 1785"/>
                <a:gd name="T6" fmla="*/ 1046 w 1196"/>
                <a:gd name="T7" fmla="*/ 1563 h 1785"/>
                <a:gd name="T8" fmla="*/ 1025 w 1196"/>
                <a:gd name="T9" fmla="*/ 1423 h 1785"/>
                <a:gd name="T10" fmla="*/ 977 w 1196"/>
                <a:gd name="T11" fmla="*/ 1231 h 1785"/>
                <a:gd name="T12" fmla="*/ 1001 w 1196"/>
                <a:gd name="T13" fmla="*/ 1005 h 1785"/>
                <a:gd name="T14" fmla="*/ 977 w 1196"/>
                <a:gd name="T15" fmla="*/ 847 h 1785"/>
                <a:gd name="T16" fmla="*/ 1055 w 1196"/>
                <a:gd name="T17" fmla="*/ 491 h 1785"/>
                <a:gd name="T18" fmla="*/ 1187 w 1196"/>
                <a:gd name="T19" fmla="*/ 225 h 1785"/>
                <a:gd name="T20" fmla="*/ 1108 w 1196"/>
                <a:gd name="T21" fmla="*/ 57 h 1785"/>
                <a:gd name="T22" fmla="*/ 665 w 1196"/>
                <a:gd name="T23" fmla="*/ 66 h 1785"/>
                <a:gd name="T24" fmla="*/ 292 w 1196"/>
                <a:gd name="T25" fmla="*/ 456 h 1785"/>
                <a:gd name="T26" fmla="*/ 113 w 1196"/>
                <a:gd name="T27" fmla="*/ 1183 h 1785"/>
                <a:gd name="T28" fmla="*/ 53 w 1196"/>
                <a:gd name="T29" fmla="*/ 1599 h 1785"/>
                <a:gd name="T30" fmla="*/ 0 w 1196"/>
                <a:gd name="T31" fmla="*/ 1758 h 17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6"/>
                <a:gd name="T49" fmla="*/ 0 h 1785"/>
                <a:gd name="T50" fmla="*/ 1196 w 1196"/>
                <a:gd name="T51" fmla="*/ 1785 h 17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6" h="1785">
                  <a:moveTo>
                    <a:pt x="1072" y="1785"/>
                  </a:moveTo>
                  <a:cubicBezTo>
                    <a:pt x="1068" y="1775"/>
                    <a:pt x="1055" y="1736"/>
                    <a:pt x="1055" y="1705"/>
                  </a:cubicBezTo>
                  <a:cubicBezTo>
                    <a:pt x="1055" y="1674"/>
                    <a:pt x="1073" y="1623"/>
                    <a:pt x="1072" y="1599"/>
                  </a:cubicBezTo>
                  <a:cubicBezTo>
                    <a:pt x="1071" y="1575"/>
                    <a:pt x="1054" y="1592"/>
                    <a:pt x="1046" y="1563"/>
                  </a:cubicBezTo>
                  <a:cubicBezTo>
                    <a:pt x="1038" y="1534"/>
                    <a:pt x="1036" y="1478"/>
                    <a:pt x="1025" y="1423"/>
                  </a:cubicBezTo>
                  <a:cubicBezTo>
                    <a:pt x="1014" y="1368"/>
                    <a:pt x="981" y="1301"/>
                    <a:pt x="977" y="1231"/>
                  </a:cubicBezTo>
                  <a:cubicBezTo>
                    <a:pt x="973" y="1161"/>
                    <a:pt x="1001" y="1069"/>
                    <a:pt x="1001" y="1005"/>
                  </a:cubicBezTo>
                  <a:cubicBezTo>
                    <a:pt x="1001" y="941"/>
                    <a:pt x="968" y="933"/>
                    <a:pt x="977" y="847"/>
                  </a:cubicBezTo>
                  <a:cubicBezTo>
                    <a:pt x="986" y="761"/>
                    <a:pt x="1020" y="595"/>
                    <a:pt x="1055" y="491"/>
                  </a:cubicBezTo>
                  <a:cubicBezTo>
                    <a:pt x="1090" y="387"/>
                    <a:pt x="1178" y="297"/>
                    <a:pt x="1187" y="225"/>
                  </a:cubicBezTo>
                  <a:cubicBezTo>
                    <a:pt x="1196" y="153"/>
                    <a:pt x="1195" y="83"/>
                    <a:pt x="1108" y="57"/>
                  </a:cubicBezTo>
                  <a:cubicBezTo>
                    <a:pt x="1021" y="31"/>
                    <a:pt x="801" y="0"/>
                    <a:pt x="665" y="66"/>
                  </a:cubicBezTo>
                  <a:cubicBezTo>
                    <a:pt x="529" y="132"/>
                    <a:pt x="384" y="270"/>
                    <a:pt x="292" y="456"/>
                  </a:cubicBezTo>
                  <a:cubicBezTo>
                    <a:pt x="200" y="642"/>
                    <a:pt x="153" y="993"/>
                    <a:pt x="113" y="1183"/>
                  </a:cubicBezTo>
                  <a:cubicBezTo>
                    <a:pt x="73" y="1373"/>
                    <a:pt x="72" y="1503"/>
                    <a:pt x="53" y="1599"/>
                  </a:cubicBezTo>
                  <a:cubicBezTo>
                    <a:pt x="34" y="1695"/>
                    <a:pt x="11" y="1725"/>
                    <a:pt x="0" y="1758"/>
                  </a:cubicBezTo>
                </a:path>
              </a:pathLst>
            </a:custGeom>
            <a:gradFill rotWithShape="1">
              <a:gsLst>
                <a:gs pos="0">
                  <a:srgbClr val="FFCC66"/>
                </a:gs>
                <a:gs pos="100000">
                  <a:srgbClr val="765E2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062" name="Freeform 14"/>
            <p:cNvSpPr>
              <a:spLocks/>
            </p:cNvSpPr>
            <p:nvPr/>
          </p:nvSpPr>
          <p:spPr bwMode="auto">
            <a:xfrm>
              <a:off x="4592" y="2588"/>
              <a:ext cx="417" cy="868"/>
            </a:xfrm>
            <a:custGeom>
              <a:avLst/>
              <a:gdLst/>
              <a:ahLst/>
              <a:cxnLst>
                <a:cxn ang="0">
                  <a:pos x="112" y="868"/>
                </a:cxn>
                <a:cxn ang="0">
                  <a:pos x="16" y="724"/>
                </a:cxn>
                <a:cxn ang="0">
                  <a:pos x="208" y="148"/>
                </a:cxn>
                <a:cxn ang="0">
                  <a:pos x="406" y="53"/>
                </a:cxn>
                <a:cxn ang="0">
                  <a:pos x="273" y="469"/>
                </a:cxn>
                <a:cxn ang="0">
                  <a:pos x="184" y="824"/>
                </a:cxn>
              </a:cxnLst>
              <a:rect l="0" t="0" r="r" b="b"/>
              <a:pathLst>
                <a:path w="417" h="868">
                  <a:moveTo>
                    <a:pt x="112" y="868"/>
                  </a:moveTo>
                  <a:cubicBezTo>
                    <a:pt x="56" y="856"/>
                    <a:pt x="0" y="844"/>
                    <a:pt x="16" y="724"/>
                  </a:cubicBezTo>
                  <a:cubicBezTo>
                    <a:pt x="32" y="604"/>
                    <a:pt x="143" y="260"/>
                    <a:pt x="208" y="148"/>
                  </a:cubicBezTo>
                  <a:cubicBezTo>
                    <a:pt x="273" y="36"/>
                    <a:pt x="395" y="0"/>
                    <a:pt x="406" y="53"/>
                  </a:cubicBezTo>
                  <a:cubicBezTo>
                    <a:pt x="417" y="106"/>
                    <a:pt x="310" y="341"/>
                    <a:pt x="273" y="469"/>
                  </a:cubicBezTo>
                  <a:cubicBezTo>
                    <a:pt x="236" y="597"/>
                    <a:pt x="203" y="750"/>
                    <a:pt x="184" y="824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  <a:effectLst>
              <a:outerShdw dist="45791" dir="14178596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37" name="Freeform 15"/>
            <p:cNvSpPr>
              <a:spLocks/>
            </p:cNvSpPr>
            <p:nvPr/>
          </p:nvSpPr>
          <p:spPr bwMode="auto">
            <a:xfrm>
              <a:off x="4542" y="4032"/>
              <a:ext cx="288" cy="56"/>
            </a:xfrm>
            <a:custGeom>
              <a:avLst/>
              <a:gdLst>
                <a:gd name="T0" fmla="*/ 288 w 384"/>
                <a:gd name="T1" fmla="*/ 48 h 56"/>
                <a:gd name="T2" fmla="*/ 108 w 384"/>
                <a:gd name="T3" fmla="*/ 48 h 56"/>
                <a:gd name="T4" fmla="*/ 0 w 384"/>
                <a:gd name="T5" fmla="*/ 0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48"/>
                  </a:moveTo>
                  <a:cubicBezTo>
                    <a:pt x="296" y="52"/>
                    <a:pt x="208" y="56"/>
                    <a:pt x="144" y="48"/>
                  </a:cubicBezTo>
                  <a:cubicBezTo>
                    <a:pt x="80" y="40"/>
                    <a:pt x="24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6"/>
            <p:cNvSpPr>
              <a:spLocks/>
            </p:cNvSpPr>
            <p:nvPr/>
          </p:nvSpPr>
          <p:spPr bwMode="auto">
            <a:xfrm>
              <a:off x="4272" y="4168"/>
              <a:ext cx="576" cy="56"/>
            </a:xfrm>
            <a:custGeom>
              <a:avLst/>
              <a:gdLst>
                <a:gd name="T0" fmla="*/ 576 w 384"/>
                <a:gd name="T1" fmla="*/ 48 h 56"/>
                <a:gd name="T2" fmla="*/ 216 w 384"/>
                <a:gd name="T3" fmla="*/ 48 h 56"/>
                <a:gd name="T4" fmla="*/ 0 w 384"/>
                <a:gd name="T5" fmla="*/ 0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48"/>
                  </a:moveTo>
                  <a:cubicBezTo>
                    <a:pt x="296" y="52"/>
                    <a:pt x="208" y="56"/>
                    <a:pt x="144" y="48"/>
                  </a:cubicBezTo>
                  <a:cubicBezTo>
                    <a:pt x="80" y="40"/>
                    <a:pt x="24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7"/>
            <p:cNvSpPr>
              <a:spLocks/>
            </p:cNvSpPr>
            <p:nvPr/>
          </p:nvSpPr>
          <p:spPr bwMode="auto">
            <a:xfrm>
              <a:off x="4464" y="3736"/>
              <a:ext cx="288" cy="56"/>
            </a:xfrm>
            <a:custGeom>
              <a:avLst/>
              <a:gdLst>
                <a:gd name="T0" fmla="*/ 288 w 384"/>
                <a:gd name="T1" fmla="*/ 48 h 56"/>
                <a:gd name="T2" fmla="*/ 108 w 384"/>
                <a:gd name="T3" fmla="*/ 48 h 56"/>
                <a:gd name="T4" fmla="*/ 0 w 384"/>
                <a:gd name="T5" fmla="*/ 0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48"/>
                  </a:moveTo>
                  <a:cubicBezTo>
                    <a:pt x="296" y="52"/>
                    <a:pt x="208" y="56"/>
                    <a:pt x="144" y="48"/>
                  </a:cubicBezTo>
                  <a:cubicBezTo>
                    <a:pt x="80" y="40"/>
                    <a:pt x="24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066" name="AutoShape 18"/>
          <p:cNvSpPr>
            <a:spLocks noChangeArrowheads="1"/>
          </p:cNvSpPr>
          <p:nvPr/>
        </p:nvSpPr>
        <p:spPr bwMode="auto">
          <a:xfrm flipH="1">
            <a:off x="4953000" y="1981200"/>
            <a:ext cx="457200" cy="1219200"/>
          </a:xfrm>
          <a:prstGeom prst="irregularSeal2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8067" name="AutoShape 19"/>
          <p:cNvSpPr>
            <a:spLocks noChangeArrowheads="1"/>
          </p:cNvSpPr>
          <p:nvPr/>
        </p:nvSpPr>
        <p:spPr bwMode="auto">
          <a:xfrm flipH="1">
            <a:off x="4419600" y="3657600"/>
            <a:ext cx="457200" cy="1295400"/>
          </a:xfrm>
          <a:prstGeom prst="irregularSeal2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2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09713E-6 C -0.01805 0.06567 -0.03611 0.13135 -0.06666 0.1554 C -0.09722 0.17945 -0.14027 0.16188 -0.18333 0.1443 " pathEditMode="relative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27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6" grpId="0" animBg="1"/>
      <p:bldP spid="2580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0"/>
            <a:ext cx="8268237" cy="703819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1329189"/>
            <a:ext cx="7804597" cy="489293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On the tension side</a:t>
            </a:r>
            <a:r>
              <a:rPr lang="en-US" b="1" dirty="0" smtClean="0">
                <a:solidFill>
                  <a:srgbClr val="0070C0"/>
                </a:solidFill>
              </a:rPr>
              <a:t>:-</a:t>
            </a:r>
          </a:p>
          <a:p>
            <a:r>
              <a:rPr lang="en-US" dirty="0"/>
              <a:t>Over stretched PDL .</a:t>
            </a:r>
          </a:p>
          <a:p>
            <a:r>
              <a:rPr lang="en-US" dirty="0"/>
              <a:t>Tearing of blood vessels &amp; </a:t>
            </a:r>
            <a:r>
              <a:rPr lang="en-US" dirty="0" err="1"/>
              <a:t>ischaemia</a:t>
            </a:r>
            <a:r>
              <a:rPr lang="en-US" dirty="0"/>
              <a:t>.</a:t>
            </a:r>
          </a:p>
          <a:p>
            <a:r>
              <a:rPr lang="en-US" dirty="0"/>
              <a:t>Extreme forces applied net increase in  </a:t>
            </a:r>
            <a:r>
              <a:rPr lang="en-US" dirty="0" err="1"/>
              <a:t>osteoclastic</a:t>
            </a:r>
            <a:r>
              <a:rPr lang="en-US" dirty="0"/>
              <a:t> activity and tooth loosened in  socket.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47337"/>
          <a:stretch>
            <a:fillRect/>
          </a:stretch>
        </p:blipFill>
        <p:spPr bwMode="auto">
          <a:xfrm>
            <a:off x="5904411" y="3344863"/>
            <a:ext cx="206665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67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740"/>
            <a:ext cx="8268237" cy="703819"/>
          </a:xfrm>
        </p:spPr>
        <p:txBody>
          <a:bodyPr>
            <a:normAutofit/>
          </a:bodyPr>
          <a:lstStyle/>
          <a:p>
            <a:r>
              <a:rPr lang="en-US" sz="3600" b="1" spc="5" dirty="0">
                <a:solidFill>
                  <a:srgbClr val="FF0000"/>
                </a:solidFill>
              </a:rPr>
              <a:t>Optimum </a:t>
            </a:r>
            <a:r>
              <a:rPr lang="en-US" sz="3600" b="1" spc="-30" dirty="0">
                <a:solidFill>
                  <a:srgbClr val="FF0000"/>
                </a:solidFill>
              </a:rPr>
              <a:t>orthodontic</a:t>
            </a:r>
            <a:r>
              <a:rPr lang="en-US" sz="3600" b="1" spc="-10" dirty="0">
                <a:solidFill>
                  <a:srgbClr val="FF0000"/>
                </a:solidFill>
              </a:rPr>
              <a:t> </a:t>
            </a:r>
            <a:r>
              <a:rPr lang="en-US" sz="3600" b="1" spc="-105" dirty="0">
                <a:solidFill>
                  <a:srgbClr val="FF0000"/>
                </a:solidFill>
              </a:rPr>
              <a:t>force: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703" y="1184559"/>
            <a:ext cx="7723919" cy="5037120"/>
          </a:xfrm>
        </p:spPr>
        <p:txBody>
          <a:bodyPr/>
          <a:lstStyle/>
          <a:p>
            <a:pPr algn="just"/>
            <a:r>
              <a:rPr lang="en-US" dirty="0"/>
              <a:t>Is one which moves teeth </a:t>
            </a:r>
            <a:r>
              <a:rPr lang="en-US" b="1" dirty="0">
                <a:solidFill>
                  <a:srgbClr val="00B0F0"/>
                </a:solidFill>
              </a:rPr>
              <a:t>most rapidly </a:t>
            </a:r>
            <a:r>
              <a:rPr lang="en-US" dirty="0"/>
              <a:t>in the desired </a:t>
            </a:r>
            <a:r>
              <a:rPr lang="en-US" dirty="0" smtClean="0"/>
              <a:t>direction, with </a:t>
            </a:r>
            <a:r>
              <a:rPr lang="en-US" dirty="0"/>
              <a:t>the </a:t>
            </a:r>
            <a:r>
              <a:rPr lang="en-US" b="1" dirty="0">
                <a:solidFill>
                  <a:srgbClr val="00B0F0"/>
                </a:solidFill>
              </a:rPr>
              <a:t>least possible damage </a:t>
            </a:r>
            <a:r>
              <a:rPr lang="en-US" dirty="0"/>
              <a:t>to tissue and </a:t>
            </a:r>
            <a:r>
              <a:rPr lang="en-US" dirty="0" smtClean="0"/>
              <a:t>with </a:t>
            </a:r>
            <a:r>
              <a:rPr lang="en-US" b="1" dirty="0">
                <a:solidFill>
                  <a:srgbClr val="00B0F0"/>
                </a:solidFill>
              </a:rPr>
              <a:t>minimum patient discomfort</a:t>
            </a:r>
            <a:r>
              <a:rPr lang="en-US" dirty="0"/>
              <a:t>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Schwarz </a:t>
            </a:r>
            <a:r>
              <a:rPr lang="en-US" dirty="0"/>
              <a:t>proposed the classic concept of the optimal  force. He defined optimal continuous force as the  force leading to a change in tissue pressure ,that  approximated the capillary vessel &amp; blood  </a:t>
            </a:r>
            <a:r>
              <a:rPr lang="en-US" dirty="0" smtClean="0"/>
              <a:t>pressure. Thus </a:t>
            </a:r>
            <a:r>
              <a:rPr lang="en-US" dirty="0"/>
              <a:t>preventing their occlusion in the  compressed PDL.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A) </a:t>
            </a:r>
            <a:r>
              <a:rPr lang="en-US" dirty="0" smtClean="0"/>
              <a:t>Below </a:t>
            </a:r>
            <a:r>
              <a:rPr lang="en-US" dirty="0"/>
              <a:t>the optimal level cause no reaction in PDL.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lang="en-US" b="1" dirty="0" smtClean="0"/>
              <a:t>)</a:t>
            </a:r>
            <a:r>
              <a:rPr lang="en-US" dirty="0" smtClean="0"/>
              <a:t>Forces </a:t>
            </a:r>
            <a:r>
              <a:rPr lang="en-US" dirty="0"/>
              <a:t>exceeding optimal level would lead </a:t>
            </a:r>
            <a:r>
              <a:rPr lang="en-US" dirty="0" smtClean="0"/>
              <a:t>to areas of  </a:t>
            </a:r>
            <a:r>
              <a:rPr lang="en-US" dirty="0"/>
              <a:t>tissue </a:t>
            </a:r>
            <a:r>
              <a:rPr lang="en-US" dirty="0" smtClean="0"/>
              <a:t>necrosis, preventing </a:t>
            </a:r>
            <a:r>
              <a:rPr lang="en-US" dirty="0"/>
              <a:t>frontal bone resorption.</a:t>
            </a:r>
          </a:p>
          <a:p>
            <a:pPr algn="just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2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302063"/>
            <a:ext cx="8268237" cy="703819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79" y="1182044"/>
            <a:ext cx="8268237" cy="5074276"/>
          </a:xfrm>
        </p:spPr>
        <p:txBody>
          <a:bodyPr/>
          <a:lstStyle/>
          <a:p>
            <a:r>
              <a:rPr lang="en-US" dirty="0"/>
              <a:t>Schwarz’s definition was slightly modified  by Oppenheim who advocated the use of  lightest force capable of bringing about  tooth movement.</a:t>
            </a:r>
          </a:p>
          <a:p>
            <a:endParaRPr lang="en-US" dirty="0"/>
          </a:p>
          <a:p>
            <a:r>
              <a:rPr lang="en-US" dirty="0"/>
              <a:t>Oppenheim and Schwarz following  extensive studies state that the optimum  force is equivalent to the capillary pulse  pressure which is </a:t>
            </a:r>
            <a:r>
              <a:rPr lang="en-US" b="1" dirty="0">
                <a:solidFill>
                  <a:srgbClr val="FF0000"/>
                </a:solidFill>
              </a:rPr>
              <a:t>20-26gm/sq.cm of root  surface area.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94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2" y="806561"/>
            <a:ext cx="8268237" cy="1386401"/>
          </a:xfrm>
        </p:spPr>
        <p:txBody>
          <a:bodyPr>
            <a:no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From a </a:t>
            </a:r>
            <a:r>
              <a:rPr lang="en-US" b="1" spc="-180" dirty="0">
                <a:solidFill>
                  <a:srgbClr val="00B050"/>
                </a:solidFill>
              </a:rPr>
              <a:t>clinical point of  view</a:t>
            </a:r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, Optimum orthodontic force has  the following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2505162"/>
            <a:ext cx="8268237" cy="4623516"/>
          </a:xfrm>
        </p:spPr>
        <p:txBody>
          <a:bodyPr/>
          <a:lstStyle/>
          <a:p>
            <a:r>
              <a:rPr lang="en-US" dirty="0"/>
              <a:t>Produce </a:t>
            </a:r>
            <a:r>
              <a:rPr lang="en-US" b="1" dirty="0">
                <a:solidFill>
                  <a:srgbClr val="B11FA0"/>
                </a:solidFill>
              </a:rPr>
              <a:t>rapid tooth movement.</a:t>
            </a:r>
          </a:p>
          <a:p>
            <a:r>
              <a:rPr lang="en-US" b="1" dirty="0">
                <a:solidFill>
                  <a:srgbClr val="B11FA0"/>
                </a:solidFill>
              </a:rPr>
              <a:t>Minimal</a:t>
            </a:r>
            <a:r>
              <a:rPr lang="en-US" dirty="0"/>
              <a:t> patient discomfort.</a:t>
            </a:r>
          </a:p>
          <a:p>
            <a:r>
              <a:rPr lang="en-US" b="1" dirty="0">
                <a:solidFill>
                  <a:srgbClr val="B11FA0"/>
                </a:solidFill>
              </a:rPr>
              <a:t>The lag phase </a:t>
            </a:r>
            <a:r>
              <a:rPr lang="en-US" dirty="0"/>
              <a:t>of tooth movement is  minimal.</a:t>
            </a:r>
          </a:p>
          <a:p>
            <a:r>
              <a:rPr lang="en-US" b="1" dirty="0">
                <a:solidFill>
                  <a:srgbClr val="B11FA0"/>
                </a:solidFill>
              </a:rPr>
              <a:t>No marked mobility</a:t>
            </a:r>
            <a:r>
              <a:rPr lang="en-US" dirty="0"/>
              <a:t> of the teeth being  moved.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0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47" y="1426671"/>
            <a:ext cx="8268237" cy="703819"/>
          </a:xfrm>
        </p:spPr>
        <p:txBody>
          <a:bodyPr>
            <a:no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From a </a:t>
            </a:r>
            <a:r>
              <a:rPr lang="en-US" b="1" spc="-180" dirty="0">
                <a:solidFill>
                  <a:srgbClr val="00B050"/>
                </a:solidFill>
              </a:rPr>
              <a:t>histological point of view </a:t>
            </a:r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the  use of optimum force has the  following characteristics:-</a:t>
            </a:r>
            <a:br>
              <a:rPr lang="en-US" spc="-18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pc="-18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92" y="2895230"/>
            <a:ext cx="8268237" cy="507427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vitality</a:t>
            </a:r>
            <a:r>
              <a:rPr lang="en-US" dirty="0"/>
              <a:t> of the tooth and supporting  PDL is maintained.</a:t>
            </a:r>
          </a:p>
          <a:p>
            <a:r>
              <a:rPr lang="en-US" dirty="0"/>
              <a:t>Initiates </a:t>
            </a:r>
            <a:r>
              <a:rPr lang="en-US" b="1" dirty="0">
                <a:solidFill>
                  <a:srgbClr val="FF0000"/>
                </a:solidFill>
              </a:rPr>
              <a:t>maximum cellular response.</a:t>
            </a:r>
          </a:p>
          <a:p>
            <a:r>
              <a:rPr lang="en-US" dirty="0"/>
              <a:t>Produces direct or </a:t>
            </a:r>
            <a:r>
              <a:rPr lang="en-US" b="1" dirty="0">
                <a:solidFill>
                  <a:srgbClr val="FF0000"/>
                </a:solidFill>
              </a:rPr>
              <a:t>frontal resorption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1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44" y="669926"/>
            <a:ext cx="8268237" cy="703819"/>
          </a:xfrm>
        </p:spPr>
        <p:txBody>
          <a:bodyPr>
            <a:norm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Phases </a:t>
            </a:r>
            <a:r>
              <a:rPr lang="en-US" spc="-180" dirty="0" smtClean="0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pc="-180" dirty="0" smtClean="0">
                <a:solidFill>
                  <a:schemeClr val="accent5">
                    <a:lumMod val="75000"/>
                  </a:schemeClr>
                </a:solidFill>
              </a:rPr>
              <a:t>tooth </a:t>
            </a:r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606" y="1783724"/>
            <a:ext cx="8268237" cy="507427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Burstone</a:t>
            </a:r>
            <a:r>
              <a:rPr lang="en-US" dirty="0"/>
              <a:t> categorize the stages as:-</a:t>
            </a:r>
          </a:p>
          <a:p>
            <a:r>
              <a:rPr lang="en-US" dirty="0"/>
              <a:t>Initial phase</a:t>
            </a:r>
          </a:p>
          <a:p>
            <a:r>
              <a:rPr lang="en-US" dirty="0"/>
              <a:t>Lag phase</a:t>
            </a:r>
          </a:p>
          <a:p>
            <a:r>
              <a:rPr lang="en-US" dirty="0"/>
              <a:t>Post lag phase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57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564822"/>
            <a:ext cx="8268237" cy="703819"/>
          </a:xfrm>
        </p:spPr>
        <p:txBody>
          <a:bodyPr>
            <a:norm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Initial phase: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680" y="1497354"/>
            <a:ext cx="7722884" cy="47773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Rapid tooth movement</a:t>
            </a:r>
            <a:r>
              <a:rPr lang="en-US" dirty="0"/>
              <a:t> is observed over a short  distance which then stops.</a:t>
            </a:r>
          </a:p>
          <a:p>
            <a:r>
              <a:rPr lang="en-US" dirty="0"/>
              <a:t>Represents displacement of tooth in PDL  membrane space and probably bending of  alveolar bone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Between </a:t>
            </a:r>
            <a:r>
              <a:rPr lang="en-US" b="1" dirty="0">
                <a:solidFill>
                  <a:srgbClr val="0070C0"/>
                </a:solidFill>
              </a:rPr>
              <a:t>0.4 to 0.9mm </a:t>
            </a:r>
            <a:r>
              <a:rPr lang="en-US" dirty="0" smtClean="0"/>
              <a:t>usually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occurs in a weeks  time.</a:t>
            </a:r>
          </a:p>
          <a:p>
            <a:r>
              <a:rPr lang="en-US" dirty="0"/>
              <a:t>Both light &amp; heavy </a:t>
            </a:r>
            <a:r>
              <a:rPr lang="en-US" dirty="0" smtClean="0"/>
              <a:t>forces</a:t>
            </a:r>
          </a:p>
          <a:p>
            <a:pPr>
              <a:buNone/>
            </a:pPr>
            <a:r>
              <a:rPr lang="en-US" dirty="0" smtClean="0"/>
              <a:t>displace </a:t>
            </a:r>
            <a:r>
              <a:rPr lang="en-US" dirty="0"/>
              <a:t>the tooth to the </a:t>
            </a:r>
            <a:r>
              <a:rPr lang="en-US" dirty="0" smtClean="0"/>
              <a:t>same </a:t>
            </a:r>
          </a:p>
          <a:p>
            <a:pPr>
              <a:buNone/>
            </a:pPr>
            <a:r>
              <a:rPr lang="en-US" dirty="0" smtClean="0"/>
              <a:t>extent </a:t>
            </a:r>
            <a:r>
              <a:rPr lang="en-US" dirty="0"/>
              <a:t>during this </a:t>
            </a:r>
            <a:r>
              <a:rPr lang="en-US" dirty="0" smtClean="0"/>
              <a:t>phase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object 2580"/>
          <p:cNvSpPr/>
          <p:nvPr/>
        </p:nvSpPr>
        <p:spPr>
          <a:xfrm>
            <a:off x="4493623" y="3159943"/>
            <a:ext cx="4650377" cy="3475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Left-Right Arrow 7"/>
          <p:cNvSpPr/>
          <p:nvPr/>
        </p:nvSpPr>
        <p:spPr>
          <a:xfrm>
            <a:off x="4754879" y="3252651"/>
            <a:ext cx="862149" cy="3526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58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554312"/>
            <a:ext cx="8268237" cy="703819"/>
          </a:xfrm>
        </p:spPr>
        <p:txBody>
          <a:bodyPr>
            <a:norm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Lag phase: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1455313"/>
            <a:ext cx="8268237" cy="5074276"/>
          </a:xfrm>
        </p:spPr>
        <p:txBody>
          <a:bodyPr/>
          <a:lstStyle/>
          <a:p>
            <a:r>
              <a:rPr lang="en-US" dirty="0"/>
              <a:t>Little or no tooth movement occurs .</a:t>
            </a:r>
          </a:p>
          <a:p>
            <a:r>
              <a:rPr lang="en-US" dirty="0"/>
              <a:t>Formation of hyalinized tissue .</a:t>
            </a:r>
          </a:p>
          <a:p>
            <a:r>
              <a:rPr lang="en-US" dirty="0"/>
              <a:t>Extent </a:t>
            </a:r>
            <a:r>
              <a:rPr lang="en-US" dirty="0" err="1"/>
              <a:t>upto</a:t>
            </a:r>
            <a:r>
              <a:rPr lang="en-US" dirty="0"/>
              <a:t> 2-3 weeks 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object 2580"/>
          <p:cNvSpPr/>
          <p:nvPr/>
        </p:nvSpPr>
        <p:spPr>
          <a:xfrm>
            <a:off x="3827417" y="2939144"/>
            <a:ext cx="4846320" cy="3684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Left-Right Arrow 7"/>
          <p:cNvSpPr/>
          <p:nvPr/>
        </p:nvSpPr>
        <p:spPr>
          <a:xfrm>
            <a:off x="4976947" y="3278777"/>
            <a:ext cx="1619796" cy="3526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2" y="648905"/>
            <a:ext cx="8268237" cy="703819"/>
          </a:xfrm>
        </p:spPr>
        <p:txBody>
          <a:bodyPr>
            <a:norm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Post lag phase: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85" y="1497355"/>
            <a:ext cx="8268237" cy="5074276"/>
          </a:xfrm>
        </p:spPr>
        <p:txBody>
          <a:bodyPr/>
          <a:lstStyle/>
          <a:p>
            <a:r>
              <a:rPr lang="en-US" dirty="0"/>
              <a:t>Tooth movement progresses rapidly as the  hyalinized zone is removed and bone undergoes  resorption .</a:t>
            </a:r>
          </a:p>
          <a:p>
            <a:r>
              <a:rPr lang="en-US" dirty="0"/>
              <a:t>Osteoclasts are found over a larger surface area 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object 2580"/>
          <p:cNvSpPr/>
          <p:nvPr/>
        </p:nvSpPr>
        <p:spPr>
          <a:xfrm>
            <a:off x="2847700" y="3108959"/>
            <a:ext cx="5473337" cy="3489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Left-Right Arrow 6"/>
          <p:cNvSpPr/>
          <p:nvPr/>
        </p:nvSpPr>
        <p:spPr>
          <a:xfrm>
            <a:off x="6008914" y="3448593"/>
            <a:ext cx="1188720" cy="3526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365126"/>
            <a:ext cx="8268237" cy="7038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3" y="1455313"/>
            <a:ext cx="8268237" cy="50742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bject 2580"/>
          <p:cNvSpPr/>
          <p:nvPr/>
        </p:nvSpPr>
        <p:spPr>
          <a:xfrm>
            <a:off x="300446" y="457198"/>
            <a:ext cx="8621486" cy="6244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822959" y="783771"/>
            <a:ext cx="1489167" cy="313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2962" y="1201783"/>
            <a:ext cx="1685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* Rapid tooth movement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0.4-0.9mm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week 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2268582" y="805542"/>
            <a:ext cx="2969624" cy="252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38253" y="1171302"/>
            <a:ext cx="30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*Little / no tooth movement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IN" b="1" dirty="0" err="1" smtClean="0">
                <a:solidFill>
                  <a:srgbClr val="0070C0"/>
                </a:solidFill>
              </a:rPr>
              <a:t>Upto</a:t>
            </a:r>
            <a:r>
              <a:rPr lang="en-IN" b="1" dirty="0" smtClean="0">
                <a:solidFill>
                  <a:srgbClr val="0070C0"/>
                </a:solidFill>
              </a:rPr>
              <a:t>  4 </a:t>
            </a:r>
            <a:r>
              <a:rPr lang="en-US" b="1" dirty="0" smtClean="0">
                <a:solidFill>
                  <a:srgbClr val="0070C0"/>
                </a:solidFill>
              </a:rPr>
              <a:t> weeks </a:t>
            </a:r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5386251" y="853439"/>
            <a:ext cx="2778035" cy="2177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64481" y="1193074"/>
            <a:ext cx="30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*Rapid  tooth movement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IN" b="1" dirty="0" smtClean="0">
                <a:solidFill>
                  <a:srgbClr val="0070C0"/>
                </a:solidFill>
              </a:rPr>
              <a:t>Frontal </a:t>
            </a:r>
            <a:r>
              <a:rPr lang="en-IN" b="1" dirty="0" err="1" smtClean="0">
                <a:solidFill>
                  <a:srgbClr val="0070C0"/>
                </a:solidFill>
              </a:rPr>
              <a:t>resorption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43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2514600"/>
            <a:ext cx="381000" cy="3962400"/>
            <a:chOff x="3120" y="1440"/>
            <a:chExt cx="240" cy="249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1992" y="2568"/>
              <a:ext cx="2496" cy="240"/>
              <a:chOff x="1680" y="2976"/>
              <a:chExt cx="2496" cy="240"/>
            </a:xfrm>
          </p:grpSpPr>
          <p:sp>
            <p:nvSpPr>
              <p:cNvPr id="247812" name="Rectangle 4"/>
              <p:cNvSpPr>
                <a:spLocks noChangeArrowheads="1"/>
              </p:cNvSpPr>
              <p:nvPr/>
            </p:nvSpPr>
            <p:spPr bwMode="auto">
              <a:xfrm rot="-5400000">
                <a:off x="2496" y="2160"/>
                <a:ext cx="240" cy="1872"/>
              </a:xfrm>
              <a:prstGeom prst="rect">
                <a:avLst/>
              </a:prstGeom>
              <a:gradFill rotWithShape="0">
                <a:gsLst>
                  <a:gs pos="0">
                    <a:srgbClr val="55261C"/>
                  </a:gs>
                  <a:gs pos="50000">
                    <a:schemeClr val="accent1">
                      <a:alpha val="10001"/>
                    </a:schemeClr>
                  </a:gs>
                  <a:gs pos="100000">
                    <a:srgbClr val="55261C"/>
                  </a:gs>
                </a:gsLst>
                <a:lin ang="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06" name="AutoShape 5"/>
              <p:cNvSpPr>
                <a:spLocks noChangeArrowheads="1"/>
              </p:cNvSpPr>
              <p:nvPr/>
            </p:nvSpPr>
            <p:spPr bwMode="auto">
              <a:xfrm rot="16200000" flipV="1">
                <a:off x="3744" y="2784"/>
                <a:ext cx="240" cy="62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BF29D">
                      <a:alpha val="10001"/>
                    </a:srgbClr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2" name="Oval 6"/>
            <p:cNvSpPr>
              <a:spLocks noChangeArrowheads="1"/>
            </p:cNvSpPr>
            <p:nvPr/>
          </p:nvSpPr>
          <p:spPr bwMode="auto">
            <a:xfrm rot="5400000">
              <a:off x="3171" y="2595"/>
              <a:ext cx="140" cy="142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953000" y="2514600"/>
            <a:ext cx="381000" cy="3962400"/>
            <a:chOff x="3120" y="1440"/>
            <a:chExt cx="240" cy="2496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 rot="5400000">
              <a:off x="1992" y="2568"/>
              <a:ext cx="2496" cy="240"/>
              <a:chOff x="1680" y="2976"/>
              <a:chExt cx="2496" cy="240"/>
            </a:xfrm>
          </p:grpSpPr>
          <p:sp>
            <p:nvSpPr>
              <p:cNvPr id="247817" name="Rectangle 9"/>
              <p:cNvSpPr>
                <a:spLocks noChangeArrowheads="1"/>
              </p:cNvSpPr>
              <p:nvPr/>
            </p:nvSpPr>
            <p:spPr bwMode="auto">
              <a:xfrm rot="-5400000">
                <a:off x="2496" y="2160"/>
                <a:ext cx="240" cy="1872"/>
              </a:xfrm>
              <a:prstGeom prst="rect">
                <a:avLst/>
              </a:prstGeom>
              <a:gradFill rotWithShape="0">
                <a:gsLst>
                  <a:gs pos="0">
                    <a:srgbClr val="55261C"/>
                  </a:gs>
                  <a:gs pos="50000">
                    <a:schemeClr val="accent1"/>
                  </a:gs>
                  <a:gs pos="100000">
                    <a:srgbClr val="55261C"/>
                  </a:gs>
                </a:gsLst>
                <a:lin ang="0" scaled="1"/>
              </a:gra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400" name="AutoShape 10"/>
              <p:cNvSpPr>
                <a:spLocks noChangeArrowheads="1"/>
              </p:cNvSpPr>
              <p:nvPr/>
            </p:nvSpPr>
            <p:spPr bwMode="auto">
              <a:xfrm rot="16200000" flipV="1">
                <a:off x="3744" y="2784"/>
                <a:ext cx="240" cy="62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BF29D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8" name="Oval 11"/>
            <p:cNvSpPr>
              <a:spLocks noChangeArrowheads="1"/>
            </p:cNvSpPr>
            <p:nvPr/>
          </p:nvSpPr>
          <p:spPr bwMode="auto">
            <a:xfrm rot="5400000">
              <a:off x="3171" y="2595"/>
              <a:ext cx="140" cy="142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8" name="Rectangle 12"/>
          <p:cNvSpPr>
            <a:spLocks noGrp="1" noChangeArrowheads="1"/>
          </p:cNvSpPr>
          <p:nvPr>
            <p:ph type="title"/>
          </p:nvPr>
        </p:nvSpPr>
        <p:spPr>
          <a:xfrm>
            <a:off x="706801" y="736827"/>
            <a:ext cx="7793037" cy="153828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Force 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 act upon a body that changes or tends to change the state of rest or the motion of that body.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424738" y="4421188"/>
            <a:ext cx="1228725" cy="2665412"/>
            <a:chOff x="4677" y="2716"/>
            <a:chExt cx="774" cy="1679"/>
          </a:xfrm>
        </p:grpSpPr>
        <p:sp>
          <p:nvSpPr>
            <p:cNvPr id="16391" name="Freeform 14"/>
            <p:cNvSpPr>
              <a:spLocks/>
            </p:cNvSpPr>
            <p:nvPr/>
          </p:nvSpPr>
          <p:spPr bwMode="auto">
            <a:xfrm>
              <a:off x="4677" y="2716"/>
              <a:ext cx="774" cy="1679"/>
            </a:xfrm>
            <a:custGeom>
              <a:avLst/>
              <a:gdLst>
                <a:gd name="T0" fmla="*/ 755 w 774"/>
                <a:gd name="T1" fmla="*/ 1679 h 1679"/>
                <a:gd name="T2" fmla="*/ 773 w 774"/>
                <a:gd name="T3" fmla="*/ 1405 h 1679"/>
                <a:gd name="T4" fmla="*/ 764 w 774"/>
                <a:gd name="T5" fmla="*/ 1156 h 1679"/>
                <a:gd name="T6" fmla="*/ 729 w 774"/>
                <a:gd name="T7" fmla="*/ 1041 h 1679"/>
                <a:gd name="T8" fmla="*/ 695 w 774"/>
                <a:gd name="T9" fmla="*/ 911 h 1679"/>
                <a:gd name="T10" fmla="*/ 619 w 774"/>
                <a:gd name="T11" fmla="*/ 599 h 1679"/>
                <a:gd name="T12" fmla="*/ 558 w 774"/>
                <a:gd name="T13" fmla="*/ 509 h 1679"/>
                <a:gd name="T14" fmla="*/ 523 w 774"/>
                <a:gd name="T15" fmla="*/ 181 h 1679"/>
                <a:gd name="T16" fmla="*/ 430 w 774"/>
                <a:gd name="T17" fmla="*/ 27 h 1679"/>
                <a:gd name="T18" fmla="*/ 176 w 774"/>
                <a:gd name="T19" fmla="*/ 57 h 1679"/>
                <a:gd name="T20" fmla="*/ 23 w 774"/>
                <a:gd name="T21" fmla="*/ 373 h 1679"/>
                <a:gd name="T22" fmla="*/ 41 w 774"/>
                <a:gd name="T23" fmla="*/ 773 h 1679"/>
                <a:gd name="T24" fmla="*/ 135 w 774"/>
                <a:gd name="T25" fmla="*/ 1210 h 1679"/>
                <a:gd name="T26" fmla="*/ 82 w 774"/>
                <a:gd name="T27" fmla="*/ 1493 h 1679"/>
                <a:gd name="T28" fmla="*/ 73 w 774"/>
                <a:gd name="T29" fmla="*/ 1679 h 16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4"/>
                <a:gd name="T46" fmla="*/ 0 h 1679"/>
                <a:gd name="T47" fmla="*/ 774 w 774"/>
                <a:gd name="T48" fmla="*/ 1679 h 16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4" h="1679">
                  <a:moveTo>
                    <a:pt x="755" y="1679"/>
                  </a:moveTo>
                  <a:cubicBezTo>
                    <a:pt x="757" y="1633"/>
                    <a:pt x="772" y="1492"/>
                    <a:pt x="773" y="1405"/>
                  </a:cubicBezTo>
                  <a:cubicBezTo>
                    <a:pt x="774" y="1318"/>
                    <a:pt x="771" y="1217"/>
                    <a:pt x="764" y="1156"/>
                  </a:cubicBezTo>
                  <a:cubicBezTo>
                    <a:pt x="757" y="1095"/>
                    <a:pt x="740" y="1082"/>
                    <a:pt x="729" y="1041"/>
                  </a:cubicBezTo>
                  <a:cubicBezTo>
                    <a:pt x="718" y="1000"/>
                    <a:pt x="713" y="985"/>
                    <a:pt x="695" y="911"/>
                  </a:cubicBezTo>
                  <a:cubicBezTo>
                    <a:pt x="677" y="837"/>
                    <a:pt x="643" y="666"/>
                    <a:pt x="619" y="599"/>
                  </a:cubicBezTo>
                  <a:cubicBezTo>
                    <a:pt x="596" y="532"/>
                    <a:pt x="574" y="578"/>
                    <a:pt x="558" y="509"/>
                  </a:cubicBezTo>
                  <a:cubicBezTo>
                    <a:pt x="542" y="439"/>
                    <a:pt x="545" y="262"/>
                    <a:pt x="523" y="181"/>
                  </a:cubicBezTo>
                  <a:cubicBezTo>
                    <a:pt x="501" y="101"/>
                    <a:pt x="487" y="48"/>
                    <a:pt x="430" y="27"/>
                  </a:cubicBezTo>
                  <a:cubicBezTo>
                    <a:pt x="372" y="7"/>
                    <a:pt x="243" y="0"/>
                    <a:pt x="176" y="57"/>
                  </a:cubicBezTo>
                  <a:cubicBezTo>
                    <a:pt x="108" y="115"/>
                    <a:pt x="44" y="254"/>
                    <a:pt x="23" y="373"/>
                  </a:cubicBezTo>
                  <a:cubicBezTo>
                    <a:pt x="0" y="492"/>
                    <a:pt x="22" y="634"/>
                    <a:pt x="41" y="773"/>
                  </a:cubicBezTo>
                  <a:cubicBezTo>
                    <a:pt x="60" y="912"/>
                    <a:pt x="128" y="1090"/>
                    <a:pt x="135" y="1210"/>
                  </a:cubicBezTo>
                  <a:cubicBezTo>
                    <a:pt x="125" y="1328"/>
                    <a:pt x="99" y="1404"/>
                    <a:pt x="82" y="1493"/>
                  </a:cubicBezTo>
                  <a:cubicBezTo>
                    <a:pt x="65" y="1582"/>
                    <a:pt x="75" y="1640"/>
                    <a:pt x="73" y="1679"/>
                  </a:cubicBezTo>
                </a:path>
              </a:pathLst>
            </a:custGeom>
            <a:gradFill rotWithShape="1">
              <a:gsLst>
                <a:gs pos="0">
                  <a:srgbClr val="FFCC66"/>
                </a:gs>
                <a:gs pos="100000">
                  <a:srgbClr val="765E2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23" name="Freeform 15"/>
            <p:cNvSpPr>
              <a:spLocks/>
            </p:cNvSpPr>
            <p:nvPr/>
          </p:nvSpPr>
          <p:spPr bwMode="auto">
            <a:xfrm rot="-1204682">
              <a:off x="5028" y="2751"/>
              <a:ext cx="256" cy="611"/>
            </a:xfrm>
            <a:custGeom>
              <a:avLst/>
              <a:gdLst/>
              <a:ahLst/>
              <a:cxnLst>
                <a:cxn ang="0">
                  <a:pos x="84" y="611"/>
                </a:cxn>
                <a:cxn ang="0">
                  <a:pos x="5" y="503"/>
                </a:cxn>
                <a:cxn ang="0">
                  <a:pos x="117" y="97"/>
                </a:cxn>
                <a:cxn ang="0">
                  <a:pos x="241" y="35"/>
                </a:cxn>
                <a:cxn ang="0">
                  <a:pos x="205" y="310"/>
                </a:cxn>
                <a:cxn ang="0">
                  <a:pos x="154" y="575"/>
                </a:cxn>
              </a:cxnLst>
              <a:rect l="0" t="0" r="r" b="b"/>
              <a:pathLst>
                <a:path w="256" h="611">
                  <a:moveTo>
                    <a:pt x="84" y="611"/>
                  </a:moveTo>
                  <a:cubicBezTo>
                    <a:pt x="33" y="603"/>
                    <a:pt x="0" y="589"/>
                    <a:pt x="5" y="503"/>
                  </a:cubicBezTo>
                  <a:cubicBezTo>
                    <a:pt x="10" y="417"/>
                    <a:pt x="78" y="175"/>
                    <a:pt x="117" y="97"/>
                  </a:cubicBezTo>
                  <a:cubicBezTo>
                    <a:pt x="156" y="19"/>
                    <a:pt x="226" y="0"/>
                    <a:pt x="241" y="35"/>
                  </a:cubicBezTo>
                  <a:cubicBezTo>
                    <a:pt x="256" y="70"/>
                    <a:pt x="219" y="220"/>
                    <a:pt x="205" y="310"/>
                  </a:cubicBezTo>
                  <a:cubicBezTo>
                    <a:pt x="191" y="400"/>
                    <a:pt x="165" y="520"/>
                    <a:pt x="154" y="57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45791" dir="14178596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3" name="Freeform 16"/>
            <p:cNvSpPr>
              <a:spLocks/>
            </p:cNvSpPr>
            <p:nvPr/>
          </p:nvSpPr>
          <p:spPr bwMode="auto">
            <a:xfrm rot="-464366">
              <a:off x="5126" y="3807"/>
              <a:ext cx="288" cy="56"/>
            </a:xfrm>
            <a:custGeom>
              <a:avLst/>
              <a:gdLst>
                <a:gd name="T0" fmla="*/ 288 w 384"/>
                <a:gd name="T1" fmla="*/ 48 h 56"/>
                <a:gd name="T2" fmla="*/ 108 w 384"/>
                <a:gd name="T3" fmla="*/ 48 h 56"/>
                <a:gd name="T4" fmla="*/ 0 w 384"/>
                <a:gd name="T5" fmla="*/ 0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48"/>
                  </a:moveTo>
                  <a:cubicBezTo>
                    <a:pt x="296" y="52"/>
                    <a:pt x="208" y="56"/>
                    <a:pt x="144" y="48"/>
                  </a:cubicBezTo>
                  <a:cubicBezTo>
                    <a:pt x="80" y="40"/>
                    <a:pt x="24" y="8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7"/>
            <p:cNvSpPr>
              <a:spLocks/>
            </p:cNvSpPr>
            <p:nvPr/>
          </p:nvSpPr>
          <p:spPr bwMode="auto">
            <a:xfrm rot="-1204682">
              <a:off x="4840" y="3892"/>
              <a:ext cx="151" cy="89"/>
            </a:xfrm>
            <a:custGeom>
              <a:avLst/>
              <a:gdLst>
                <a:gd name="T0" fmla="*/ 151 w 151"/>
                <a:gd name="T1" fmla="*/ 89 h 89"/>
                <a:gd name="T2" fmla="*/ 80 w 151"/>
                <a:gd name="T3" fmla="*/ 53 h 89"/>
                <a:gd name="T4" fmla="*/ 0 w 151"/>
                <a:gd name="T5" fmla="*/ 0 h 89"/>
                <a:gd name="T6" fmla="*/ 0 60000 65536"/>
                <a:gd name="T7" fmla="*/ 0 60000 65536"/>
                <a:gd name="T8" fmla="*/ 0 60000 65536"/>
                <a:gd name="T9" fmla="*/ 0 w 151"/>
                <a:gd name="T10" fmla="*/ 0 h 89"/>
                <a:gd name="T11" fmla="*/ 151 w 151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89">
                  <a:moveTo>
                    <a:pt x="151" y="89"/>
                  </a:moveTo>
                  <a:cubicBezTo>
                    <a:pt x="138" y="83"/>
                    <a:pt x="105" y="68"/>
                    <a:pt x="80" y="53"/>
                  </a:cubicBezTo>
                  <a:cubicBezTo>
                    <a:pt x="55" y="38"/>
                    <a:pt x="17" y="11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8"/>
            <p:cNvSpPr>
              <a:spLocks/>
            </p:cNvSpPr>
            <p:nvPr/>
          </p:nvSpPr>
          <p:spPr bwMode="auto">
            <a:xfrm rot="-1204682">
              <a:off x="5105" y="3726"/>
              <a:ext cx="271" cy="109"/>
            </a:xfrm>
            <a:custGeom>
              <a:avLst/>
              <a:gdLst>
                <a:gd name="T0" fmla="*/ 271 w 271"/>
                <a:gd name="T1" fmla="*/ 109 h 109"/>
                <a:gd name="T2" fmla="*/ 179 w 271"/>
                <a:gd name="T3" fmla="*/ 103 h 109"/>
                <a:gd name="T4" fmla="*/ 95 w 271"/>
                <a:gd name="T5" fmla="*/ 70 h 109"/>
                <a:gd name="T6" fmla="*/ 0 w 271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"/>
                <a:gd name="T13" fmla="*/ 0 h 109"/>
                <a:gd name="T14" fmla="*/ 271 w 271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" h="109">
                  <a:moveTo>
                    <a:pt x="271" y="109"/>
                  </a:moveTo>
                  <a:cubicBezTo>
                    <a:pt x="256" y="108"/>
                    <a:pt x="208" y="109"/>
                    <a:pt x="179" y="103"/>
                  </a:cubicBezTo>
                  <a:cubicBezTo>
                    <a:pt x="150" y="97"/>
                    <a:pt x="125" y="87"/>
                    <a:pt x="95" y="70"/>
                  </a:cubicBezTo>
                  <a:cubicBezTo>
                    <a:pt x="65" y="53"/>
                    <a:pt x="16" y="12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9"/>
            <p:cNvSpPr>
              <a:spLocks/>
            </p:cNvSpPr>
            <p:nvPr/>
          </p:nvSpPr>
          <p:spPr bwMode="auto">
            <a:xfrm rot="-1204682">
              <a:off x="4820" y="3932"/>
              <a:ext cx="71" cy="71"/>
            </a:xfrm>
            <a:custGeom>
              <a:avLst/>
              <a:gdLst>
                <a:gd name="T0" fmla="*/ 71 w 71"/>
                <a:gd name="T1" fmla="*/ 71 h 71"/>
                <a:gd name="T2" fmla="*/ 0 w 71"/>
                <a:gd name="T3" fmla="*/ 0 h 71"/>
                <a:gd name="T4" fmla="*/ 0 60000 65536"/>
                <a:gd name="T5" fmla="*/ 0 60000 65536"/>
                <a:gd name="T6" fmla="*/ 0 w 71"/>
                <a:gd name="T7" fmla="*/ 0 h 71"/>
                <a:gd name="T8" fmla="*/ 71 w 71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71">
                  <a:moveTo>
                    <a:pt x="71" y="71"/>
                  </a:moveTo>
                  <a:cubicBezTo>
                    <a:pt x="59" y="59"/>
                    <a:pt x="15" y="15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28" name="Line 20"/>
          <p:cNvSpPr>
            <a:spLocks noChangeShapeType="1"/>
          </p:cNvSpPr>
          <p:nvPr/>
        </p:nvSpPr>
        <p:spPr bwMode="auto">
          <a:xfrm flipH="1">
            <a:off x="3581400" y="4495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8A4FA-96C3-41FD-A76D-62D8A0B7D3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01295E-6 C -0.03976 0.03584 -0.07952 0.07168 -0.12153 0.0881 C -0.16355 0.10452 -0.20799 0.10152 -0.25244 0.09851 " pathEditMode="relative" ptsTypes="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8.78816E-7 L -0.17083 8.78816E-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4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762000" y="422273"/>
            <a:ext cx="8132445" cy="3799117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2800" b="1" spc="-5" dirty="0" smtClean="0">
                <a:solidFill>
                  <a:schemeClr val="accent3"/>
                </a:solidFill>
                <a:latin typeface="Arial"/>
                <a:cs typeface="Arial"/>
              </a:rPr>
              <a:t>Types of Force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2400" dirty="0" smtClean="0">
                <a:latin typeface="Arial"/>
                <a:cs typeface="Arial"/>
              </a:rPr>
              <a:t>Based on the duration of application, forces can be divided into – </a:t>
            </a:r>
          </a:p>
          <a:p>
            <a:pPr marL="469900" indent="-457200">
              <a:lnSpc>
                <a:spcPct val="100000"/>
              </a:lnSpc>
              <a:spcBef>
                <a:spcPts val="1485"/>
              </a:spcBef>
              <a:buAutoNum type="arabicPeriod"/>
            </a:pPr>
            <a:r>
              <a:rPr lang="en-US" sz="2400" spc="-5" dirty="0" smtClean="0">
                <a:latin typeface="Arial"/>
                <a:cs typeface="Arial"/>
              </a:rPr>
              <a:t>Continuous force</a:t>
            </a:r>
          </a:p>
          <a:p>
            <a:pPr marL="469900" indent="-457200">
              <a:lnSpc>
                <a:spcPct val="100000"/>
              </a:lnSpc>
              <a:spcBef>
                <a:spcPts val="1485"/>
              </a:spcBef>
              <a:buAutoNum type="arabicPeriod"/>
            </a:pPr>
            <a:r>
              <a:rPr lang="en-US" sz="2400" spc="-5" dirty="0" smtClean="0">
                <a:latin typeface="Arial"/>
                <a:cs typeface="Arial"/>
              </a:rPr>
              <a:t>Intermittent force</a:t>
            </a:r>
          </a:p>
          <a:p>
            <a:pPr marL="469900" indent="-457200">
              <a:lnSpc>
                <a:spcPct val="100000"/>
              </a:lnSpc>
              <a:spcBef>
                <a:spcPts val="1485"/>
              </a:spcBef>
              <a:buAutoNum type="arabicPeriod"/>
            </a:pPr>
            <a:r>
              <a:rPr lang="en-US" sz="2400" spc="-5" dirty="0" smtClean="0">
                <a:latin typeface="Arial"/>
                <a:cs typeface="Arial"/>
              </a:rPr>
              <a:t>Interrupted force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endParaRPr lang="en-US" sz="2400" spc="-5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9" b="82"/>
          <a:stretch/>
        </p:blipFill>
        <p:spPr>
          <a:xfrm rot="10800000">
            <a:off x="4038600" y="2971799"/>
            <a:ext cx="4572000" cy="33374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5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9" b="82"/>
          <a:stretch/>
        </p:blipFill>
        <p:spPr>
          <a:xfrm rot="10800000">
            <a:off x="4099560" y="1803975"/>
            <a:ext cx="5044440" cy="3682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79" y="707914"/>
            <a:ext cx="6387737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endParaRPr lang="en-US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endParaRPr lang="en-US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It is an active orthodontic 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force that </a:t>
            </a:r>
            <a:r>
              <a:rPr lang="en-US" sz="2400" spc="-5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decreases little 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2400" spc="-5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 magnitude between 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2400" spc="-5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appointment periods</a:t>
            </a:r>
          </a:p>
          <a:p>
            <a:pPr marL="12700">
              <a:spcBef>
                <a:spcPts val="1485"/>
              </a:spcBef>
            </a:pPr>
            <a:r>
              <a:rPr lang="en-US" sz="2000" spc="-5" dirty="0" smtClean="0">
                <a:latin typeface="Arial"/>
                <a:cs typeface="Arial"/>
              </a:rPr>
              <a:t>e.g. Light wire appliance.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2400" spc="-5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7784" y="775454"/>
            <a:ext cx="3164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2800" b="1" spc="-5" dirty="0" smtClean="0">
                <a:solidFill>
                  <a:schemeClr val="accent3"/>
                </a:solidFill>
                <a:latin typeface="Arial"/>
                <a:cs typeface="Arial"/>
              </a:rPr>
              <a:t>Continuous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9" b="82"/>
          <a:stretch/>
        </p:blipFill>
        <p:spPr>
          <a:xfrm rot="10800000">
            <a:off x="4247013" y="1293222"/>
            <a:ext cx="4831671" cy="3526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145" y="2066902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pc="-5" dirty="0" smtClean="0">
                <a:latin typeface="Arial"/>
                <a:cs typeface="Arial"/>
              </a:rPr>
              <a:t>It is an active orthodontic force 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pc="-5" dirty="0" smtClean="0">
                <a:latin typeface="Arial"/>
                <a:cs typeface="Arial"/>
              </a:rPr>
              <a:t>that </a:t>
            </a:r>
            <a:r>
              <a:rPr lang="en-US" spc="-5" dirty="0" smtClean="0">
                <a:solidFill>
                  <a:srgbClr val="00B050"/>
                </a:solidFill>
                <a:latin typeface="Arial"/>
                <a:cs typeface="Arial"/>
              </a:rPr>
              <a:t>decays to zero magnitude 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pc="-5" dirty="0" smtClean="0">
                <a:solidFill>
                  <a:srgbClr val="00B050"/>
                </a:solidFill>
                <a:latin typeface="Arial"/>
                <a:cs typeface="Arial"/>
              </a:rPr>
              <a:t>or nearly</a:t>
            </a:r>
            <a:r>
              <a:rPr lang="en-US" spc="-5" dirty="0" smtClean="0">
                <a:latin typeface="Arial"/>
                <a:cs typeface="Arial"/>
              </a:rPr>
              <a:t> so prior to the next 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pc="-5" dirty="0" smtClean="0">
                <a:latin typeface="Arial"/>
                <a:cs typeface="Arial"/>
              </a:rPr>
              <a:t>appointment.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1600" b="1" spc="-5" dirty="0" smtClean="0">
                <a:latin typeface="Arial"/>
                <a:cs typeface="Arial"/>
              </a:rPr>
              <a:t>e.g. Removable active plates.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6540" y="684014"/>
            <a:ext cx="3143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2800" b="1" spc="-5" dirty="0" smtClean="0">
                <a:solidFill>
                  <a:schemeClr val="accent3"/>
                </a:solidFill>
                <a:latin typeface="Arial"/>
                <a:cs typeface="Arial"/>
              </a:rPr>
              <a:t>Intermittent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9" b="82"/>
          <a:stretch/>
        </p:blipFill>
        <p:spPr>
          <a:xfrm rot="10800000">
            <a:off x="4060371" y="1647224"/>
            <a:ext cx="5044440" cy="3682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5577" y="1363477"/>
            <a:ext cx="4336869" cy="317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pc="-5" dirty="0" smtClean="0">
                <a:latin typeface="Arial"/>
                <a:cs typeface="Arial"/>
              </a:rPr>
              <a:t>It is an orthodontic or </a:t>
            </a:r>
            <a:r>
              <a:rPr lang="en-US" spc="-5" dirty="0" err="1" smtClean="0">
                <a:latin typeface="Arial"/>
                <a:cs typeface="Arial"/>
              </a:rPr>
              <a:t>orthopaedic</a:t>
            </a:r>
            <a:r>
              <a:rPr lang="en-US" spc="-5" dirty="0" smtClean="0"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pc="-5" dirty="0" smtClean="0">
                <a:latin typeface="Arial"/>
                <a:cs typeface="Arial"/>
              </a:rPr>
              <a:t>force that </a:t>
            </a:r>
            <a:r>
              <a:rPr lang="en-US" spc="-5" dirty="0" smtClean="0">
                <a:solidFill>
                  <a:srgbClr val="00B050"/>
                </a:solidFill>
                <a:latin typeface="Arial"/>
                <a:cs typeface="Arial"/>
              </a:rPr>
              <a:t>is inactive for intervals 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pc="-5" dirty="0" smtClean="0">
                <a:solidFill>
                  <a:srgbClr val="00B050"/>
                </a:solidFill>
                <a:latin typeface="Arial"/>
                <a:cs typeface="Arial"/>
              </a:rPr>
              <a:t>of time between appointments</a:t>
            </a:r>
            <a:r>
              <a:rPr lang="en-US" spc="-5" dirty="0" smtClean="0">
                <a:latin typeface="Arial"/>
                <a:cs typeface="Arial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pc="-5" dirty="0" smtClean="0">
                <a:latin typeface="Arial"/>
                <a:cs typeface="Arial"/>
              </a:rPr>
              <a:t>It often exhibits cyclic, long-term magnitude-time pattern.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endParaRPr lang="en-US" sz="16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1600" b="1" spc="-5" dirty="0" smtClean="0">
                <a:latin typeface="Arial"/>
                <a:cs typeface="Arial"/>
              </a:rPr>
              <a:t>e.g. Force exerted by an extra-oral appliance worn only at night.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2495" y="631762"/>
            <a:ext cx="306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US" sz="2800" b="1" spc="-5" dirty="0" smtClean="0">
                <a:solidFill>
                  <a:schemeClr val="accent3"/>
                </a:solidFill>
                <a:latin typeface="Arial"/>
                <a:cs typeface="Arial"/>
              </a:rPr>
              <a:t>Interrupted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564822"/>
            <a:ext cx="8268237" cy="703819"/>
          </a:xfrm>
        </p:spPr>
        <p:txBody>
          <a:bodyPr>
            <a:norm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Theories of tooth movement: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71" y="1455313"/>
            <a:ext cx="8268237" cy="50742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Pressure tension theory by Schwarz.  (classic theory)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Fluid dynamic theory </a:t>
            </a:r>
            <a:r>
              <a:rPr lang="en-US" dirty="0" smtClean="0"/>
              <a:t>/ </a:t>
            </a:r>
            <a:r>
              <a:rPr lang="en-US" dirty="0"/>
              <a:t>blood flow  theory: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Bone bending &amp; piezoelectric theory: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72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09" y="890644"/>
            <a:ext cx="8268237" cy="703819"/>
          </a:xfrm>
        </p:spPr>
        <p:txBody>
          <a:bodyPr>
            <a:no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Pressure tension theory by Schwarz.  (classic theory)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14" y="1783724"/>
            <a:ext cx="7870028" cy="4900855"/>
          </a:xfrm>
        </p:spPr>
        <p:txBody>
          <a:bodyPr/>
          <a:lstStyle/>
          <a:p>
            <a:r>
              <a:rPr lang="en-US" dirty="0"/>
              <a:t>Schwarz(1932) - author of this theory .</a:t>
            </a:r>
          </a:p>
          <a:p>
            <a:r>
              <a:rPr lang="en-US" dirty="0"/>
              <a:t>According to him ,whenever a tooth is  subjected to an orthodontic force it results  in areas of </a:t>
            </a:r>
            <a:r>
              <a:rPr lang="en-US" b="1" dirty="0">
                <a:solidFill>
                  <a:srgbClr val="00B050"/>
                </a:solidFill>
              </a:rPr>
              <a:t>pressure and tension </a:t>
            </a:r>
          </a:p>
          <a:p>
            <a:endParaRPr lang="en-US" dirty="0"/>
          </a:p>
          <a:p>
            <a:r>
              <a:rPr lang="en-US" dirty="0"/>
              <a:t>Areas of pressure show bone resorption  while areas of tension show bone  deposition.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3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884" y="1132538"/>
            <a:ext cx="6357612" cy="45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428" y="875983"/>
            <a:ext cx="6936089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15" y="1121871"/>
            <a:ext cx="8268237" cy="703819"/>
          </a:xfrm>
        </p:spPr>
        <p:txBody>
          <a:bodyPr>
            <a:no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Fluid dynamic theory by Bien/Blood flow theory</a:t>
            </a:r>
            <a:br>
              <a:rPr lang="en-US" spc="-18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pc="-18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16" y="1959810"/>
            <a:ext cx="8268237" cy="5074276"/>
          </a:xfrm>
        </p:spPr>
        <p:txBody>
          <a:bodyPr>
            <a:normAutofit/>
          </a:bodyPr>
          <a:lstStyle/>
          <a:p>
            <a:r>
              <a:rPr lang="en-US" dirty="0" smtClean="0"/>
              <a:t>According </a:t>
            </a:r>
            <a:r>
              <a:rPr lang="en-US" dirty="0"/>
              <a:t>to this theory 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alternations in fluid  </a:t>
            </a:r>
            <a:r>
              <a:rPr lang="en-US" dirty="0" smtClean="0">
                <a:solidFill>
                  <a:srgbClr val="FF0000"/>
                </a:solidFill>
              </a:rPr>
              <a:t>dynamics ( </a:t>
            </a:r>
            <a:r>
              <a:rPr lang="en-US" dirty="0"/>
              <a:t>in PDL located in periodontal  ligament </a:t>
            </a:r>
            <a:r>
              <a:rPr lang="en-US" dirty="0" smtClean="0"/>
              <a:t>space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tooth movement</a:t>
            </a:r>
            <a:endParaRPr lang="en-US" dirty="0"/>
          </a:p>
          <a:p>
            <a:r>
              <a:rPr lang="en-US" dirty="0"/>
              <a:t>PDL space contains a fluid system made up of  interstitial fluid, cellular elements , blood  vessels and viscous ground substances in  addition to PDL </a:t>
            </a:r>
            <a:r>
              <a:rPr lang="en-US" dirty="0" smtClean="0"/>
              <a:t>fibers.</a:t>
            </a:r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711234" y="3291840"/>
            <a:ext cx="484632" cy="679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7162" y="2847703"/>
            <a:ext cx="1605832" cy="216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93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942" y="261254"/>
            <a:ext cx="5985081" cy="398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84217" y="4613256"/>
            <a:ext cx="7197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It is a confined space and  passage of fluid in &amp; out of this space is limited</a:t>
            </a:r>
          </a:p>
          <a:p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 contents of PDL creates a unique  hydrodynamic condition resembling a hydraulic  mechanism &amp; shock absorber .</a:t>
            </a:r>
          </a:p>
          <a:p>
            <a:endParaRPr lang="en-US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2514600"/>
            <a:ext cx="381000" cy="3962400"/>
            <a:chOff x="3120" y="1440"/>
            <a:chExt cx="240" cy="249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1992" y="2568"/>
              <a:ext cx="2496" cy="240"/>
              <a:chOff x="1680" y="2976"/>
              <a:chExt cx="2496" cy="240"/>
            </a:xfrm>
          </p:grpSpPr>
          <p:sp>
            <p:nvSpPr>
              <p:cNvPr id="263172" name="Rectangle 4"/>
              <p:cNvSpPr>
                <a:spLocks noChangeArrowheads="1"/>
              </p:cNvSpPr>
              <p:nvPr/>
            </p:nvSpPr>
            <p:spPr bwMode="auto">
              <a:xfrm rot="-5400000">
                <a:off x="2496" y="2160"/>
                <a:ext cx="240" cy="1872"/>
              </a:xfrm>
              <a:prstGeom prst="rect">
                <a:avLst/>
              </a:prstGeom>
              <a:gradFill rotWithShape="0">
                <a:gsLst>
                  <a:gs pos="0">
                    <a:srgbClr val="55261C"/>
                  </a:gs>
                  <a:gs pos="50000">
                    <a:schemeClr val="accent1">
                      <a:alpha val="10001"/>
                    </a:schemeClr>
                  </a:gs>
                  <a:gs pos="100000">
                    <a:srgbClr val="55261C"/>
                  </a:gs>
                </a:gsLst>
                <a:lin ang="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18" name="AutoShape 5"/>
              <p:cNvSpPr>
                <a:spLocks noChangeArrowheads="1"/>
              </p:cNvSpPr>
              <p:nvPr/>
            </p:nvSpPr>
            <p:spPr bwMode="auto">
              <a:xfrm rot="16200000" flipV="1">
                <a:off x="3744" y="2784"/>
                <a:ext cx="240" cy="62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BF29D">
                      <a:alpha val="10001"/>
                    </a:srgbClr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14" name="Oval 6"/>
            <p:cNvSpPr>
              <a:spLocks noChangeArrowheads="1"/>
            </p:cNvSpPr>
            <p:nvPr/>
          </p:nvSpPr>
          <p:spPr bwMode="auto">
            <a:xfrm rot="5400000">
              <a:off x="3171" y="2595"/>
              <a:ext cx="140" cy="142"/>
            </a:xfrm>
            <a:prstGeom prst="ellipse">
              <a:avLst/>
            </a:prstGeom>
            <a:solidFill>
              <a:srgbClr val="CC3300">
                <a:alpha val="10196"/>
              </a:srgb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>
          <a:xfrm>
            <a:off x="954797" y="627954"/>
            <a:ext cx="6798734" cy="1303867"/>
          </a:xfrm>
        </p:spPr>
        <p:txBody>
          <a:bodyPr/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Moment</a:t>
            </a:r>
            <a:r>
              <a:rPr lang="en-US" sz="2400" b="1" dirty="0" smtClean="0"/>
              <a:t> 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defined as a tendency to rotate</a:t>
            </a:r>
          </a:p>
        </p:txBody>
      </p:sp>
      <p:sp>
        <p:nvSpPr>
          <p:cNvPr id="263176" name="AutoShape 8"/>
          <p:cNvSpPr>
            <a:spLocks noChangeArrowheads="1"/>
          </p:cNvSpPr>
          <p:nvPr/>
        </p:nvSpPr>
        <p:spPr bwMode="auto">
          <a:xfrm flipH="1" flipV="1">
            <a:off x="7391400" y="1295400"/>
            <a:ext cx="1143000" cy="1143000"/>
          </a:xfrm>
          <a:custGeom>
            <a:avLst/>
            <a:gdLst>
              <a:gd name="T0" fmla="*/ 28754972 w 21600"/>
              <a:gd name="T1" fmla="*/ 36407 h 21600"/>
              <a:gd name="T2" fmla="*/ 5087937 w 21600"/>
              <a:gd name="T3" fmla="*/ 31896793 h 21600"/>
              <a:gd name="T4" fmla="*/ 29247838 w 21600"/>
              <a:gd name="T5" fmla="*/ 10094648 h 21600"/>
              <a:gd name="T6" fmla="*/ 68021837 w 21600"/>
              <a:gd name="T7" fmla="*/ 29007014 h 21600"/>
              <a:gd name="T8" fmla="*/ 55846669 w 21600"/>
              <a:gd name="T9" fmla="*/ 42011016 h 21600"/>
              <a:gd name="T10" fmla="*/ 42842654 w 21600"/>
              <a:gd name="T11" fmla="*/ 2983023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99" y="10565"/>
                </a:moveTo>
                <a:cubicBezTo>
                  <a:pt x="17872" y="6680"/>
                  <a:pt x="14686" y="3597"/>
                  <a:pt x="10800" y="3597"/>
                </a:cubicBezTo>
                <a:cubicBezTo>
                  <a:pt x="6821" y="3597"/>
                  <a:pt x="3597" y="6821"/>
                  <a:pt x="3597" y="10800"/>
                </a:cubicBezTo>
                <a:cubicBezTo>
                  <a:pt x="3596" y="10957"/>
                  <a:pt x="3602" y="11115"/>
                  <a:pt x="3612" y="11273"/>
                </a:cubicBezTo>
                <a:lnTo>
                  <a:pt x="23" y="11509"/>
                </a:lnTo>
                <a:cubicBezTo>
                  <a:pt x="7" y="11273"/>
                  <a:pt x="0" y="1103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627" y="-1"/>
                  <a:pt x="21404" y="4623"/>
                  <a:pt x="21594" y="10447"/>
                </a:cubicBezTo>
                <a:lnTo>
                  <a:pt x="24292" y="10359"/>
                </a:lnTo>
                <a:lnTo>
                  <a:pt x="19944" y="15003"/>
                </a:lnTo>
                <a:lnTo>
                  <a:pt x="15300" y="10653"/>
                </a:lnTo>
                <a:lnTo>
                  <a:pt x="17999" y="1056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953000" y="2514600"/>
            <a:ext cx="381000" cy="3962400"/>
            <a:chOff x="3120" y="1440"/>
            <a:chExt cx="240" cy="2496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rot="5400000">
              <a:off x="1992" y="2568"/>
              <a:ext cx="2496" cy="240"/>
              <a:chOff x="1680" y="2976"/>
              <a:chExt cx="2496" cy="240"/>
            </a:xfrm>
          </p:grpSpPr>
          <p:sp>
            <p:nvSpPr>
              <p:cNvPr id="263179" name="Rectangle 11"/>
              <p:cNvSpPr>
                <a:spLocks noChangeArrowheads="1"/>
              </p:cNvSpPr>
              <p:nvPr/>
            </p:nvSpPr>
            <p:spPr bwMode="auto">
              <a:xfrm rot="-5400000">
                <a:off x="2496" y="2160"/>
                <a:ext cx="240" cy="1872"/>
              </a:xfrm>
              <a:prstGeom prst="rect">
                <a:avLst/>
              </a:prstGeom>
              <a:gradFill rotWithShape="0">
                <a:gsLst>
                  <a:gs pos="0">
                    <a:srgbClr val="55261C"/>
                  </a:gs>
                  <a:gs pos="50000">
                    <a:schemeClr val="accent1"/>
                  </a:gs>
                  <a:gs pos="100000">
                    <a:srgbClr val="55261C"/>
                  </a:gs>
                </a:gsLst>
                <a:lin ang="0" scaled="1"/>
              </a:gra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12" name="AutoShape 12"/>
              <p:cNvSpPr>
                <a:spLocks noChangeArrowheads="1"/>
              </p:cNvSpPr>
              <p:nvPr/>
            </p:nvSpPr>
            <p:spPr bwMode="auto">
              <a:xfrm rot="16200000" flipV="1">
                <a:off x="3744" y="2784"/>
                <a:ext cx="240" cy="624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BF29D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10" name="Oval 13"/>
            <p:cNvSpPr>
              <a:spLocks noChangeArrowheads="1"/>
            </p:cNvSpPr>
            <p:nvPr/>
          </p:nvSpPr>
          <p:spPr bwMode="auto">
            <a:xfrm rot="5400000">
              <a:off x="3171" y="2595"/>
              <a:ext cx="140" cy="142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715000" y="5105400"/>
            <a:ext cx="1228725" cy="2665413"/>
            <a:chOff x="4677" y="2716"/>
            <a:chExt cx="774" cy="1679"/>
          </a:xfrm>
        </p:grpSpPr>
        <p:sp>
          <p:nvSpPr>
            <p:cNvPr id="29703" name="Freeform 15"/>
            <p:cNvSpPr>
              <a:spLocks/>
            </p:cNvSpPr>
            <p:nvPr/>
          </p:nvSpPr>
          <p:spPr bwMode="auto">
            <a:xfrm>
              <a:off x="4677" y="2716"/>
              <a:ext cx="774" cy="1679"/>
            </a:xfrm>
            <a:custGeom>
              <a:avLst/>
              <a:gdLst>
                <a:gd name="T0" fmla="*/ 755 w 774"/>
                <a:gd name="T1" fmla="*/ 1679 h 1679"/>
                <a:gd name="T2" fmla="*/ 773 w 774"/>
                <a:gd name="T3" fmla="*/ 1405 h 1679"/>
                <a:gd name="T4" fmla="*/ 764 w 774"/>
                <a:gd name="T5" fmla="*/ 1156 h 1679"/>
                <a:gd name="T6" fmla="*/ 729 w 774"/>
                <a:gd name="T7" fmla="*/ 1041 h 1679"/>
                <a:gd name="T8" fmla="*/ 695 w 774"/>
                <a:gd name="T9" fmla="*/ 911 h 1679"/>
                <a:gd name="T10" fmla="*/ 619 w 774"/>
                <a:gd name="T11" fmla="*/ 599 h 1679"/>
                <a:gd name="T12" fmla="*/ 558 w 774"/>
                <a:gd name="T13" fmla="*/ 509 h 1679"/>
                <a:gd name="T14" fmla="*/ 523 w 774"/>
                <a:gd name="T15" fmla="*/ 181 h 1679"/>
                <a:gd name="T16" fmla="*/ 430 w 774"/>
                <a:gd name="T17" fmla="*/ 27 h 1679"/>
                <a:gd name="T18" fmla="*/ 176 w 774"/>
                <a:gd name="T19" fmla="*/ 57 h 1679"/>
                <a:gd name="T20" fmla="*/ 23 w 774"/>
                <a:gd name="T21" fmla="*/ 373 h 1679"/>
                <a:gd name="T22" fmla="*/ 41 w 774"/>
                <a:gd name="T23" fmla="*/ 773 h 1679"/>
                <a:gd name="T24" fmla="*/ 135 w 774"/>
                <a:gd name="T25" fmla="*/ 1210 h 1679"/>
                <a:gd name="T26" fmla="*/ 82 w 774"/>
                <a:gd name="T27" fmla="*/ 1493 h 1679"/>
                <a:gd name="T28" fmla="*/ 73 w 774"/>
                <a:gd name="T29" fmla="*/ 1679 h 16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4"/>
                <a:gd name="T46" fmla="*/ 0 h 1679"/>
                <a:gd name="T47" fmla="*/ 774 w 774"/>
                <a:gd name="T48" fmla="*/ 1679 h 16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4" h="1679">
                  <a:moveTo>
                    <a:pt x="755" y="1679"/>
                  </a:moveTo>
                  <a:cubicBezTo>
                    <a:pt x="757" y="1633"/>
                    <a:pt x="772" y="1492"/>
                    <a:pt x="773" y="1405"/>
                  </a:cubicBezTo>
                  <a:cubicBezTo>
                    <a:pt x="774" y="1318"/>
                    <a:pt x="771" y="1217"/>
                    <a:pt x="764" y="1156"/>
                  </a:cubicBezTo>
                  <a:cubicBezTo>
                    <a:pt x="757" y="1095"/>
                    <a:pt x="740" y="1082"/>
                    <a:pt x="729" y="1041"/>
                  </a:cubicBezTo>
                  <a:cubicBezTo>
                    <a:pt x="718" y="1000"/>
                    <a:pt x="713" y="985"/>
                    <a:pt x="695" y="911"/>
                  </a:cubicBezTo>
                  <a:cubicBezTo>
                    <a:pt x="677" y="837"/>
                    <a:pt x="643" y="666"/>
                    <a:pt x="619" y="599"/>
                  </a:cubicBezTo>
                  <a:cubicBezTo>
                    <a:pt x="596" y="532"/>
                    <a:pt x="574" y="578"/>
                    <a:pt x="558" y="509"/>
                  </a:cubicBezTo>
                  <a:cubicBezTo>
                    <a:pt x="542" y="439"/>
                    <a:pt x="545" y="262"/>
                    <a:pt x="523" y="181"/>
                  </a:cubicBezTo>
                  <a:cubicBezTo>
                    <a:pt x="501" y="101"/>
                    <a:pt x="487" y="48"/>
                    <a:pt x="430" y="27"/>
                  </a:cubicBezTo>
                  <a:cubicBezTo>
                    <a:pt x="372" y="7"/>
                    <a:pt x="243" y="0"/>
                    <a:pt x="176" y="57"/>
                  </a:cubicBezTo>
                  <a:cubicBezTo>
                    <a:pt x="108" y="115"/>
                    <a:pt x="44" y="254"/>
                    <a:pt x="23" y="373"/>
                  </a:cubicBezTo>
                  <a:cubicBezTo>
                    <a:pt x="0" y="492"/>
                    <a:pt x="22" y="634"/>
                    <a:pt x="41" y="773"/>
                  </a:cubicBezTo>
                  <a:cubicBezTo>
                    <a:pt x="60" y="912"/>
                    <a:pt x="128" y="1090"/>
                    <a:pt x="135" y="1210"/>
                  </a:cubicBezTo>
                  <a:cubicBezTo>
                    <a:pt x="125" y="1328"/>
                    <a:pt x="99" y="1404"/>
                    <a:pt x="82" y="1493"/>
                  </a:cubicBezTo>
                  <a:cubicBezTo>
                    <a:pt x="65" y="1582"/>
                    <a:pt x="75" y="1640"/>
                    <a:pt x="73" y="1679"/>
                  </a:cubicBezTo>
                </a:path>
              </a:pathLst>
            </a:custGeom>
            <a:gradFill rotWithShape="1">
              <a:gsLst>
                <a:gs pos="0">
                  <a:srgbClr val="FFCC66"/>
                </a:gs>
                <a:gs pos="100000">
                  <a:srgbClr val="765E2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184" name="Freeform 16"/>
            <p:cNvSpPr>
              <a:spLocks/>
            </p:cNvSpPr>
            <p:nvPr/>
          </p:nvSpPr>
          <p:spPr bwMode="auto">
            <a:xfrm rot="-1204682">
              <a:off x="5028" y="2751"/>
              <a:ext cx="256" cy="611"/>
            </a:xfrm>
            <a:custGeom>
              <a:avLst/>
              <a:gdLst/>
              <a:ahLst/>
              <a:cxnLst>
                <a:cxn ang="0">
                  <a:pos x="84" y="611"/>
                </a:cxn>
                <a:cxn ang="0">
                  <a:pos x="5" y="503"/>
                </a:cxn>
                <a:cxn ang="0">
                  <a:pos x="117" y="97"/>
                </a:cxn>
                <a:cxn ang="0">
                  <a:pos x="241" y="35"/>
                </a:cxn>
                <a:cxn ang="0">
                  <a:pos x="205" y="310"/>
                </a:cxn>
                <a:cxn ang="0">
                  <a:pos x="154" y="575"/>
                </a:cxn>
              </a:cxnLst>
              <a:rect l="0" t="0" r="r" b="b"/>
              <a:pathLst>
                <a:path w="256" h="611">
                  <a:moveTo>
                    <a:pt x="84" y="611"/>
                  </a:moveTo>
                  <a:cubicBezTo>
                    <a:pt x="33" y="603"/>
                    <a:pt x="0" y="589"/>
                    <a:pt x="5" y="503"/>
                  </a:cubicBezTo>
                  <a:cubicBezTo>
                    <a:pt x="10" y="417"/>
                    <a:pt x="78" y="175"/>
                    <a:pt x="117" y="97"/>
                  </a:cubicBezTo>
                  <a:cubicBezTo>
                    <a:pt x="156" y="19"/>
                    <a:pt x="226" y="0"/>
                    <a:pt x="241" y="35"/>
                  </a:cubicBezTo>
                  <a:cubicBezTo>
                    <a:pt x="256" y="70"/>
                    <a:pt x="219" y="220"/>
                    <a:pt x="205" y="310"/>
                  </a:cubicBezTo>
                  <a:cubicBezTo>
                    <a:pt x="191" y="400"/>
                    <a:pt x="165" y="520"/>
                    <a:pt x="154" y="575"/>
                  </a:cubicBez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45791" dir="14178596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5" name="Freeform 17"/>
            <p:cNvSpPr>
              <a:spLocks/>
            </p:cNvSpPr>
            <p:nvPr/>
          </p:nvSpPr>
          <p:spPr bwMode="auto">
            <a:xfrm rot="-464366">
              <a:off x="5126" y="3807"/>
              <a:ext cx="288" cy="56"/>
            </a:xfrm>
            <a:custGeom>
              <a:avLst/>
              <a:gdLst>
                <a:gd name="T0" fmla="*/ 288 w 384"/>
                <a:gd name="T1" fmla="*/ 48 h 56"/>
                <a:gd name="T2" fmla="*/ 108 w 384"/>
                <a:gd name="T3" fmla="*/ 48 h 56"/>
                <a:gd name="T4" fmla="*/ 0 w 384"/>
                <a:gd name="T5" fmla="*/ 0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48"/>
                  </a:moveTo>
                  <a:cubicBezTo>
                    <a:pt x="296" y="52"/>
                    <a:pt x="208" y="56"/>
                    <a:pt x="144" y="48"/>
                  </a:cubicBezTo>
                  <a:cubicBezTo>
                    <a:pt x="80" y="40"/>
                    <a:pt x="24" y="8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18"/>
            <p:cNvSpPr>
              <a:spLocks/>
            </p:cNvSpPr>
            <p:nvPr/>
          </p:nvSpPr>
          <p:spPr bwMode="auto">
            <a:xfrm rot="-1204682">
              <a:off x="4840" y="3892"/>
              <a:ext cx="151" cy="89"/>
            </a:xfrm>
            <a:custGeom>
              <a:avLst/>
              <a:gdLst>
                <a:gd name="T0" fmla="*/ 151 w 151"/>
                <a:gd name="T1" fmla="*/ 89 h 89"/>
                <a:gd name="T2" fmla="*/ 80 w 151"/>
                <a:gd name="T3" fmla="*/ 53 h 89"/>
                <a:gd name="T4" fmla="*/ 0 w 151"/>
                <a:gd name="T5" fmla="*/ 0 h 89"/>
                <a:gd name="T6" fmla="*/ 0 60000 65536"/>
                <a:gd name="T7" fmla="*/ 0 60000 65536"/>
                <a:gd name="T8" fmla="*/ 0 60000 65536"/>
                <a:gd name="T9" fmla="*/ 0 w 151"/>
                <a:gd name="T10" fmla="*/ 0 h 89"/>
                <a:gd name="T11" fmla="*/ 151 w 151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89">
                  <a:moveTo>
                    <a:pt x="151" y="89"/>
                  </a:moveTo>
                  <a:cubicBezTo>
                    <a:pt x="138" y="83"/>
                    <a:pt x="105" y="68"/>
                    <a:pt x="80" y="53"/>
                  </a:cubicBezTo>
                  <a:cubicBezTo>
                    <a:pt x="55" y="38"/>
                    <a:pt x="17" y="11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19"/>
            <p:cNvSpPr>
              <a:spLocks/>
            </p:cNvSpPr>
            <p:nvPr/>
          </p:nvSpPr>
          <p:spPr bwMode="auto">
            <a:xfrm rot="-1204682">
              <a:off x="5105" y="3726"/>
              <a:ext cx="271" cy="109"/>
            </a:xfrm>
            <a:custGeom>
              <a:avLst/>
              <a:gdLst>
                <a:gd name="T0" fmla="*/ 271 w 271"/>
                <a:gd name="T1" fmla="*/ 109 h 109"/>
                <a:gd name="T2" fmla="*/ 179 w 271"/>
                <a:gd name="T3" fmla="*/ 103 h 109"/>
                <a:gd name="T4" fmla="*/ 95 w 271"/>
                <a:gd name="T5" fmla="*/ 70 h 109"/>
                <a:gd name="T6" fmla="*/ 0 w 271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1"/>
                <a:gd name="T13" fmla="*/ 0 h 109"/>
                <a:gd name="T14" fmla="*/ 271 w 271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1" h="109">
                  <a:moveTo>
                    <a:pt x="271" y="109"/>
                  </a:moveTo>
                  <a:cubicBezTo>
                    <a:pt x="256" y="108"/>
                    <a:pt x="208" y="109"/>
                    <a:pt x="179" y="103"/>
                  </a:cubicBezTo>
                  <a:cubicBezTo>
                    <a:pt x="150" y="97"/>
                    <a:pt x="125" y="87"/>
                    <a:pt x="95" y="70"/>
                  </a:cubicBezTo>
                  <a:cubicBezTo>
                    <a:pt x="65" y="53"/>
                    <a:pt x="16" y="12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20"/>
            <p:cNvSpPr>
              <a:spLocks/>
            </p:cNvSpPr>
            <p:nvPr/>
          </p:nvSpPr>
          <p:spPr bwMode="auto">
            <a:xfrm rot="-1204682">
              <a:off x="4820" y="3932"/>
              <a:ext cx="71" cy="71"/>
            </a:xfrm>
            <a:custGeom>
              <a:avLst/>
              <a:gdLst>
                <a:gd name="T0" fmla="*/ 71 w 71"/>
                <a:gd name="T1" fmla="*/ 71 h 71"/>
                <a:gd name="T2" fmla="*/ 0 w 71"/>
                <a:gd name="T3" fmla="*/ 0 h 71"/>
                <a:gd name="T4" fmla="*/ 0 60000 65536"/>
                <a:gd name="T5" fmla="*/ 0 60000 65536"/>
                <a:gd name="T6" fmla="*/ 0 w 71"/>
                <a:gd name="T7" fmla="*/ 0 h 71"/>
                <a:gd name="T8" fmla="*/ 71 w 71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71">
                  <a:moveTo>
                    <a:pt x="71" y="71"/>
                  </a:moveTo>
                  <a:cubicBezTo>
                    <a:pt x="59" y="59"/>
                    <a:pt x="15" y="15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3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15819E-7 C -0.01059 0.00578 -0.02118 0.01156 -0.03247 0.01411 C -0.04358 0.01688 -0.05538 0.01619 -0.06719 0.01573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365126"/>
            <a:ext cx="8268237" cy="703819"/>
          </a:xfrm>
        </p:spPr>
        <p:txBody>
          <a:bodyPr>
            <a:normAutofit/>
          </a:bodyPr>
          <a:lstStyle/>
          <a:p>
            <a:r>
              <a:rPr lang="en-IN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0" y="470263"/>
            <a:ext cx="7896589" cy="5408024"/>
          </a:xfrm>
        </p:spPr>
        <p:txBody>
          <a:bodyPr>
            <a:normAutofit fontScale="47500" lnSpcReduction="20000"/>
          </a:bodyPr>
          <a:lstStyle/>
          <a:p>
            <a:endParaRPr lang="en-US" sz="31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8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5100" dirty="0" smtClean="0">
                <a:latin typeface="Calibri" pitchFamily="34" charset="0"/>
                <a:cs typeface="Calibri" pitchFamily="34" charset="0"/>
              </a:rPr>
              <a:t>The  </a:t>
            </a:r>
            <a:r>
              <a:rPr lang="en-US" sz="5100" dirty="0">
                <a:latin typeface="Calibri" pitchFamily="34" charset="0"/>
                <a:cs typeface="Calibri" pitchFamily="34" charset="0"/>
              </a:rPr>
              <a:t>fluid is replenished by  diffusion </a:t>
            </a:r>
            <a:r>
              <a:rPr lang="en-US" sz="5100" dirty="0" smtClean="0">
                <a:latin typeface="Calibri" pitchFamily="34" charset="0"/>
                <a:cs typeface="Calibri" pitchFamily="34" charset="0"/>
              </a:rPr>
              <a:t>from</a:t>
            </a:r>
          </a:p>
          <a:p>
            <a:pPr>
              <a:buNone/>
            </a:pPr>
            <a:r>
              <a:rPr lang="en-US" sz="51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5100" dirty="0">
                <a:latin typeface="Calibri" pitchFamily="34" charset="0"/>
                <a:cs typeface="Calibri" pitchFamily="34" charset="0"/>
              </a:rPr>
              <a:t>capillary walls </a:t>
            </a:r>
            <a:r>
              <a:rPr lang="en-US" sz="5100" dirty="0" smtClean="0">
                <a:latin typeface="Calibri" pitchFamily="34" charset="0"/>
                <a:cs typeface="Calibri" pitchFamily="34" charset="0"/>
              </a:rPr>
              <a:t> &amp;  there is recirculation </a:t>
            </a:r>
            <a:r>
              <a:rPr lang="en-US" sz="5100" dirty="0">
                <a:latin typeface="Calibri" pitchFamily="34" charset="0"/>
                <a:cs typeface="Calibri" pitchFamily="34" charset="0"/>
              </a:rPr>
              <a:t>of </a:t>
            </a:r>
            <a:endParaRPr lang="en-US" sz="51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51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5100" dirty="0">
                <a:latin typeface="Calibri" pitchFamily="34" charset="0"/>
                <a:cs typeface="Calibri" pitchFamily="34" charset="0"/>
              </a:rPr>
              <a:t>interstitial fluids</a:t>
            </a:r>
            <a:r>
              <a:rPr lang="en-US" sz="51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IN" sz="3800" dirty="0" smtClean="0"/>
          </a:p>
          <a:p>
            <a:endParaRPr lang="en-IN" sz="3800" dirty="0" smtClean="0"/>
          </a:p>
          <a:p>
            <a:pPr>
              <a:buNone/>
            </a:pPr>
            <a:r>
              <a:rPr lang="en-US" sz="3800" dirty="0"/>
              <a:t> </a:t>
            </a:r>
            <a:r>
              <a:rPr lang="en-US" sz="3800" dirty="0" smtClean="0"/>
              <a:t>    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         </a:t>
            </a:r>
          </a:p>
          <a:p>
            <a:pPr>
              <a:buNone/>
            </a:pPr>
            <a:r>
              <a:rPr lang="en-US" sz="3800" dirty="0" smtClean="0"/>
              <a:t>      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            </a:t>
            </a:r>
            <a:endParaRPr lang="en-US" sz="3800" dirty="0"/>
          </a:p>
          <a:p>
            <a:pPr>
              <a:buNone/>
            </a:pPr>
            <a:r>
              <a:rPr lang="en-US" sz="3800" dirty="0" smtClean="0"/>
              <a:t>                                                 </a:t>
            </a:r>
          </a:p>
          <a:p>
            <a:pPr>
              <a:buNone/>
            </a:pPr>
            <a:r>
              <a:rPr lang="en-US" sz="3800" dirty="0" smtClean="0"/>
              <a:t>                                                   </a:t>
            </a:r>
            <a:endParaRPr lang="en-US" sz="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21976" y="757646"/>
            <a:ext cx="2599509" cy="99277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Squeeze film effect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Bien 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826034" y="3592285"/>
            <a:ext cx="326572" cy="561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22468" y="31089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926183" y="5325293"/>
            <a:ext cx="226422" cy="539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62595" y="2690948"/>
            <a:ext cx="1828800" cy="940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orthodontic force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107576" y="2586446"/>
            <a:ext cx="18679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/>
              <a:t>compression  of ligament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62994" y="4206240"/>
            <a:ext cx="3775166" cy="108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trapping of Blood vessels of PDL between the principle fibers </a:t>
            </a:r>
            <a:endParaRPr lang="en-US" sz="2400" dirty="0"/>
          </a:p>
        </p:txBody>
      </p:sp>
      <p:sp>
        <p:nvSpPr>
          <p:cNvPr id="17" name="Explosion 1 16"/>
          <p:cNvSpPr/>
          <p:nvPr/>
        </p:nvSpPr>
        <p:spPr>
          <a:xfrm>
            <a:off x="5029199" y="5630091"/>
            <a:ext cx="2129245" cy="122790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err="1" smtClean="0"/>
              <a:t>stenosis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29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 b="13373"/>
          <a:stretch>
            <a:fillRect/>
          </a:stretch>
        </p:blipFill>
        <p:spPr bwMode="auto">
          <a:xfrm>
            <a:off x="1989537" y="644299"/>
            <a:ext cx="4563528" cy="557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40" y="751494"/>
            <a:ext cx="8268237" cy="703819"/>
          </a:xfrm>
        </p:spPr>
        <p:txBody>
          <a:bodyPr>
            <a:norm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Bone bending &amp; piezoelectric theory: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3" y="1455313"/>
            <a:ext cx="8268237" cy="5074276"/>
          </a:xfrm>
        </p:spPr>
        <p:txBody>
          <a:bodyPr>
            <a:normAutofit/>
          </a:bodyPr>
          <a:lstStyle/>
          <a:p>
            <a:r>
              <a:rPr lang="en-US" dirty="0"/>
              <a:t>Farrar in 1876, first noted deformation or bending  of </a:t>
            </a:r>
            <a:r>
              <a:rPr lang="en-US" dirty="0" err="1"/>
              <a:t>interseptal</a:t>
            </a:r>
            <a:r>
              <a:rPr lang="en-US" dirty="0"/>
              <a:t> alveolar bones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This hypothesis was later confirmed with the experiments of </a:t>
            </a:r>
            <a:r>
              <a:rPr lang="en-US" dirty="0" err="1" smtClean="0"/>
              <a:t>Baumrind</a:t>
            </a:r>
            <a:endParaRPr lang="en-US" dirty="0"/>
          </a:p>
          <a:p>
            <a:r>
              <a:rPr lang="en-US" b="1" dirty="0" smtClean="0">
                <a:solidFill>
                  <a:schemeClr val="accent3"/>
                </a:solidFill>
              </a:rPr>
              <a:t>bone bending          </a:t>
            </a:r>
            <a:r>
              <a:rPr lang="en-US" dirty="0" smtClean="0"/>
              <a:t>       tooth </a:t>
            </a:r>
            <a:r>
              <a:rPr lang="en-US" dirty="0"/>
              <a:t>movement</a:t>
            </a:r>
            <a:r>
              <a:rPr lang="en-US" dirty="0" smtClean="0"/>
              <a:t>.</a:t>
            </a:r>
          </a:p>
          <a:p>
            <a:endParaRPr lang="en-IN" dirty="0" smtClean="0"/>
          </a:p>
          <a:p>
            <a:endParaRPr lang="en-US" dirty="0"/>
          </a:p>
          <a:p>
            <a:r>
              <a:rPr lang="en-US" b="1" dirty="0" err="1">
                <a:solidFill>
                  <a:schemeClr val="accent3"/>
                </a:solidFill>
              </a:rPr>
              <a:t>Piezo</a:t>
            </a:r>
            <a:r>
              <a:rPr lang="en-US" b="1" dirty="0">
                <a:solidFill>
                  <a:schemeClr val="accent3"/>
                </a:solidFill>
              </a:rPr>
              <a:t>-electricity</a:t>
            </a:r>
            <a:r>
              <a:rPr lang="en-US" dirty="0">
                <a:solidFill>
                  <a:srgbClr val="FF0000"/>
                </a:solidFill>
              </a:rPr>
              <a:t> is a </a:t>
            </a:r>
            <a:r>
              <a:rPr lang="en-US" dirty="0" smtClean="0">
                <a:solidFill>
                  <a:srgbClr val="FF0000"/>
                </a:solidFill>
              </a:rPr>
              <a:t>phenomenon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observed in  many crystalline materials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 t="6571" b="12368"/>
          <a:stretch>
            <a:fillRect/>
          </a:stretch>
        </p:blipFill>
        <p:spPr bwMode="auto">
          <a:xfrm>
            <a:off x="5049739" y="3709854"/>
            <a:ext cx="4107324" cy="16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2756263" y="32134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18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5212" y="1083605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Deformation  of the crystal structure 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displacement of electrons from  one part of the crystal lattice to the other 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 small  electric current is generated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6571" b="12368"/>
          <a:stretch>
            <a:fillRect/>
          </a:stretch>
        </p:blipFill>
        <p:spPr bwMode="auto">
          <a:xfrm>
            <a:off x="4383533" y="822962"/>
            <a:ext cx="4107324" cy="16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1724297" y="1854925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811382" y="4293325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5355771" y="3357155"/>
            <a:ext cx="2978332" cy="2207622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Piezo</a:t>
            </a:r>
            <a:r>
              <a:rPr lang="en-US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-electricity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573" y="988287"/>
            <a:ext cx="4762702" cy="507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7360" y="1478117"/>
            <a:ext cx="3690081" cy="257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88" y="501760"/>
            <a:ext cx="8268237" cy="703819"/>
          </a:xfrm>
        </p:spPr>
        <p:txBody>
          <a:bodyPr>
            <a:norm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The possible source of electric current are 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30" y="1783724"/>
            <a:ext cx="8268237" cy="5074276"/>
          </a:xfrm>
        </p:spPr>
        <p:txBody>
          <a:bodyPr/>
          <a:lstStyle/>
          <a:p>
            <a:r>
              <a:rPr lang="en-US" dirty="0"/>
              <a:t>Collagen.</a:t>
            </a:r>
          </a:p>
          <a:p>
            <a:r>
              <a:rPr lang="en-US" dirty="0" smtClean="0"/>
              <a:t>Hydroxyapatite.</a:t>
            </a:r>
            <a:endParaRPr lang="en-US" dirty="0"/>
          </a:p>
          <a:p>
            <a:r>
              <a:rPr lang="en-US" dirty="0"/>
              <a:t>Collagen </a:t>
            </a:r>
            <a:r>
              <a:rPr lang="en-US" dirty="0" smtClean="0"/>
              <a:t>hydroxyapatite </a:t>
            </a:r>
            <a:r>
              <a:rPr lang="en-US" dirty="0"/>
              <a:t>interface.</a:t>
            </a:r>
          </a:p>
          <a:p>
            <a:r>
              <a:rPr lang="en-US" dirty="0" err="1"/>
              <a:t>Mucopolysaccharide</a:t>
            </a:r>
            <a:r>
              <a:rPr lang="en-US" dirty="0"/>
              <a:t>.	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8126" y="3291838"/>
            <a:ext cx="4442813" cy="309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929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924" y="1021577"/>
            <a:ext cx="7628290" cy="4979830"/>
          </a:xfrm>
        </p:spPr>
        <p:txBody>
          <a:bodyPr/>
          <a:lstStyle/>
          <a:p>
            <a:r>
              <a:rPr lang="en-US" dirty="0"/>
              <a:t>As long as the force is maintained ,The  crystal structure is </a:t>
            </a:r>
            <a:r>
              <a:rPr lang="en-US" dirty="0">
                <a:solidFill>
                  <a:srgbClr val="00B050"/>
                </a:solidFill>
              </a:rPr>
              <a:t>stable &amp; no further  electric effect is observed.</a:t>
            </a:r>
          </a:p>
          <a:p>
            <a:r>
              <a:rPr lang="en-US" dirty="0"/>
              <a:t>When the force is released the crystals  return to their </a:t>
            </a:r>
            <a:r>
              <a:rPr lang="en-US" dirty="0">
                <a:solidFill>
                  <a:srgbClr val="00B050"/>
                </a:solidFill>
              </a:rPr>
              <a:t>original shape &amp; reverse  flow of electrons </a:t>
            </a:r>
            <a:r>
              <a:rPr lang="en-US" dirty="0"/>
              <a:t>is observed.</a:t>
            </a:r>
          </a:p>
          <a:p>
            <a:r>
              <a:rPr lang="en-US" dirty="0"/>
              <a:t>This rhythmic activity produces a  constant interplay of electric signals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9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743499"/>
            <a:ext cx="8268237" cy="703819"/>
          </a:xfrm>
        </p:spPr>
        <p:txBody>
          <a:bodyPr>
            <a:noAutofit/>
          </a:bodyPr>
          <a:lstStyle/>
          <a:p>
            <a:r>
              <a:rPr lang="en-US" spc="-180" dirty="0">
                <a:solidFill>
                  <a:schemeClr val="accent5">
                    <a:lumMod val="75000"/>
                  </a:schemeClr>
                </a:solidFill>
              </a:rPr>
              <a:t>Piezoelectric signals have two  unusual characteristics.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433" y="1865216"/>
            <a:ext cx="8268237" cy="507427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Quick decay rate:</a:t>
            </a:r>
          </a:p>
          <a:p>
            <a:r>
              <a:rPr lang="en-US" dirty="0"/>
              <a:t>When the force is released electrons flow in the  opposite direction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On application of a force on a tooth ,</a:t>
            </a:r>
          </a:p>
          <a:p>
            <a:r>
              <a:rPr lang="en-US" dirty="0"/>
              <a:t>Areas of concavity </a:t>
            </a:r>
            <a:r>
              <a:rPr lang="en-US" dirty="0" smtClean="0"/>
              <a:t>-&gt; </a:t>
            </a:r>
            <a:r>
              <a:rPr lang="en-US" dirty="0"/>
              <a:t>negative charges </a:t>
            </a:r>
            <a:r>
              <a:rPr lang="en-US" dirty="0" smtClean="0"/>
              <a:t>-&gt; bone </a:t>
            </a:r>
            <a:r>
              <a:rPr lang="en-US" dirty="0"/>
              <a:t>deposition.</a:t>
            </a:r>
          </a:p>
          <a:p>
            <a:r>
              <a:rPr lang="en-US" dirty="0"/>
              <a:t>Areas of convexity </a:t>
            </a:r>
            <a:r>
              <a:rPr lang="en-US" dirty="0" smtClean="0"/>
              <a:t>-&gt;  positive  </a:t>
            </a:r>
            <a:r>
              <a:rPr lang="en-US" dirty="0"/>
              <a:t>charges and -&gt; bone </a:t>
            </a:r>
            <a:r>
              <a:rPr lang="en-US" dirty="0" smtClean="0"/>
              <a:t>resorption.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2946" name="AutoShape 2" descr="Biology of Tooth Movements - Focus Dent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33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882" y="1384117"/>
            <a:ext cx="8064221" cy="410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B345-B975-4BE7-BF82-2AFE2F8F46E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22516" y="2129246"/>
            <a:ext cx="3814354" cy="258644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THANK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YOU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507" y="979715"/>
            <a:ext cx="3671216" cy="505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87863" y="2614613"/>
            <a:ext cx="2033587" cy="3405187"/>
            <a:chOff x="2875" y="1710"/>
            <a:chExt cx="1281" cy="2145"/>
          </a:xfrm>
        </p:grpSpPr>
        <p:sp>
          <p:nvSpPr>
            <p:cNvPr id="35854" name="Freeform 3"/>
            <p:cNvSpPr>
              <a:spLocks/>
            </p:cNvSpPr>
            <p:nvPr/>
          </p:nvSpPr>
          <p:spPr bwMode="auto">
            <a:xfrm rot="224942">
              <a:off x="3327" y="2815"/>
              <a:ext cx="829" cy="1040"/>
            </a:xfrm>
            <a:custGeom>
              <a:avLst/>
              <a:gdLst>
                <a:gd name="T0" fmla="*/ 57 w 1320"/>
                <a:gd name="T1" fmla="*/ 155 h 1609"/>
                <a:gd name="T2" fmla="*/ 170 w 1320"/>
                <a:gd name="T3" fmla="*/ 691 h 1609"/>
                <a:gd name="T4" fmla="*/ 735 w 1320"/>
                <a:gd name="T5" fmla="*/ 1040 h 1609"/>
                <a:gd name="T6" fmla="*/ 735 w 1320"/>
                <a:gd name="T7" fmla="*/ 575 h 1609"/>
                <a:gd name="T8" fmla="*/ 396 w 1320"/>
                <a:gd name="T9" fmla="*/ 0 h 1609"/>
                <a:gd name="T10" fmla="*/ 57 w 1320"/>
                <a:gd name="T11" fmla="*/ 155 h 1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0"/>
                <a:gd name="T19" fmla="*/ 0 h 1609"/>
                <a:gd name="T20" fmla="*/ 1320 w 1320"/>
                <a:gd name="T21" fmla="*/ 1609 h 16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0" h="1609">
                  <a:moveTo>
                    <a:pt x="90" y="240"/>
                  </a:moveTo>
                  <a:cubicBezTo>
                    <a:pt x="0" y="420"/>
                    <a:pt x="90" y="841"/>
                    <a:pt x="270" y="1069"/>
                  </a:cubicBezTo>
                  <a:cubicBezTo>
                    <a:pt x="730" y="1120"/>
                    <a:pt x="720" y="1339"/>
                    <a:pt x="1170" y="1609"/>
                  </a:cubicBezTo>
                  <a:cubicBezTo>
                    <a:pt x="1320" y="1579"/>
                    <a:pt x="1230" y="1159"/>
                    <a:pt x="1170" y="889"/>
                  </a:cubicBezTo>
                  <a:cubicBezTo>
                    <a:pt x="1110" y="619"/>
                    <a:pt x="810" y="108"/>
                    <a:pt x="630" y="0"/>
                  </a:cubicBezTo>
                  <a:lnTo>
                    <a:pt x="90" y="2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4"/>
            <p:cNvSpPr>
              <a:spLocks/>
            </p:cNvSpPr>
            <p:nvPr/>
          </p:nvSpPr>
          <p:spPr bwMode="auto">
            <a:xfrm rot="224942">
              <a:off x="2875" y="1710"/>
              <a:ext cx="985" cy="1326"/>
            </a:xfrm>
            <a:custGeom>
              <a:avLst/>
              <a:gdLst>
                <a:gd name="T0" fmla="*/ 289 w 787"/>
                <a:gd name="T1" fmla="*/ 854 h 1028"/>
                <a:gd name="T2" fmla="*/ 539 w 787"/>
                <a:gd name="T3" fmla="*/ 1292 h 1028"/>
                <a:gd name="T4" fmla="*/ 891 w 787"/>
                <a:gd name="T5" fmla="*/ 1125 h 1028"/>
                <a:gd name="T6" fmla="*/ 602 w 787"/>
                <a:gd name="T7" fmla="*/ 543 h 1028"/>
                <a:gd name="T8" fmla="*/ 50 w 787"/>
                <a:gd name="T9" fmla="*/ 13 h 1028"/>
                <a:gd name="T10" fmla="*/ 289 w 787"/>
                <a:gd name="T11" fmla="*/ 854 h 10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"/>
                <a:gd name="T19" fmla="*/ 0 h 1028"/>
                <a:gd name="T20" fmla="*/ 787 w 787"/>
                <a:gd name="T21" fmla="*/ 1028 h 10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" h="1028">
                  <a:moveTo>
                    <a:pt x="231" y="662"/>
                  </a:moveTo>
                  <a:cubicBezTo>
                    <a:pt x="331" y="832"/>
                    <a:pt x="341" y="872"/>
                    <a:pt x="431" y="1002"/>
                  </a:cubicBezTo>
                  <a:cubicBezTo>
                    <a:pt x="662" y="1028"/>
                    <a:pt x="632" y="1012"/>
                    <a:pt x="712" y="872"/>
                  </a:cubicBezTo>
                  <a:cubicBezTo>
                    <a:pt x="787" y="857"/>
                    <a:pt x="582" y="531"/>
                    <a:pt x="481" y="421"/>
                  </a:cubicBezTo>
                  <a:cubicBezTo>
                    <a:pt x="381" y="311"/>
                    <a:pt x="150" y="0"/>
                    <a:pt x="40" y="10"/>
                  </a:cubicBezTo>
                  <a:cubicBezTo>
                    <a:pt x="0" y="90"/>
                    <a:pt x="130" y="491"/>
                    <a:pt x="231" y="662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Oval 5"/>
            <p:cNvSpPr>
              <a:spLocks noChangeArrowheads="1"/>
            </p:cNvSpPr>
            <p:nvPr/>
          </p:nvSpPr>
          <p:spPr bwMode="auto">
            <a:xfrm rot="224942">
              <a:off x="3260" y="2358"/>
              <a:ext cx="113" cy="116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Center of Rotation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98863" y="1461407"/>
            <a:ext cx="7772400" cy="2109788"/>
          </a:xfrm>
        </p:spPr>
        <p:txBody>
          <a:bodyPr/>
          <a:lstStyle/>
          <a:p>
            <a:r>
              <a:rPr lang="en-US" b="1" dirty="0" smtClean="0"/>
              <a:t>This is the point around which the tooth rotates.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rot="3061575">
            <a:off x="3526631" y="2458244"/>
            <a:ext cx="2332038" cy="3594100"/>
            <a:chOff x="1574" y="5609"/>
            <a:chExt cx="1174" cy="1755"/>
          </a:xfrm>
        </p:grpSpPr>
        <p:sp>
          <p:nvSpPr>
            <p:cNvPr id="35850" name="Freeform 9"/>
            <p:cNvSpPr>
              <a:spLocks/>
            </p:cNvSpPr>
            <p:nvPr/>
          </p:nvSpPr>
          <p:spPr bwMode="auto">
            <a:xfrm>
              <a:off x="2081" y="6558"/>
              <a:ext cx="662" cy="806"/>
            </a:xfrm>
            <a:custGeom>
              <a:avLst/>
              <a:gdLst>
                <a:gd name="T0" fmla="*/ 45 w 1320"/>
                <a:gd name="T1" fmla="*/ 120 h 1609"/>
                <a:gd name="T2" fmla="*/ 135 w 1320"/>
                <a:gd name="T3" fmla="*/ 535 h 1609"/>
                <a:gd name="T4" fmla="*/ 587 w 1320"/>
                <a:gd name="T5" fmla="*/ 806 h 1609"/>
                <a:gd name="T6" fmla="*/ 587 w 1320"/>
                <a:gd name="T7" fmla="*/ 445 h 1609"/>
                <a:gd name="T8" fmla="*/ 316 w 1320"/>
                <a:gd name="T9" fmla="*/ 0 h 1609"/>
                <a:gd name="T10" fmla="*/ 45 w 1320"/>
                <a:gd name="T11" fmla="*/ 120 h 1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0"/>
                <a:gd name="T19" fmla="*/ 0 h 1609"/>
                <a:gd name="T20" fmla="*/ 1320 w 1320"/>
                <a:gd name="T21" fmla="*/ 1609 h 16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0" h="1609">
                  <a:moveTo>
                    <a:pt x="90" y="240"/>
                  </a:moveTo>
                  <a:cubicBezTo>
                    <a:pt x="0" y="420"/>
                    <a:pt x="90" y="841"/>
                    <a:pt x="270" y="1069"/>
                  </a:cubicBezTo>
                  <a:cubicBezTo>
                    <a:pt x="730" y="1120"/>
                    <a:pt x="720" y="1339"/>
                    <a:pt x="1170" y="1609"/>
                  </a:cubicBezTo>
                  <a:cubicBezTo>
                    <a:pt x="1320" y="1579"/>
                    <a:pt x="1230" y="1159"/>
                    <a:pt x="1170" y="889"/>
                  </a:cubicBezTo>
                  <a:cubicBezTo>
                    <a:pt x="1110" y="619"/>
                    <a:pt x="810" y="108"/>
                    <a:pt x="630" y="0"/>
                  </a:cubicBezTo>
                  <a:lnTo>
                    <a:pt x="90" y="2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10"/>
            <p:cNvSpPr>
              <a:spLocks/>
            </p:cNvSpPr>
            <p:nvPr/>
          </p:nvSpPr>
          <p:spPr bwMode="auto">
            <a:xfrm>
              <a:off x="1670" y="5722"/>
              <a:ext cx="787" cy="1028"/>
            </a:xfrm>
            <a:custGeom>
              <a:avLst/>
              <a:gdLst>
                <a:gd name="T0" fmla="*/ 231 w 787"/>
                <a:gd name="T1" fmla="*/ 662 h 1028"/>
                <a:gd name="T2" fmla="*/ 431 w 787"/>
                <a:gd name="T3" fmla="*/ 1002 h 1028"/>
                <a:gd name="T4" fmla="*/ 712 w 787"/>
                <a:gd name="T5" fmla="*/ 872 h 1028"/>
                <a:gd name="T6" fmla="*/ 481 w 787"/>
                <a:gd name="T7" fmla="*/ 421 h 1028"/>
                <a:gd name="T8" fmla="*/ 40 w 787"/>
                <a:gd name="T9" fmla="*/ 10 h 1028"/>
                <a:gd name="T10" fmla="*/ 231 w 787"/>
                <a:gd name="T11" fmla="*/ 662 h 10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7"/>
                <a:gd name="T19" fmla="*/ 0 h 1028"/>
                <a:gd name="T20" fmla="*/ 787 w 787"/>
                <a:gd name="T21" fmla="*/ 1028 h 10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7" h="1028">
                  <a:moveTo>
                    <a:pt x="231" y="662"/>
                  </a:moveTo>
                  <a:cubicBezTo>
                    <a:pt x="331" y="832"/>
                    <a:pt x="341" y="872"/>
                    <a:pt x="431" y="1002"/>
                  </a:cubicBezTo>
                  <a:cubicBezTo>
                    <a:pt x="662" y="1028"/>
                    <a:pt x="632" y="1012"/>
                    <a:pt x="712" y="872"/>
                  </a:cubicBezTo>
                  <a:cubicBezTo>
                    <a:pt x="787" y="857"/>
                    <a:pt x="582" y="531"/>
                    <a:pt x="481" y="421"/>
                  </a:cubicBezTo>
                  <a:cubicBezTo>
                    <a:pt x="381" y="311"/>
                    <a:pt x="150" y="0"/>
                    <a:pt x="40" y="10"/>
                  </a:cubicBezTo>
                  <a:cubicBezTo>
                    <a:pt x="0" y="90"/>
                    <a:pt x="130" y="491"/>
                    <a:pt x="231" y="662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Oval 11"/>
            <p:cNvSpPr>
              <a:spLocks noChangeArrowheads="1"/>
            </p:cNvSpPr>
            <p:nvPr/>
          </p:nvSpPr>
          <p:spPr bwMode="auto">
            <a:xfrm>
              <a:off x="1980" y="6227"/>
              <a:ext cx="90" cy="9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rot="203974">
              <a:off x="1574" y="5609"/>
              <a:ext cx="1174" cy="173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6" name="AutoShape 13"/>
          <p:cNvSpPr>
            <a:spLocks noChangeArrowheads="1"/>
          </p:cNvSpPr>
          <p:nvPr/>
        </p:nvSpPr>
        <p:spPr bwMode="auto">
          <a:xfrm>
            <a:off x="6400800" y="5449888"/>
            <a:ext cx="1371600" cy="533400"/>
          </a:xfrm>
          <a:prstGeom prst="leftArrow">
            <a:avLst>
              <a:gd name="adj1" fmla="val 50000"/>
              <a:gd name="adj2" fmla="val 6428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7" name="AutoShape 14"/>
          <p:cNvSpPr>
            <a:spLocks noChangeArrowheads="1"/>
          </p:cNvSpPr>
          <p:nvPr/>
        </p:nvSpPr>
        <p:spPr bwMode="auto">
          <a:xfrm>
            <a:off x="4860925" y="3198813"/>
            <a:ext cx="368300" cy="355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5"/>
          <p:cNvSpPr>
            <a:spLocks noChangeShapeType="1"/>
          </p:cNvSpPr>
          <p:nvPr/>
        </p:nvSpPr>
        <p:spPr bwMode="auto">
          <a:xfrm rot="428916">
            <a:off x="4264025" y="2395538"/>
            <a:ext cx="2332038" cy="35544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8" name="AutoShape 16"/>
          <p:cNvSpPr>
            <a:spLocks noChangeArrowheads="1"/>
          </p:cNvSpPr>
          <p:nvPr/>
        </p:nvSpPr>
        <p:spPr bwMode="auto">
          <a:xfrm flipH="1" flipV="1">
            <a:off x="4114800" y="2395538"/>
            <a:ext cx="2057400" cy="2057400"/>
          </a:xfrm>
          <a:custGeom>
            <a:avLst/>
            <a:gdLst>
              <a:gd name="T0" fmla="*/ 90725616 w 21600"/>
              <a:gd name="T1" fmla="*/ 263080 h 21600"/>
              <a:gd name="T2" fmla="*/ 25230775 w 21600"/>
              <a:gd name="T3" fmla="*/ 47086642 h 21600"/>
              <a:gd name="T4" fmla="*/ 92086548 w 21600"/>
              <a:gd name="T5" fmla="*/ 18625946 h 21600"/>
              <a:gd name="T6" fmla="*/ 186876670 w 21600"/>
              <a:gd name="T7" fmla="*/ 13717715 h 21600"/>
              <a:gd name="T8" fmla="*/ 185606512 w 21600"/>
              <a:gd name="T9" fmla="*/ 61357766 h 21600"/>
              <a:gd name="T10" fmla="*/ 137957335 w 21600"/>
              <a:gd name="T11" fmla="*/ 6008760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65" y="4766"/>
                </a:moveTo>
                <a:cubicBezTo>
                  <a:pt x="15509" y="3018"/>
                  <a:pt x="13207" y="2029"/>
                  <a:pt x="10800" y="2029"/>
                </a:cubicBezTo>
                <a:cubicBezTo>
                  <a:pt x="7937" y="2028"/>
                  <a:pt x="5254" y="3426"/>
                  <a:pt x="3613" y="5771"/>
                </a:cubicBezTo>
                <a:lnTo>
                  <a:pt x="1950" y="4608"/>
                </a:lnTo>
                <a:cubicBezTo>
                  <a:pt x="3971" y="1720"/>
                  <a:pt x="7274" y="-1"/>
                  <a:pt x="10800" y="0"/>
                </a:cubicBezTo>
                <a:cubicBezTo>
                  <a:pt x="13764" y="0"/>
                  <a:pt x="16598" y="1218"/>
                  <a:pt x="18638" y="3370"/>
                </a:cubicBezTo>
                <a:lnTo>
                  <a:pt x="20598" y="1512"/>
                </a:lnTo>
                <a:lnTo>
                  <a:pt x="20458" y="6763"/>
                </a:lnTo>
                <a:lnTo>
                  <a:pt x="15206" y="6623"/>
                </a:lnTo>
                <a:lnTo>
                  <a:pt x="17165" y="476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8A4FA-96C3-41FD-A76D-62D8A0B7D3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advTm="27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836022" y="2235926"/>
            <a:ext cx="7014755" cy="37338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03" name="Picture 3" descr="BD1479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905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4" name="Freeform 4" descr="Dark horizontal"/>
          <p:cNvSpPr>
            <a:spLocks/>
          </p:cNvSpPr>
          <p:nvPr/>
        </p:nvSpPr>
        <p:spPr bwMode="auto">
          <a:xfrm>
            <a:off x="4543425" y="1993900"/>
            <a:ext cx="1146175" cy="2857500"/>
          </a:xfrm>
          <a:custGeom>
            <a:avLst/>
            <a:gdLst>
              <a:gd name="T0" fmla="*/ 211138 w 722"/>
              <a:gd name="T1" fmla="*/ 2844800 h 1800"/>
              <a:gd name="T2" fmla="*/ 84137 w 722"/>
              <a:gd name="T3" fmla="*/ 2522538 h 1800"/>
              <a:gd name="T4" fmla="*/ 28575 w 722"/>
              <a:gd name="T5" fmla="*/ 1358900 h 1800"/>
              <a:gd name="T6" fmla="*/ 257175 w 722"/>
              <a:gd name="T7" fmla="*/ 215900 h 1800"/>
              <a:gd name="T8" fmla="*/ 485775 w 722"/>
              <a:gd name="T9" fmla="*/ 63500 h 1800"/>
              <a:gd name="T10" fmla="*/ 714375 w 722"/>
              <a:gd name="T11" fmla="*/ 368300 h 1800"/>
              <a:gd name="T12" fmla="*/ 1095375 w 722"/>
              <a:gd name="T13" fmla="*/ 1511300 h 1800"/>
              <a:gd name="T14" fmla="*/ 1019175 w 722"/>
              <a:gd name="T15" fmla="*/ 2654300 h 1800"/>
              <a:gd name="T16" fmla="*/ 942975 w 722"/>
              <a:gd name="T17" fmla="*/ 2730500 h 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2"/>
              <a:gd name="T28" fmla="*/ 0 h 1800"/>
              <a:gd name="T29" fmla="*/ 722 w 722"/>
              <a:gd name="T30" fmla="*/ 1800 h 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2" h="1800">
                <a:moveTo>
                  <a:pt x="133" y="1792"/>
                </a:moveTo>
                <a:cubicBezTo>
                  <a:pt x="80" y="1694"/>
                  <a:pt x="72" y="1745"/>
                  <a:pt x="53" y="1589"/>
                </a:cubicBezTo>
                <a:cubicBezTo>
                  <a:pt x="34" y="1433"/>
                  <a:pt x="0" y="1098"/>
                  <a:pt x="18" y="856"/>
                </a:cubicBezTo>
                <a:cubicBezTo>
                  <a:pt x="36" y="614"/>
                  <a:pt x="114" y="272"/>
                  <a:pt x="162" y="136"/>
                </a:cubicBezTo>
                <a:cubicBezTo>
                  <a:pt x="210" y="0"/>
                  <a:pt x="258" y="24"/>
                  <a:pt x="306" y="40"/>
                </a:cubicBezTo>
                <a:cubicBezTo>
                  <a:pt x="354" y="56"/>
                  <a:pt x="386" y="80"/>
                  <a:pt x="450" y="232"/>
                </a:cubicBezTo>
                <a:cubicBezTo>
                  <a:pt x="514" y="384"/>
                  <a:pt x="658" y="712"/>
                  <a:pt x="690" y="952"/>
                </a:cubicBezTo>
                <a:cubicBezTo>
                  <a:pt x="722" y="1192"/>
                  <a:pt x="658" y="1544"/>
                  <a:pt x="642" y="1672"/>
                </a:cubicBezTo>
                <a:cubicBezTo>
                  <a:pt x="626" y="1800"/>
                  <a:pt x="610" y="1760"/>
                  <a:pt x="594" y="1720"/>
                </a:cubicBezTo>
              </a:path>
            </a:pathLst>
          </a:custGeom>
          <a:pattFill prst="dkHorz">
            <a:fgClr>
              <a:srgbClr val="FF3399"/>
            </a:fgClr>
            <a:bgClr>
              <a:schemeClr val="folHlink"/>
            </a:bgClr>
          </a:patt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3633" y="2360250"/>
            <a:ext cx="1066800" cy="3494087"/>
            <a:chOff x="2892" y="1440"/>
            <a:chExt cx="672" cy="2201"/>
          </a:xfrm>
        </p:grpSpPr>
        <p:sp>
          <p:nvSpPr>
            <p:cNvPr id="24594" name="Freeform 6"/>
            <p:cNvSpPr>
              <a:spLocks/>
            </p:cNvSpPr>
            <p:nvPr/>
          </p:nvSpPr>
          <p:spPr bwMode="auto">
            <a:xfrm>
              <a:off x="2984" y="1440"/>
              <a:ext cx="463" cy="1564"/>
            </a:xfrm>
            <a:custGeom>
              <a:avLst/>
              <a:gdLst>
                <a:gd name="T0" fmla="*/ 13 w 856"/>
                <a:gd name="T1" fmla="*/ 774 h 2328"/>
                <a:gd name="T2" fmla="*/ 35 w 856"/>
                <a:gd name="T3" fmla="*/ 1543 h 2328"/>
                <a:gd name="T4" fmla="*/ 463 w 856"/>
                <a:gd name="T5" fmla="*/ 1564 h 2328"/>
                <a:gd name="T6" fmla="*/ 424 w 856"/>
                <a:gd name="T7" fmla="*/ 806 h 2328"/>
                <a:gd name="T8" fmla="*/ 134 w 856"/>
                <a:gd name="T9" fmla="*/ 0 h 2328"/>
                <a:gd name="T10" fmla="*/ 13 w 856"/>
                <a:gd name="T11" fmla="*/ 774 h 2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6"/>
                <a:gd name="T19" fmla="*/ 0 h 2328"/>
                <a:gd name="T20" fmla="*/ 856 w 856"/>
                <a:gd name="T21" fmla="*/ 2328 h 2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6" h="2328">
                  <a:moveTo>
                    <a:pt x="24" y="1152"/>
                  </a:moveTo>
                  <a:cubicBezTo>
                    <a:pt x="0" y="1400"/>
                    <a:pt x="23" y="2115"/>
                    <a:pt x="64" y="2296"/>
                  </a:cubicBezTo>
                  <a:cubicBezTo>
                    <a:pt x="128" y="2080"/>
                    <a:pt x="608" y="1816"/>
                    <a:pt x="856" y="2328"/>
                  </a:cubicBezTo>
                  <a:cubicBezTo>
                    <a:pt x="848" y="2072"/>
                    <a:pt x="816" y="1448"/>
                    <a:pt x="784" y="1200"/>
                  </a:cubicBezTo>
                  <a:cubicBezTo>
                    <a:pt x="752" y="952"/>
                    <a:pt x="448" y="8"/>
                    <a:pt x="248" y="0"/>
                  </a:cubicBezTo>
                  <a:cubicBezTo>
                    <a:pt x="136" y="120"/>
                    <a:pt x="48" y="904"/>
                    <a:pt x="24" y="1152"/>
                  </a:cubicBezTo>
                  <a:close/>
                </a:path>
              </a:pathLst>
            </a:custGeom>
            <a:gradFill rotWithShape="1">
              <a:gsLst>
                <a:gs pos="0">
                  <a:srgbClr val="2A2A19"/>
                </a:gs>
                <a:gs pos="50000">
                  <a:srgbClr val="FFFF99"/>
                </a:gs>
                <a:gs pos="100000">
                  <a:srgbClr val="2A2A19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7"/>
            <p:cNvSpPr>
              <a:spLocks/>
            </p:cNvSpPr>
            <p:nvPr/>
          </p:nvSpPr>
          <p:spPr bwMode="auto">
            <a:xfrm>
              <a:off x="2892" y="2759"/>
              <a:ext cx="672" cy="882"/>
            </a:xfrm>
            <a:custGeom>
              <a:avLst/>
              <a:gdLst>
                <a:gd name="T0" fmla="*/ 178 w 881"/>
                <a:gd name="T1" fmla="*/ 87 h 1202"/>
                <a:gd name="T2" fmla="*/ 31 w 881"/>
                <a:gd name="T3" fmla="*/ 580 h 1202"/>
                <a:gd name="T4" fmla="*/ 366 w 881"/>
                <a:gd name="T5" fmla="*/ 882 h 1202"/>
                <a:gd name="T6" fmla="*/ 666 w 881"/>
                <a:gd name="T7" fmla="*/ 511 h 1202"/>
                <a:gd name="T8" fmla="*/ 501 w 881"/>
                <a:gd name="T9" fmla="*/ 70 h 1202"/>
                <a:gd name="T10" fmla="*/ 178 w 881"/>
                <a:gd name="T11" fmla="*/ 87 h 1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1"/>
                <a:gd name="T19" fmla="*/ 0 h 1202"/>
                <a:gd name="T20" fmla="*/ 881 w 881"/>
                <a:gd name="T21" fmla="*/ 1202 h 1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1" h="1202">
                  <a:moveTo>
                    <a:pt x="233" y="118"/>
                  </a:moveTo>
                  <a:cubicBezTo>
                    <a:pt x="130" y="234"/>
                    <a:pt x="0" y="609"/>
                    <a:pt x="41" y="790"/>
                  </a:cubicBezTo>
                  <a:cubicBezTo>
                    <a:pt x="82" y="971"/>
                    <a:pt x="345" y="1144"/>
                    <a:pt x="480" y="1202"/>
                  </a:cubicBezTo>
                  <a:cubicBezTo>
                    <a:pt x="633" y="1120"/>
                    <a:pt x="881" y="952"/>
                    <a:pt x="873" y="696"/>
                  </a:cubicBezTo>
                  <a:cubicBezTo>
                    <a:pt x="865" y="440"/>
                    <a:pt x="753" y="192"/>
                    <a:pt x="657" y="96"/>
                  </a:cubicBezTo>
                  <a:cubicBezTo>
                    <a:pt x="561" y="0"/>
                    <a:pt x="320" y="4"/>
                    <a:pt x="233" y="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08" name="Freeform 8" descr="Large confetti"/>
          <p:cNvSpPr>
            <a:spLocks/>
          </p:cNvSpPr>
          <p:nvPr/>
        </p:nvSpPr>
        <p:spPr bwMode="auto">
          <a:xfrm>
            <a:off x="2771775" y="1828800"/>
            <a:ext cx="3573463" cy="2870200"/>
          </a:xfrm>
          <a:custGeom>
            <a:avLst/>
            <a:gdLst>
              <a:gd name="T0" fmla="*/ 0 w 2251"/>
              <a:gd name="T1" fmla="*/ 0 h 1808"/>
              <a:gd name="T2" fmla="*/ 1266825 w 2251"/>
              <a:gd name="T3" fmla="*/ 1295400 h 1808"/>
              <a:gd name="T4" fmla="*/ 1876425 w 2251"/>
              <a:gd name="T5" fmla="*/ 2819400 h 1808"/>
              <a:gd name="T6" fmla="*/ 1876425 w 2251"/>
              <a:gd name="T7" fmla="*/ 1600200 h 1808"/>
              <a:gd name="T8" fmla="*/ 2066925 w 2251"/>
              <a:gd name="T9" fmla="*/ 520700 h 1808"/>
              <a:gd name="T10" fmla="*/ 2362200 w 2251"/>
              <a:gd name="T11" fmla="*/ 534988 h 1808"/>
              <a:gd name="T12" fmla="*/ 2714625 w 2251"/>
              <a:gd name="T13" fmla="*/ 1676400 h 1808"/>
              <a:gd name="T14" fmla="*/ 2790825 w 2251"/>
              <a:gd name="T15" fmla="*/ 2819400 h 1808"/>
              <a:gd name="T16" fmla="*/ 3171825 w 2251"/>
              <a:gd name="T17" fmla="*/ 1524000 h 1808"/>
              <a:gd name="T18" fmla="*/ 3171825 w 2251"/>
              <a:gd name="T19" fmla="*/ 533400 h 1808"/>
              <a:gd name="T20" fmla="*/ 3573463 w 2251"/>
              <a:gd name="T21" fmla="*/ 0 h 18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1"/>
              <a:gd name="T34" fmla="*/ 0 h 1808"/>
              <a:gd name="T35" fmla="*/ 2251 w 2251"/>
              <a:gd name="T36" fmla="*/ 1808 h 18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1" h="1808">
                <a:moveTo>
                  <a:pt x="0" y="0"/>
                </a:moveTo>
                <a:cubicBezTo>
                  <a:pt x="133" y="139"/>
                  <a:pt x="601" y="520"/>
                  <a:pt x="798" y="816"/>
                </a:cubicBezTo>
                <a:cubicBezTo>
                  <a:pt x="995" y="1112"/>
                  <a:pt x="1118" y="1744"/>
                  <a:pt x="1182" y="1776"/>
                </a:cubicBezTo>
                <a:cubicBezTo>
                  <a:pt x="1246" y="1808"/>
                  <a:pt x="1162" y="1249"/>
                  <a:pt x="1182" y="1008"/>
                </a:cubicBezTo>
                <a:cubicBezTo>
                  <a:pt x="1198" y="760"/>
                  <a:pt x="1251" y="440"/>
                  <a:pt x="1302" y="328"/>
                </a:cubicBezTo>
                <a:cubicBezTo>
                  <a:pt x="1353" y="216"/>
                  <a:pt x="1420" y="216"/>
                  <a:pt x="1488" y="337"/>
                </a:cubicBezTo>
                <a:cubicBezTo>
                  <a:pt x="1556" y="458"/>
                  <a:pt x="1665" y="816"/>
                  <a:pt x="1710" y="1056"/>
                </a:cubicBezTo>
                <a:cubicBezTo>
                  <a:pt x="1755" y="1296"/>
                  <a:pt x="1710" y="1792"/>
                  <a:pt x="1758" y="1776"/>
                </a:cubicBezTo>
                <a:cubicBezTo>
                  <a:pt x="1806" y="1760"/>
                  <a:pt x="1958" y="1200"/>
                  <a:pt x="1998" y="960"/>
                </a:cubicBezTo>
                <a:cubicBezTo>
                  <a:pt x="2038" y="720"/>
                  <a:pt x="1956" y="496"/>
                  <a:pt x="1998" y="336"/>
                </a:cubicBezTo>
                <a:cubicBezTo>
                  <a:pt x="2040" y="176"/>
                  <a:pt x="2198" y="70"/>
                  <a:pt x="2251" y="0"/>
                </a:cubicBezTo>
              </a:path>
            </a:pathLst>
          </a:custGeom>
          <a:pattFill prst="lgConfetti">
            <a:fgClr>
              <a:schemeClr val="accent1"/>
            </a:fgClr>
            <a:bgClr>
              <a:schemeClr val="accent2"/>
            </a:bgClr>
          </a:pattFill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411480"/>
            <a:ext cx="8229600" cy="106997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Center of Resistance</a:t>
            </a:r>
          </a:p>
        </p:txBody>
      </p:sp>
      <p:pic>
        <p:nvPicPr>
          <p:cNvPr id="256010" name="Picture 10" descr="BD1479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1336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1" name="Picture 11" descr="BD1479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6195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2" name="Picture 12" descr="BD1486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6096000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3" name="Picture 13" descr="BD1486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429000"/>
            <a:ext cx="152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4" name="Picture 14" descr="BD1479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8674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8" name="Text Box 18"/>
          <p:cNvSpPr txBox="1">
            <a:spLocks noChangeArrowheads="1"/>
          </p:cNvSpPr>
          <p:nvPr/>
        </p:nvSpPr>
        <p:spPr bwMode="auto">
          <a:xfrm>
            <a:off x="1143000" y="3724275"/>
            <a:ext cx="3179763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Center of Resistance</a:t>
            </a:r>
          </a:p>
        </p:txBody>
      </p:sp>
      <p:cxnSp>
        <p:nvCxnSpPr>
          <p:cNvPr id="256019" name="AutoShape 19"/>
          <p:cNvCxnSpPr>
            <a:cxnSpLocks noChangeShapeType="1"/>
            <a:stCxn id="256018" idx="3"/>
          </p:cNvCxnSpPr>
          <p:nvPr/>
        </p:nvCxnSpPr>
        <p:spPr bwMode="auto">
          <a:xfrm flipV="1">
            <a:off x="4322763" y="3743325"/>
            <a:ext cx="538162" cy="21431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0" name="Rectangle 19"/>
          <p:cNvSpPr/>
          <p:nvPr/>
        </p:nvSpPr>
        <p:spPr>
          <a:xfrm>
            <a:off x="1306286" y="1263972"/>
            <a:ext cx="6283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is a point at which resistance to tooth movement is concentrated. </a:t>
            </a:r>
          </a:p>
        </p:txBody>
      </p:sp>
      <p:sp>
        <p:nvSpPr>
          <p:cNvPr id="21" name="Oval 20"/>
          <p:cNvSpPr/>
          <p:nvPr/>
        </p:nvSpPr>
        <p:spPr>
          <a:xfrm>
            <a:off x="4950824" y="3540034"/>
            <a:ext cx="156754" cy="2220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5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5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/>
      <p:bldP spid="256004" grpId="0" animBg="1"/>
      <p:bldP spid="256008" grpId="0" animBg="1"/>
      <p:bldP spid="256018" grpId="0" animBg="1"/>
      <p:bldP spid="2560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82838"/>
            <a:ext cx="4684713" cy="37131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single rooted tooth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it is on the long axis of the tooth</a:t>
            </a:r>
            <a:endParaRPr lang="en-US" b="1" dirty="0" smtClean="0">
              <a:solidFill>
                <a:srgbClr val="B88C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between one  third and one half of the root, apical to the  alveolar crest</a:t>
            </a:r>
            <a:endParaRPr lang="en-US" b="1" dirty="0" smtClean="0">
              <a:solidFill>
                <a:srgbClr val="B88C00"/>
              </a:solidFill>
              <a:latin typeface="Calibri" pitchFamily="34" charset="0"/>
              <a:cs typeface="Calibri" pitchFamily="34" charset="0"/>
            </a:endParaRPr>
          </a:p>
          <a:p>
            <a:endParaRPr lang="en-US" b="1" dirty="0" smtClean="0">
              <a:solidFill>
                <a:srgbClr val="B88C00"/>
              </a:solidFill>
            </a:endParaRPr>
          </a:p>
        </p:txBody>
      </p:sp>
      <p:sp>
        <p:nvSpPr>
          <p:cNvPr id="27652" name="Freeform 4" descr="Dark horizontal"/>
          <p:cNvSpPr>
            <a:spLocks/>
          </p:cNvSpPr>
          <p:nvPr/>
        </p:nvSpPr>
        <p:spPr bwMode="auto">
          <a:xfrm>
            <a:off x="6497456" y="2198325"/>
            <a:ext cx="1146175" cy="2654300"/>
          </a:xfrm>
          <a:custGeom>
            <a:avLst/>
            <a:gdLst>
              <a:gd name="T0" fmla="*/ 211138 w 722"/>
              <a:gd name="T1" fmla="*/ 2635183 h 1805"/>
              <a:gd name="T2" fmla="*/ 84137 w 722"/>
              <a:gd name="T3" fmla="*/ 2336666 h 1805"/>
              <a:gd name="T4" fmla="*/ 28575 w 722"/>
              <a:gd name="T5" fmla="*/ 1258771 h 1805"/>
              <a:gd name="T6" fmla="*/ 257175 w 722"/>
              <a:gd name="T7" fmla="*/ 199992 h 1805"/>
              <a:gd name="T8" fmla="*/ 485775 w 722"/>
              <a:gd name="T9" fmla="*/ 58821 h 1805"/>
              <a:gd name="T10" fmla="*/ 714375 w 722"/>
              <a:gd name="T11" fmla="*/ 341162 h 1805"/>
              <a:gd name="T12" fmla="*/ 1095375 w 722"/>
              <a:gd name="T13" fmla="*/ 1399941 h 1805"/>
              <a:gd name="T14" fmla="*/ 1019175 w 722"/>
              <a:gd name="T15" fmla="*/ 2458720 h 1805"/>
              <a:gd name="T16" fmla="*/ 873125 w 722"/>
              <a:gd name="T17" fmla="*/ 2570480 h 18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2"/>
              <a:gd name="T28" fmla="*/ 0 h 1805"/>
              <a:gd name="T29" fmla="*/ 722 w 722"/>
              <a:gd name="T30" fmla="*/ 1805 h 18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2" h="1805">
                <a:moveTo>
                  <a:pt x="133" y="1792"/>
                </a:moveTo>
                <a:cubicBezTo>
                  <a:pt x="80" y="1694"/>
                  <a:pt x="72" y="1745"/>
                  <a:pt x="53" y="1589"/>
                </a:cubicBezTo>
                <a:cubicBezTo>
                  <a:pt x="34" y="1433"/>
                  <a:pt x="0" y="1098"/>
                  <a:pt x="18" y="856"/>
                </a:cubicBezTo>
                <a:cubicBezTo>
                  <a:pt x="36" y="614"/>
                  <a:pt x="114" y="272"/>
                  <a:pt x="162" y="136"/>
                </a:cubicBezTo>
                <a:cubicBezTo>
                  <a:pt x="210" y="0"/>
                  <a:pt x="258" y="24"/>
                  <a:pt x="306" y="40"/>
                </a:cubicBezTo>
                <a:cubicBezTo>
                  <a:pt x="354" y="56"/>
                  <a:pt x="386" y="80"/>
                  <a:pt x="450" y="232"/>
                </a:cubicBezTo>
                <a:cubicBezTo>
                  <a:pt x="514" y="384"/>
                  <a:pt x="658" y="712"/>
                  <a:pt x="690" y="952"/>
                </a:cubicBezTo>
                <a:cubicBezTo>
                  <a:pt x="722" y="1192"/>
                  <a:pt x="665" y="1539"/>
                  <a:pt x="642" y="1672"/>
                </a:cubicBezTo>
                <a:cubicBezTo>
                  <a:pt x="619" y="1805"/>
                  <a:pt x="566" y="1788"/>
                  <a:pt x="550" y="1748"/>
                </a:cubicBezTo>
              </a:path>
            </a:pathLst>
          </a:custGeom>
          <a:pattFill prst="dkHorz">
            <a:fgClr>
              <a:srgbClr val="FF3399">
                <a:alpha val="20000"/>
              </a:srgbClr>
            </a:fgClr>
            <a:bgClr>
              <a:schemeClr val="folHlink">
                <a:alpha val="20000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Freeform 5" descr="Large confetti"/>
          <p:cNvSpPr>
            <a:spLocks/>
          </p:cNvSpPr>
          <p:nvPr/>
        </p:nvSpPr>
        <p:spPr bwMode="auto">
          <a:xfrm>
            <a:off x="5378768" y="1991224"/>
            <a:ext cx="2881312" cy="2673350"/>
          </a:xfrm>
          <a:custGeom>
            <a:avLst/>
            <a:gdLst>
              <a:gd name="T0" fmla="*/ 0 w 1815"/>
              <a:gd name="T1" fmla="*/ 0 h 1818"/>
              <a:gd name="T2" fmla="*/ 574675 w 1815"/>
              <a:gd name="T3" fmla="*/ 1214624 h 1818"/>
              <a:gd name="T4" fmla="*/ 1184275 w 1815"/>
              <a:gd name="T5" fmla="*/ 2626294 h 1818"/>
              <a:gd name="T6" fmla="*/ 1184275 w 1815"/>
              <a:gd name="T7" fmla="*/ 1496958 h 1818"/>
              <a:gd name="T8" fmla="*/ 1374775 w 1815"/>
              <a:gd name="T9" fmla="*/ 497026 h 1818"/>
              <a:gd name="T10" fmla="*/ 1670050 w 1815"/>
              <a:gd name="T11" fmla="*/ 510260 h 1818"/>
              <a:gd name="T12" fmla="*/ 2022475 w 1815"/>
              <a:gd name="T13" fmla="*/ 1567542 h 1818"/>
              <a:gd name="T14" fmla="*/ 2098675 w 1815"/>
              <a:gd name="T15" fmla="*/ 2626294 h 1818"/>
              <a:gd name="T16" fmla="*/ 2479675 w 1815"/>
              <a:gd name="T17" fmla="*/ 1426375 h 1818"/>
              <a:gd name="T18" fmla="*/ 2479675 w 1815"/>
              <a:gd name="T19" fmla="*/ 508789 h 1818"/>
              <a:gd name="T20" fmla="*/ 2881312 w 1815"/>
              <a:gd name="T21" fmla="*/ 14705 h 18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15"/>
              <a:gd name="T34" fmla="*/ 0 h 1818"/>
              <a:gd name="T35" fmla="*/ 1815 w 1815"/>
              <a:gd name="T36" fmla="*/ 1818 h 18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15" h="1818">
                <a:moveTo>
                  <a:pt x="0" y="0"/>
                </a:moveTo>
                <a:cubicBezTo>
                  <a:pt x="60" y="136"/>
                  <a:pt x="238" y="528"/>
                  <a:pt x="362" y="826"/>
                </a:cubicBezTo>
                <a:cubicBezTo>
                  <a:pt x="486" y="1124"/>
                  <a:pt x="682" y="1754"/>
                  <a:pt x="746" y="1786"/>
                </a:cubicBezTo>
                <a:cubicBezTo>
                  <a:pt x="810" y="1818"/>
                  <a:pt x="726" y="1259"/>
                  <a:pt x="746" y="1018"/>
                </a:cubicBezTo>
                <a:cubicBezTo>
                  <a:pt x="762" y="770"/>
                  <a:pt x="815" y="450"/>
                  <a:pt x="866" y="338"/>
                </a:cubicBezTo>
                <a:cubicBezTo>
                  <a:pt x="917" y="226"/>
                  <a:pt x="984" y="226"/>
                  <a:pt x="1052" y="347"/>
                </a:cubicBezTo>
                <a:cubicBezTo>
                  <a:pt x="1120" y="468"/>
                  <a:pt x="1229" y="826"/>
                  <a:pt x="1274" y="1066"/>
                </a:cubicBezTo>
                <a:cubicBezTo>
                  <a:pt x="1319" y="1306"/>
                  <a:pt x="1274" y="1802"/>
                  <a:pt x="1322" y="1786"/>
                </a:cubicBezTo>
                <a:cubicBezTo>
                  <a:pt x="1370" y="1770"/>
                  <a:pt x="1522" y="1210"/>
                  <a:pt x="1562" y="970"/>
                </a:cubicBezTo>
                <a:cubicBezTo>
                  <a:pt x="1602" y="730"/>
                  <a:pt x="1520" y="506"/>
                  <a:pt x="1562" y="346"/>
                </a:cubicBezTo>
                <a:cubicBezTo>
                  <a:pt x="1604" y="186"/>
                  <a:pt x="1762" y="80"/>
                  <a:pt x="1815" y="10"/>
                </a:cubicBezTo>
              </a:path>
            </a:pathLst>
          </a:custGeom>
          <a:pattFill prst="lgConfetti">
            <a:fgClr>
              <a:schemeClr val="accent1">
                <a:alpha val="20000"/>
              </a:schemeClr>
            </a:fgClr>
            <a:bgClr>
              <a:schemeClr val="accent2">
                <a:alpha val="20000"/>
              </a:schemeClr>
            </a:bgClr>
          </a:pattFill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18956" y="2616925"/>
            <a:ext cx="1066800" cy="3236913"/>
            <a:chOff x="2892" y="1440"/>
            <a:chExt cx="672" cy="2201"/>
          </a:xfrm>
        </p:grpSpPr>
        <p:sp>
          <p:nvSpPr>
            <p:cNvPr id="27656" name="Freeform 7"/>
            <p:cNvSpPr>
              <a:spLocks/>
            </p:cNvSpPr>
            <p:nvPr/>
          </p:nvSpPr>
          <p:spPr bwMode="auto">
            <a:xfrm>
              <a:off x="2984" y="1440"/>
              <a:ext cx="463" cy="1564"/>
            </a:xfrm>
            <a:custGeom>
              <a:avLst/>
              <a:gdLst>
                <a:gd name="T0" fmla="*/ 13 w 856"/>
                <a:gd name="T1" fmla="*/ 774 h 2328"/>
                <a:gd name="T2" fmla="*/ 35 w 856"/>
                <a:gd name="T3" fmla="*/ 1543 h 2328"/>
                <a:gd name="T4" fmla="*/ 463 w 856"/>
                <a:gd name="T5" fmla="*/ 1564 h 2328"/>
                <a:gd name="T6" fmla="*/ 424 w 856"/>
                <a:gd name="T7" fmla="*/ 806 h 2328"/>
                <a:gd name="T8" fmla="*/ 134 w 856"/>
                <a:gd name="T9" fmla="*/ 0 h 2328"/>
                <a:gd name="T10" fmla="*/ 13 w 856"/>
                <a:gd name="T11" fmla="*/ 774 h 2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6"/>
                <a:gd name="T19" fmla="*/ 0 h 2328"/>
                <a:gd name="T20" fmla="*/ 856 w 856"/>
                <a:gd name="T21" fmla="*/ 2328 h 23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6" h="2328">
                  <a:moveTo>
                    <a:pt x="24" y="1152"/>
                  </a:moveTo>
                  <a:cubicBezTo>
                    <a:pt x="0" y="1400"/>
                    <a:pt x="23" y="2115"/>
                    <a:pt x="64" y="2296"/>
                  </a:cubicBezTo>
                  <a:cubicBezTo>
                    <a:pt x="128" y="2080"/>
                    <a:pt x="608" y="1816"/>
                    <a:pt x="856" y="2328"/>
                  </a:cubicBezTo>
                  <a:cubicBezTo>
                    <a:pt x="848" y="2072"/>
                    <a:pt x="816" y="1448"/>
                    <a:pt x="784" y="1200"/>
                  </a:cubicBezTo>
                  <a:cubicBezTo>
                    <a:pt x="752" y="952"/>
                    <a:pt x="448" y="8"/>
                    <a:pt x="248" y="0"/>
                  </a:cubicBezTo>
                  <a:cubicBezTo>
                    <a:pt x="136" y="120"/>
                    <a:pt x="48" y="904"/>
                    <a:pt x="24" y="1152"/>
                  </a:cubicBezTo>
                  <a:close/>
                </a:path>
              </a:pathLst>
            </a:custGeom>
            <a:gradFill rotWithShape="1">
              <a:gsLst>
                <a:gs pos="0">
                  <a:srgbClr val="5D5D4A"/>
                </a:gs>
                <a:gs pos="50000">
                  <a:srgbClr val="FFFFCC"/>
                </a:gs>
                <a:gs pos="100000">
                  <a:srgbClr val="5D5D4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8"/>
            <p:cNvSpPr>
              <a:spLocks/>
            </p:cNvSpPr>
            <p:nvPr/>
          </p:nvSpPr>
          <p:spPr bwMode="auto">
            <a:xfrm>
              <a:off x="2892" y="2759"/>
              <a:ext cx="672" cy="882"/>
            </a:xfrm>
            <a:custGeom>
              <a:avLst/>
              <a:gdLst>
                <a:gd name="T0" fmla="*/ 178 w 881"/>
                <a:gd name="T1" fmla="*/ 87 h 1202"/>
                <a:gd name="T2" fmla="*/ 31 w 881"/>
                <a:gd name="T3" fmla="*/ 580 h 1202"/>
                <a:gd name="T4" fmla="*/ 366 w 881"/>
                <a:gd name="T5" fmla="*/ 882 h 1202"/>
                <a:gd name="T6" fmla="*/ 666 w 881"/>
                <a:gd name="T7" fmla="*/ 511 h 1202"/>
                <a:gd name="T8" fmla="*/ 501 w 881"/>
                <a:gd name="T9" fmla="*/ 70 h 1202"/>
                <a:gd name="T10" fmla="*/ 178 w 881"/>
                <a:gd name="T11" fmla="*/ 87 h 1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1"/>
                <a:gd name="T19" fmla="*/ 0 h 1202"/>
                <a:gd name="T20" fmla="*/ 881 w 881"/>
                <a:gd name="T21" fmla="*/ 1202 h 1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1" h="1202">
                  <a:moveTo>
                    <a:pt x="233" y="118"/>
                  </a:moveTo>
                  <a:cubicBezTo>
                    <a:pt x="130" y="234"/>
                    <a:pt x="0" y="609"/>
                    <a:pt x="41" y="790"/>
                  </a:cubicBezTo>
                  <a:cubicBezTo>
                    <a:pt x="82" y="971"/>
                    <a:pt x="345" y="1144"/>
                    <a:pt x="480" y="1202"/>
                  </a:cubicBezTo>
                  <a:cubicBezTo>
                    <a:pt x="633" y="1120"/>
                    <a:pt x="881" y="952"/>
                    <a:pt x="873" y="696"/>
                  </a:cubicBezTo>
                  <a:cubicBezTo>
                    <a:pt x="865" y="440"/>
                    <a:pt x="753" y="192"/>
                    <a:pt x="657" y="96"/>
                  </a:cubicBezTo>
                  <a:cubicBezTo>
                    <a:pt x="561" y="0"/>
                    <a:pt x="320" y="4"/>
                    <a:pt x="233" y="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5" name="Oval 9"/>
          <p:cNvSpPr>
            <a:spLocks noChangeArrowheads="1"/>
          </p:cNvSpPr>
          <p:nvPr/>
        </p:nvSpPr>
        <p:spPr bwMode="auto">
          <a:xfrm flipH="1" flipV="1">
            <a:off x="6920774" y="3746863"/>
            <a:ext cx="224608" cy="211183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A32E2-3021-4CA2-A468-661A287956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49488"/>
            <a:ext cx="4303713" cy="3846512"/>
          </a:xfrm>
        </p:spPr>
        <p:txBody>
          <a:bodyPr/>
          <a:lstStyle/>
          <a:p>
            <a:r>
              <a:rPr lang="en-US" dirty="0" smtClean="0"/>
              <a:t>For a </a:t>
            </a:r>
            <a:r>
              <a:rPr lang="en-US" b="1" dirty="0" smtClean="0">
                <a:solidFill>
                  <a:srgbClr val="FF0000"/>
                </a:solidFill>
              </a:rPr>
              <a:t>multi-rooted tooth</a:t>
            </a:r>
            <a:r>
              <a:rPr lang="en-US" dirty="0" smtClean="0"/>
              <a:t>, the centre of resistance is probably </a:t>
            </a:r>
            <a:r>
              <a:rPr lang="en-US" b="1" dirty="0" smtClean="0">
                <a:solidFill>
                  <a:srgbClr val="B88C00"/>
                </a:solidFill>
              </a:rPr>
              <a:t>between the roots, 1 or 2 mm apical to the </a:t>
            </a:r>
            <a:r>
              <a:rPr lang="en-US" b="1" dirty="0" err="1" smtClean="0">
                <a:solidFill>
                  <a:srgbClr val="B88C00"/>
                </a:solidFill>
              </a:rPr>
              <a:t>furcation</a:t>
            </a:r>
            <a:r>
              <a:rPr lang="en-US" b="1" dirty="0" smtClean="0">
                <a:solidFill>
                  <a:srgbClr val="B88C00"/>
                </a:solidFill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67400" y="2211388"/>
            <a:ext cx="2495550" cy="4037012"/>
            <a:chOff x="3852" y="1057"/>
            <a:chExt cx="1572" cy="2543"/>
          </a:xfrm>
        </p:grpSpPr>
        <p:sp>
          <p:nvSpPr>
            <p:cNvPr id="28679" name="Freeform 5"/>
            <p:cNvSpPr>
              <a:spLocks noChangeAspect="1"/>
            </p:cNvSpPr>
            <p:nvPr/>
          </p:nvSpPr>
          <p:spPr bwMode="auto">
            <a:xfrm rot="10469">
              <a:off x="3852" y="2528"/>
              <a:ext cx="1572" cy="1072"/>
            </a:xfrm>
            <a:custGeom>
              <a:avLst/>
              <a:gdLst>
                <a:gd name="T0" fmla="*/ 137 w 1191"/>
                <a:gd name="T1" fmla="*/ 0 h 891"/>
                <a:gd name="T2" fmla="*/ 168 w 1191"/>
                <a:gd name="T3" fmla="*/ 889 h 891"/>
                <a:gd name="T4" fmla="*/ 771 w 1191"/>
                <a:gd name="T5" fmla="*/ 764 h 891"/>
                <a:gd name="T6" fmla="*/ 1191 w 1191"/>
                <a:gd name="T7" fmla="*/ 1013 h 891"/>
                <a:gd name="T8" fmla="*/ 1522 w 1191"/>
                <a:gd name="T9" fmla="*/ 630 h 891"/>
                <a:gd name="T10" fmla="*/ 1416 w 1191"/>
                <a:gd name="T11" fmla="*/ 34 h 891"/>
                <a:gd name="T12" fmla="*/ 137 w 1191"/>
                <a:gd name="T13" fmla="*/ 0 h 8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1"/>
                <a:gd name="T22" fmla="*/ 0 h 891"/>
                <a:gd name="T23" fmla="*/ 1191 w 1191"/>
                <a:gd name="T24" fmla="*/ 891 h 8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1" h="891">
                  <a:moveTo>
                    <a:pt x="104" y="0"/>
                  </a:moveTo>
                  <a:cubicBezTo>
                    <a:pt x="0" y="190"/>
                    <a:pt x="17" y="576"/>
                    <a:pt x="127" y="739"/>
                  </a:cubicBezTo>
                  <a:cubicBezTo>
                    <a:pt x="212" y="891"/>
                    <a:pt x="455" y="618"/>
                    <a:pt x="584" y="635"/>
                  </a:cubicBezTo>
                  <a:cubicBezTo>
                    <a:pt x="713" y="652"/>
                    <a:pt x="807" y="860"/>
                    <a:pt x="902" y="842"/>
                  </a:cubicBezTo>
                  <a:cubicBezTo>
                    <a:pt x="995" y="833"/>
                    <a:pt x="1118" y="686"/>
                    <a:pt x="1153" y="524"/>
                  </a:cubicBezTo>
                  <a:cubicBezTo>
                    <a:pt x="1191" y="363"/>
                    <a:pt x="1185" y="167"/>
                    <a:pt x="1073" y="28"/>
                  </a:cubicBezTo>
                  <a:cubicBezTo>
                    <a:pt x="1009" y="186"/>
                    <a:pt x="328" y="226"/>
                    <a:pt x="10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DCDCDC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6"/>
            <p:cNvSpPr>
              <a:spLocks noChangeAspect="1"/>
            </p:cNvSpPr>
            <p:nvPr/>
          </p:nvSpPr>
          <p:spPr bwMode="auto">
            <a:xfrm rot="10469">
              <a:off x="4475" y="1057"/>
              <a:ext cx="492" cy="1386"/>
            </a:xfrm>
            <a:custGeom>
              <a:avLst/>
              <a:gdLst>
                <a:gd name="T0" fmla="*/ 26 w 484"/>
                <a:gd name="T1" fmla="*/ 634 h 1238"/>
                <a:gd name="T2" fmla="*/ 5 w 484"/>
                <a:gd name="T3" fmla="*/ 1172 h 1238"/>
                <a:gd name="T4" fmla="*/ 422 w 484"/>
                <a:gd name="T5" fmla="*/ 1199 h 1238"/>
                <a:gd name="T6" fmla="*/ 410 w 484"/>
                <a:gd name="T7" fmla="*/ 563 h 1238"/>
                <a:gd name="T8" fmla="*/ 207 w 484"/>
                <a:gd name="T9" fmla="*/ 0 h 1238"/>
                <a:gd name="T10" fmla="*/ 26 w 484"/>
                <a:gd name="T11" fmla="*/ 634 h 1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4"/>
                <a:gd name="T19" fmla="*/ 0 h 1238"/>
                <a:gd name="T20" fmla="*/ 484 w 484"/>
                <a:gd name="T21" fmla="*/ 1238 h 1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4" h="1238">
                  <a:moveTo>
                    <a:pt x="26" y="566"/>
                  </a:moveTo>
                  <a:cubicBezTo>
                    <a:pt x="10" y="786"/>
                    <a:pt x="0" y="892"/>
                    <a:pt x="5" y="1047"/>
                  </a:cubicBezTo>
                  <a:cubicBezTo>
                    <a:pt x="140" y="1238"/>
                    <a:pt x="344" y="1180"/>
                    <a:pt x="415" y="1071"/>
                  </a:cubicBezTo>
                  <a:cubicBezTo>
                    <a:pt x="484" y="1047"/>
                    <a:pt x="418" y="638"/>
                    <a:pt x="403" y="503"/>
                  </a:cubicBezTo>
                  <a:cubicBezTo>
                    <a:pt x="388" y="368"/>
                    <a:pt x="329" y="21"/>
                    <a:pt x="204" y="0"/>
                  </a:cubicBezTo>
                  <a:cubicBezTo>
                    <a:pt x="78" y="21"/>
                    <a:pt x="43" y="346"/>
                    <a:pt x="26" y="56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50000">
                  <a:srgbClr val="C0C0C0"/>
                </a:gs>
                <a:gs pos="100000">
                  <a:srgbClr val="FFFFCC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7"/>
            <p:cNvSpPr>
              <a:spLocks noChangeAspect="1"/>
            </p:cNvSpPr>
            <p:nvPr/>
          </p:nvSpPr>
          <p:spPr bwMode="auto">
            <a:xfrm>
              <a:off x="3980" y="1057"/>
              <a:ext cx="1307" cy="1755"/>
            </a:xfrm>
            <a:custGeom>
              <a:avLst/>
              <a:gdLst>
                <a:gd name="T0" fmla="*/ 724 w 1307"/>
                <a:gd name="T1" fmla="*/ 1133 h 1755"/>
                <a:gd name="T2" fmla="*/ 376 w 1307"/>
                <a:gd name="T3" fmla="*/ 57 h 1755"/>
                <a:gd name="T4" fmla="*/ 169 w 1307"/>
                <a:gd name="T5" fmla="*/ 509 h 1755"/>
                <a:gd name="T6" fmla="*/ 0 w 1307"/>
                <a:gd name="T7" fmla="*/ 1469 h 1755"/>
                <a:gd name="T8" fmla="*/ 1307 w 1307"/>
                <a:gd name="T9" fmla="*/ 1543 h 1755"/>
                <a:gd name="T10" fmla="*/ 1261 w 1307"/>
                <a:gd name="T11" fmla="*/ 673 h 1755"/>
                <a:gd name="T12" fmla="*/ 1028 w 1307"/>
                <a:gd name="T13" fmla="*/ 31 h 1755"/>
                <a:gd name="T14" fmla="*/ 724 w 1307"/>
                <a:gd name="T15" fmla="*/ 1133 h 1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7"/>
                <a:gd name="T25" fmla="*/ 0 h 1755"/>
                <a:gd name="T26" fmla="*/ 1307 w 1307"/>
                <a:gd name="T27" fmla="*/ 1755 h 17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7" h="1755">
                  <a:moveTo>
                    <a:pt x="724" y="1133"/>
                  </a:moveTo>
                  <a:cubicBezTo>
                    <a:pt x="625" y="1176"/>
                    <a:pt x="532" y="83"/>
                    <a:pt x="376" y="57"/>
                  </a:cubicBezTo>
                  <a:cubicBezTo>
                    <a:pt x="219" y="108"/>
                    <a:pt x="161" y="225"/>
                    <a:pt x="169" y="509"/>
                  </a:cubicBezTo>
                  <a:cubicBezTo>
                    <a:pt x="178" y="793"/>
                    <a:pt x="137" y="1140"/>
                    <a:pt x="0" y="1469"/>
                  </a:cubicBezTo>
                  <a:cubicBezTo>
                    <a:pt x="222" y="1755"/>
                    <a:pt x="1188" y="1706"/>
                    <a:pt x="1307" y="1543"/>
                  </a:cubicBezTo>
                  <a:cubicBezTo>
                    <a:pt x="1220" y="1152"/>
                    <a:pt x="1241" y="940"/>
                    <a:pt x="1261" y="673"/>
                  </a:cubicBezTo>
                  <a:cubicBezTo>
                    <a:pt x="1281" y="406"/>
                    <a:pt x="1114" y="0"/>
                    <a:pt x="1028" y="31"/>
                  </a:cubicBezTo>
                  <a:cubicBezTo>
                    <a:pt x="869" y="154"/>
                    <a:pt x="822" y="1088"/>
                    <a:pt x="724" y="11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50000">
                  <a:srgbClr val="C0C0C0"/>
                </a:gs>
                <a:gs pos="100000">
                  <a:srgbClr val="FFFFCC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Freeform 8" descr="Large confetti"/>
          <p:cNvSpPr>
            <a:spLocks/>
          </p:cNvSpPr>
          <p:nvPr/>
        </p:nvSpPr>
        <p:spPr bwMode="auto">
          <a:xfrm>
            <a:off x="5029200" y="1658938"/>
            <a:ext cx="3857625" cy="2986087"/>
          </a:xfrm>
          <a:custGeom>
            <a:avLst/>
            <a:gdLst>
              <a:gd name="T0" fmla="*/ 0 w 2430"/>
              <a:gd name="T1" fmla="*/ 19050 h 1881"/>
              <a:gd name="T2" fmla="*/ 574675 w 2430"/>
              <a:gd name="T3" fmla="*/ 1233487 h 1881"/>
              <a:gd name="T4" fmla="*/ 946150 w 2430"/>
              <a:gd name="T5" fmla="*/ 2757487 h 1881"/>
              <a:gd name="T6" fmla="*/ 1212850 w 2430"/>
              <a:gd name="T7" fmla="*/ 1773238 h 1881"/>
              <a:gd name="T8" fmla="*/ 1311275 w 2430"/>
              <a:gd name="T9" fmla="*/ 844550 h 1881"/>
              <a:gd name="T10" fmla="*/ 1719263 w 2430"/>
              <a:gd name="T11" fmla="*/ 577850 h 1881"/>
              <a:gd name="T12" fmla="*/ 2022475 w 2430"/>
              <a:gd name="T13" fmla="*/ 1585912 h 1881"/>
              <a:gd name="T14" fmla="*/ 2198687 w 2430"/>
              <a:gd name="T15" fmla="*/ 2039937 h 1881"/>
              <a:gd name="T16" fmla="*/ 2338387 w 2430"/>
              <a:gd name="T17" fmla="*/ 1406525 h 1881"/>
              <a:gd name="T18" fmla="*/ 2592387 w 2430"/>
              <a:gd name="T19" fmla="*/ 520700 h 1881"/>
              <a:gd name="T20" fmla="*/ 2957512 w 2430"/>
              <a:gd name="T21" fmla="*/ 746125 h 1881"/>
              <a:gd name="T22" fmla="*/ 3098800 w 2430"/>
              <a:gd name="T23" fmla="*/ 1365250 h 1881"/>
              <a:gd name="T24" fmla="*/ 3113087 w 2430"/>
              <a:gd name="T25" fmla="*/ 2124075 h 1881"/>
              <a:gd name="T26" fmla="*/ 3225799 w 2430"/>
              <a:gd name="T27" fmla="*/ 2827337 h 1881"/>
              <a:gd name="T28" fmla="*/ 3675063 w 2430"/>
              <a:gd name="T29" fmla="*/ 1168400 h 1881"/>
              <a:gd name="T30" fmla="*/ 3857625 w 2430"/>
              <a:gd name="T31" fmla="*/ 0 h 18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30"/>
              <a:gd name="T49" fmla="*/ 0 h 1881"/>
              <a:gd name="T50" fmla="*/ 2430 w 2430"/>
              <a:gd name="T51" fmla="*/ 1881 h 18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30" h="1881">
                <a:moveTo>
                  <a:pt x="0" y="12"/>
                </a:moveTo>
                <a:cubicBezTo>
                  <a:pt x="60" y="138"/>
                  <a:pt x="263" y="490"/>
                  <a:pt x="362" y="777"/>
                </a:cubicBezTo>
                <a:cubicBezTo>
                  <a:pt x="461" y="1064"/>
                  <a:pt x="529" y="1680"/>
                  <a:pt x="596" y="1737"/>
                </a:cubicBezTo>
                <a:cubicBezTo>
                  <a:pt x="663" y="1794"/>
                  <a:pt x="726" y="1318"/>
                  <a:pt x="764" y="1117"/>
                </a:cubicBezTo>
                <a:cubicBezTo>
                  <a:pt x="780" y="887"/>
                  <a:pt x="778" y="663"/>
                  <a:pt x="826" y="532"/>
                </a:cubicBezTo>
                <a:cubicBezTo>
                  <a:pt x="879" y="407"/>
                  <a:pt x="1008" y="286"/>
                  <a:pt x="1083" y="364"/>
                </a:cubicBezTo>
                <a:cubicBezTo>
                  <a:pt x="1158" y="442"/>
                  <a:pt x="1224" y="846"/>
                  <a:pt x="1274" y="999"/>
                </a:cubicBezTo>
                <a:cubicBezTo>
                  <a:pt x="1324" y="1152"/>
                  <a:pt x="1352" y="1304"/>
                  <a:pt x="1385" y="1285"/>
                </a:cubicBezTo>
                <a:cubicBezTo>
                  <a:pt x="1418" y="1266"/>
                  <a:pt x="1432" y="1045"/>
                  <a:pt x="1473" y="886"/>
                </a:cubicBezTo>
                <a:cubicBezTo>
                  <a:pt x="1514" y="727"/>
                  <a:pt x="1568" y="397"/>
                  <a:pt x="1633" y="328"/>
                </a:cubicBezTo>
                <a:cubicBezTo>
                  <a:pt x="1698" y="259"/>
                  <a:pt x="1810" y="381"/>
                  <a:pt x="1863" y="470"/>
                </a:cubicBezTo>
                <a:cubicBezTo>
                  <a:pt x="1916" y="559"/>
                  <a:pt x="1936" y="715"/>
                  <a:pt x="1952" y="860"/>
                </a:cubicBezTo>
                <a:cubicBezTo>
                  <a:pt x="1968" y="1005"/>
                  <a:pt x="1948" y="1185"/>
                  <a:pt x="1961" y="1338"/>
                </a:cubicBezTo>
                <a:cubicBezTo>
                  <a:pt x="1974" y="1491"/>
                  <a:pt x="1973" y="1881"/>
                  <a:pt x="2032" y="1781"/>
                </a:cubicBezTo>
                <a:cubicBezTo>
                  <a:pt x="2091" y="1681"/>
                  <a:pt x="2249" y="1033"/>
                  <a:pt x="2315" y="736"/>
                </a:cubicBezTo>
                <a:cubicBezTo>
                  <a:pt x="2381" y="439"/>
                  <a:pt x="2406" y="153"/>
                  <a:pt x="2430" y="0"/>
                </a:cubicBezTo>
              </a:path>
            </a:pathLst>
          </a:custGeom>
          <a:pattFill prst="lgConfetti">
            <a:fgClr>
              <a:schemeClr val="accent1">
                <a:alpha val="20000"/>
              </a:schemeClr>
            </a:fgClr>
            <a:bgClr>
              <a:schemeClr val="accent2">
                <a:alpha val="20000"/>
              </a:schemeClr>
            </a:bgClr>
          </a:pattFill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Oval 9"/>
          <p:cNvSpPr>
            <a:spLocks noChangeArrowheads="1"/>
          </p:cNvSpPr>
          <p:nvPr/>
        </p:nvSpPr>
        <p:spPr bwMode="auto">
          <a:xfrm>
            <a:off x="7086600" y="3597275"/>
            <a:ext cx="228600" cy="2286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87D88-A416-492A-AAAB-EE2E50B86C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5|10.9|5.2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over and End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2019-Medical-Plan-PowerPoint-Templates</Template>
  <TotalTime>1244</TotalTime>
  <Words>1798</Words>
  <Application>Microsoft Office PowerPoint</Application>
  <PresentationFormat>On-screen Show (4:3)</PresentationFormat>
  <Paragraphs>325</Paragraphs>
  <Slides>59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Cover and End Slide Master</vt:lpstr>
      <vt:lpstr>Contents Slide Master</vt:lpstr>
      <vt:lpstr>Section Break Slide Master</vt:lpstr>
      <vt:lpstr>Organic</vt:lpstr>
      <vt:lpstr>CorelDRAW!</vt:lpstr>
      <vt:lpstr>ORTHODONTIC  TOOTH MOVEMENT</vt:lpstr>
      <vt:lpstr>Introduction</vt:lpstr>
      <vt:lpstr>Behavior of a body when embedded within the bone</vt:lpstr>
      <vt:lpstr>Force : An act upon a body that changes or tends to change the state of rest or the motion of that body.</vt:lpstr>
      <vt:lpstr>  Moment : Is defined as a tendency to rotate</vt:lpstr>
      <vt:lpstr>Center of Rotation</vt:lpstr>
      <vt:lpstr>Center of Resistance</vt:lpstr>
      <vt:lpstr>Slide 8</vt:lpstr>
      <vt:lpstr>Slide 9</vt:lpstr>
      <vt:lpstr>Tooth Movement</vt:lpstr>
      <vt:lpstr>Physiologic Tooth Movement</vt:lpstr>
      <vt:lpstr>Pathologic Tooth Movement</vt:lpstr>
      <vt:lpstr>Orthodontic Tooth Movement</vt:lpstr>
      <vt:lpstr>Types of Orthodontic Tooth Movement </vt:lpstr>
      <vt:lpstr>TIPPING MOVEMENT</vt:lpstr>
      <vt:lpstr>Uncontrolled Tipping</vt:lpstr>
      <vt:lpstr>Controlled Tipping</vt:lpstr>
      <vt:lpstr>Torquing   </vt:lpstr>
      <vt:lpstr> Uprighting  </vt:lpstr>
      <vt:lpstr>BODILY MOVEMENT</vt:lpstr>
      <vt:lpstr>Extrusion </vt:lpstr>
      <vt:lpstr>Intrusion </vt:lpstr>
      <vt:lpstr>Orthodontic Tooth Movement</vt:lpstr>
      <vt:lpstr>Slide 24</vt:lpstr>
      <vt:lpstr>Changes following application of mild forces:</vt:lpstr>
      <vt:lpstr>Changes on pressure side:</vt:lpstr>
      <vt:lpstr>Changes on tension side:</vt:lpstr>
      <vt:lpstr>Slide 28</vt:lpstr>
      <vt:lpstr>Change following application of extreme forces</vt:lpstr>
      <vt:lpstr>Slide 30</vt:lpstr>
      <vt:lpstr>Optimum orthodontic force:</vt:lpstr>
      <vt:lpstr>Slide 32</vt:lpstr>
      <vt:lpstr>From a clinical point of  view, Optimum orthodontic force has  the following characteristics:</vt:lpstr>
      <vt:lpstr>From a histological point of view the  use of optimum force has the  following characteristics:- </vt:lpstr>
      <vt:lpstr>Phases of tooth movement</vt:lpstr>
      <vt:lpstr>Initial phase:</vt:lpstr>
      <vt:lpstr>Lag phase:</vt:lpstr>
      <vt:lpstr>Post lag phase:</vt:lpstr>
      <vt:lpstr>Slide 39</vt:lpstr>
      <vt:lpstr>Slide 40</vt:lpstr>
      <vt:lpstr>Slide 41</vt:lpstr>
      <vt:lpstr>Slide 42</vt:lpstr>
      <vt:lpstr>Slide 43</vt:lpstr>
      <vt:lpstr>Theories of tooth movement:</vt:lpstr>
      <vt:lpstr>Pressure tension theory by Schwarz.  (classic theory)</vt:lpstr>
      <vt:lpstr>Slide 46</vt:lpstr>
      <vt:lpstr>Slide 47</vt:lpstr>
      <vt:lpstr>Fluid dynamic theory by Bien/Blood flow theory </vt:lpstr>
      <vt:lpstr>Slide 49</vt:lpstr>
      <vt:lpstr>.</vt:lpstr>
      <vt:lpstr>Slide 51</vt:lpstr>
      <vt:lpstr>Bone bending &amp; piezoelectric theory:</vt:lpstr>
      <vt:lpstr>Slide 53</vt:lpstr>
      <vt:lpstr>Slide 54</vt:lpstr>
      <vt:lpstr>The possible source of electric current are :-</vt:lpstr>
      <vt:lpstr>Slide 56</vt:lpstr>
      <vt:lpstr>Piezoelectric signals have two  unusual characteristics.</vt:lpstr>
      <vt:lpstr>Slide 58</vt:lpstr>
      <vt:lpstr>Slide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OF TOOTH MOVEMENT</dc:title>
  <dc:creator>Pramod</dc:creator>
  <cp:lastModifiedBy>Dr Pooja Mastammanavar</cp:lastModifiedBy>
  <cp:revision>43</cp:revision>
  <dcterms:created xsi:type="dcterms:W3CDTF">2020-05-16T11:18:49Z</dcterms:created>
  <dcterms:modified xsi:type="dcterms:W3CDTF">2022-02-16T08:44:01Z</dcterms:modified>
</cp:coreProperties>
</file>