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viewProps.xml" ContentType="application/vnd.openxmlformats-officedocument.presentationml.viewProps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2" r:id="rId5"/>
    <p:sldId id="277" r:id="rId6"/>
    <p:sldId id="274" r:id="rId7"/>
    <p:sldId id="266" r:id="rId8"/>
    <p:sldId id="281" r:id="rId9"/>
    <p:sldId id="278" r:id="rId10"/>
    <p:sldId id="279" r:id="rId11"/>
    <p:sldId id="276" r:id="rId12"/>
    <p:sldId id="269" r:id="rId13"/>
    <p:sldId id="270" r:id="rId14"/>
    <p:sldId id="275" r:id="rId15"/>
    <p:sldId id="267" r:id="rId16"/>
    <p:sldId id="273" r:id="rId17"/>
    <p:sldId id="268" r:id="rId18"/>
    <p:sldId id="271" r:id="rId19"/>
    <p:sldId id="272" r:id="rId20"/>
    <p:sldId id="280" r:id="rId21"/>
    <p:sldId id="260" r:id="rId22"/>
    <p:sldId id="259" r:id="rId23"/>
    <p:sldId id="263" r:id="rId24"/>
    <p:sldId id="26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91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8" /><Relationship Type="http://schemas.openxmlformats.org/officeDocument/2006/relationships/slide" Target="/ppt/slides/slide12.xml" Id="rId13" /><Relationship Type="http://schemas.openxmlformats.org/officeDocument/2006/relationships/slide" Target="/ppt/slides/slide17.xml" Id="rId18" /><Relationship Type="http://schemas.openxmlformats.org/officeDocument/2006/relationships/slide" Target="/ppt/slides/slide25.xml" Id="rId26" /><Relationship Type="http://schemas.openxmlformats.org/officeDocument/2006/relationships/slide" Target="/ppt/slides/slide2.xml" Id="rId3" /><Relationship Type="http://schemas.openxmlformats.org/officeDocument/2006/relationships/slide" Target="/ppt/slides/slide20.xml" Id="rId21" /><Relationship Type="http://schemas.openxmlformats.org/officeDocument/2006/relationships/slide" Target="/ppt/slides/slide6.xml" Id="rId7" /><Relationship Type="http://schemas.openxmlformats.org/officeDocument/2006/relationships/slide" Target="/ppt/slides/slide11.xml" Id="rId12" /><Relationship Type="http://schemas.openxmlformats.org/officeDocument/2006/relationships/slide" Target="/ppt/slides/slide16.xml" Id="rId17" /><Relationship Type="http://schemas.openxmlformats.org/officeDocument/2006/relationships/slide" Target="/ppt/slides/slide24.xml" Id="rId25" /><Relationship Type="http://schemas.openxmlformats.org/officeDocument/2006/relationships/slide" Target="/ppt/slides/slide1.xml" Id="rId2" /><Relationship Type="http://schemas.openxmlformats.org/officeDocument/2006/relationships/slide" Target="/ppt/slides/slide15.xml" Id="rId16" /><Relationship Type="http://schemas.openxmlformats.org/officeDocument/2006/relationships/slide" Target="/ppt/slides/slide19.xml" Id="rId20" /><Relationship Type="http://schemas.openxmlformats.org/officeDocument/2006/relationships/theme" Target="/ppt/theme/theme1.xml" Id="rId29" /><Relationship Type="http://schemas.openxmlformats.org/officeDocument/2006/relationships/slideMaster" Target="/ppt/slideMasters/slideMaster1.xml" Id="rId1" /><Relationship Type="http://schemas.openxmlformats.org/officeDocument/2006/relationships/slide" Target="/ppt/slides/slide5.xml" Id="rId6" /><Relationship Type="http://schemas.openxmlformats.org/officeDocument/2006/relationships/slide" Target="/ppt/slides/slide10.xml" Id="rId11" /><Relationship Type="http://schemas.openxmlformats.org/officeDocument/2006/relationships/slide" Target="/ppt/slides/slide23.xml" Id="rId24" /><Relationship Type="http://schemas.openxmlformats.org/officeDocument/2006/relationships/slide" Target="/ppt/slides/slide4.xml" Id="rId5" /><Relationship Type="http://schemas.openxmlformats.org/officeDocument/2006/relationships/slide" Target="/ppt/slides/slide14.xml" Id="rId15" /><Relationship Type="http://schemas.openxmlformats.org/officeDocument/2006/relationships/slide" Target="/ppt/slides/slide22.xml" Id="rId23" /><Relationship Type="http://schemas.openxmlformats.org/officeDocument/2006/relationships/viewProps" Target="/ppt/viewProps.xml" Id="rId28" /><Relationship Type="http://schemas.openxmlformats.org/officeDocument/2006/relationships/slide" Target="/ppt/slides/slide9.xml" Id="rId10" /><Relationship Type="http://schemas.openxmlformats.org/officeDocument/2006/relationships/slide" Target="/ppt/slides/slide18.xml" Id="rId19" /><Relationship Type="http://schemas.openxmlformats.org/officeDocument/2006/relationships/slide" Target="/ppt/slides/slide3.xml" Id="rId4" /><Relationship Type="http://schemas.openxmlformats.org/officeDocument/2006/relationships/slide" Target="/ppt/slides/slide8.xml" Id="rId9" /><Relationship Type="http://schemas.openxmlformats.org/officeDocument/2006/relationships/slide" Target="/ppt/slides/slide13.xml" Id="rId14" /><Relationship Type="http://schemas.openxmlformats.org/officeDocument/2006/relationships/slide" Target="/ppt/slides/slide21.xml" Id="rId22" /><Relationship Type="http://schemas.openxmlformats.org/officeDocument/2006/relationships/presProps" Target="/ppt/presProps.xml" Id="rId27" /><Relationship Type="http://schemas.openxmlformats.org/officeDocument/2006/relationships/tableStyles" Target="/ppt/tableStyles.xml" Id="rId30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28-Dec-24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jpeg" Id="rId13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28-Dec-24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image" Target="/ppt/media/image6.jpeg" Id="rId2" /><Relationship Type="http://schemas.openxmlformats.org/officeDocument/2006/relationships/slideLayout" Target="/ppt/slideLayouts/slideLayout2.xml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image" Target="/ppt/media/image7.jpeg" Id="rId2" /><Relationship Type="http://schemas.openxmlformats.org/officeDocument/2006/relationships/slideLayout" Target="/ppt/slideLayouts/slideLayout2.xml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8.jpeg" Id="rId2" /><Relationship Type="http://schemas.openxmlformats.org/officeDocument/2006/relationships/slideLayout" Target="/ppt/slideLayouts/slideLayout2.xml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image" Target="/ppt/media/image9.jpeg" Id="rId2" /><Relationship Type="http://schemas.openxmlformats.org/officeDocument/2006/relationships/slideLayout" Target="/ppt/slideLayouts/slideLayout2.xml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image" Target="/ppt/media/image10.jpeg" Id="rId2" /><Relationship Type="http://schemas.openxmlformats.org/officeDocument/2006/relationships/slideLayout" Target="/ppt/slideLayouts/slideLayout2.xml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1.jpeg" Id="rId2" /><Relationship Type="http://schemas.openxmlformats.org/officeDocument/2006/relationships/slideLayout" Target="/ppt/slideLayouts/slideLayout2.xml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image" Target="/ppt/media/image12.jpeg" Id="rId2" /><Relationship Type="http://schemas.openxmlformats.org/officeDocument/2006/relationships/slideLayout" Target="/ppt/slideLayouts/slideLayout2.xml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image" Target="/ppt/media/image13.jpeg" Id="rId2" /><Relationship Type="http://schemas.openxmlformats.org/officeDocument/2006/relationships/slideLayout" Target="/ppt/slideLayouts/slideLayout2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image" Target="/ppt/media/image14.jpeg" Id="rId2" /><Relationship Type="http://schemas.openxmlformats.org/officeDocument/2006/relationships/slideLayout" Target="/ppt/slideLayouts/slideLayout2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5.jpeg" Id="rId2" /><Relationship Type="http://schemas.openxmlformats.org/officeDocument/2006/relationships/slideLayout" Target="/ppt/slideLayouts/slideLayout2.xml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image" Target="/ppt/media/image16.jpeg" Id="rId2" /><Relationship Type="http://schemas.openxmlformats.org/officeDocument/2006/relationships/slideLayout" Target="/ppt/slideLayouts/slideLayout2.xml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2.jpeg" Id="rId2" /><Relationship Type="http://schemas.openxmlformats.org/officeDocument/2006/relationships/slideLayout" Target="/ppt/slideLayouts/slideLayout2.xml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3.jpeg" Id="rId2" /><Relationship Type="http://schemas.openxmlformats.org/officeDocument/2006/relationships/slideLayout" Target="/ppt/slideLayouts/slideLayout2.xml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4.jpeg" Id="rId2" /><Relationship Type="http://schemas.openxmlformats.org/officeDocument/2006/relationships/slideLayout" Target="/ppt/slideLayouts/slideLayout2.xml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image" Target="/ppt/media/image5.jpeg" Id="rId2" /><Relationship Type="http://schemas.openxmlformats.org/officeDocument/2006/relationships/slideLayout" Target="/ppt/slideLayouts/slideLayout2.xml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Department of periodontology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UG PRACTICAL-2020 </a:t>
            </a:r>
          </a:p>
          <a:p>
            <a:r>
              <a:rPr lang="en-US" dirty="0"/>
              <a:t>REGULAR BATCH –FINAL BDS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Ultrasonic Magnetostrictive Scalar</a:t>
            </a:r>
          </a:p>
        </p:txBody>
      </p:sp>
      <p:pic>
        <p:nvPicPr>
          <p:cNvPr id="13314" name="Picture 2" descr="C:\Users\sheetal.s\AppData\Local\Temp\Rar$DIa0.790\IMG_20200928_103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Gracey Curettes (nos. 1-14)</a:t>
            </a:r>
          </a:p>
        </p:txBody>
      </p:sp>
      <p:pic>
        <p:nvPicPr>
          <p:cNvPr id="11266" name="Picture 2" descr="C:\Users\sheetal.s\AppData\Local\Temp\Rar$DIa0.985\IMG_20200928_103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Universal Curette- </a:t>
            </a:r>
            <a:r>
              <a:rPr lang="en-US" dirty="0"/>
              <a:t>Double ended</a:t>
            </a:r>
          </a:p>
        </p:txBody>
      </p:sp>
      <p:pic>
        <p:nvPicPr>
          <p:cNvPr id="4098" name="Picture 2" descr="C:\Users\sheetal.s\AppData\Local\Temp\Rar$DIa0.802\IMG_20200928_103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sz="3600" b="1" u="sng" dirty="0"/>
              <a:t>Surgical Instruments </a:t>
            </a:r>
            <a:r>
              <a:rPr lang="en-US" sz="3100" b="1" u="sng" dirty="0"/>
              <a:t/>
            </a:r>
            <a:br>
              <a:rPr lang="en-US" sz="3100" b="1" u="sng" dirty="0"/>
            </a:br>
            <a:r>
              <a:rPr lang="en-US" sz="3100" dirty="0"/>
              <a:t>1.BP handle</a:t>
            </a:r>
            <a:br>
              <a:rPr lang="en-US" sz="3100" dirty="0"/>
            </a:br>
            <a:r>
              <a:rPr lang="en-US" sz="3100" dirty="0"/>
              <a:t>2. Periosteal elevator</a:t>
            </a:r>
            <a:br>
              <a:rPr lang="en-US" sz="3100" dirty="0"/>
            </a:br>
            <a:r>
              <a:rPr lang="en-US" sz="3100" dirty="0"/>
              <a:t>3. Scissors- </a:t>
            </a:r>
            <a:r>
              <a:rPr lang="en-US" sz="2700" dirty="0"/>
              <a:t>straight &amp; curved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4. Artery  forceps</a:t>
            </a:r>
            <a:br>
              <a:rPr lang="en-US" sz="3100" dirty="0"/>
            </a:br>
            <a:r>
              <a:rPr lang="en-US" sz="3100" dirty="0"/>
              <a:t>5. Needle holder </a:t>
            </a:r>
            <a:r>
              <a:rPr lang="en-US" sz="3600" b="1" u="sng" dirty="0"/>
              <a:t/>
            </a:r>
            <a:br>
              <a:rPr lang="en-US" sz="3600" b="1" u="sng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C:\Users\sheetal.s\AppData\Local\Temp\Rar$DIa0.309\IMG_20200928_103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0" y="26749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Pocket markers (2)</a:t>
            </a:r>
          </a:p>
        </p:txBody>
      </p:sp>
      <p:pic>
        <p:nvPicPr>
          <p:cNvPr id="10242" name="Picture 2" descr="C:\Users\sheetal.s\AppData\Local\Temp\Rar$DIa0.018\IMG_20200928_103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 err="1"/>
              <a:t>Gingivectomy</a:t>
            </a:r>
            <a:r>
              <a:rPr lang="en-US" b="1" u="sng" dirty="0"/>
              <a:t> Knives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Orban’s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2. Kirkland</a:t>
            </a:r>
          </a:p>
        </p:txBody>
      </p:sp>
      <p:pic>
        <p:nvPicPr>
          <p:cNvPr id="2050" name="Picture 2" descr="C:\Users\sheetal.s\AppData\Local\Temp\Rar$DIa0.683\IMG_20200928_1032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517"/>
            <a:ext cx="7239000" cy="331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652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Materials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1</a:t>
            </a:r>
            <a:r>
              <a:rPr lang="en-US" sz="3300" dirty="0"/>
              <a:t>. Local drug delivery- Tetracycline fiber, 2.Bone graft- </a:t>
            </a:r>
            <a:r>
              <a:rPr lang="en-US" sz="3300" dirty="0" err="1"/>
              <a:t>xenograft</a:t>
            </a:r>
            <a:r>
              <a:rPr lang="en-US" sz="3300" dirty="0"/>
              <a:t>, 3. GTR membrane, 4. Suture needles, 5. Surgical blades, 6. Suture materials, 7. Implant maintenance kit, 8. Collagen membrane- tissue graft</a:t>
            </a:r>
            <a:r>
              <a:rPr lang="en-US" sz="3100" dirty="0"/>
              <a:t>.  </a:t>
            </a:r>
          </a:p>
        </p:txBody>
      </p:sp>
      <p:pic>
        <p:nvPicPr>
          <p:cNvPr id="8194" name="Picture 2" descr="C:\Users\sheetal.s\AppData\Local\Temp\Rar$DIa0.598\IMG_20200928_101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Osseous Surgical Instruments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1.Bone Files (2)</a:t>
            </a:r>
            <a:br>
              <a:rPr lang="en-US" dirty="0"/>
            </a:br>
            <a:r>
              <a:rPr lang="en-US" dirty="0"/>
              <a:t>2. Oseinben chisel </a:t>
            </a:r>
          </a:p>
        </p:txBody>
      </p:sp>
      <p:pic>
        <p:nvPicPr>
          <p:cNvPr id="3074" name="Picture 2" descr="C:\Users\sheetal.s\AppData\Local\Temp\Rar$DIa0.230\IMG_20200928_103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517"/>
            <a:ext cx="7239000" cy="331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Surgical Periodontal Pack</a:t>
            </a:r>
            <a:endParaRPr lang="en-US" dirty="0"/>
          </a:p>
        </p:txBody>
      </p:sp>
      <p:pic>
        <p:nvPicPr>
          <p:cNvPr id="6146" name="Picture 2" descr="C:\Users\sheetal.s\AppData\Local\Temp\Rar$DIa0.686\IMG_20200928_104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654"/>
            <a:ext cx="7239000" cy="3316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Oral Hygiene Aids</a:t>
            </a:r>
            <a:br>
              <a:rPr lang="en-US" b="1" u="sng" dirty="0"/>
            </a:br>
            <a:r>
              <a:rPr lang="en-US" sz="3100" dirty="0"/>
              <a:t>1. Toothpastes (3 medicated),2. Dental floss,3. Floss holder,4. Interdental aids, 5.Toothbrush, 6. Disclosing agent, 7. Splinting material</a:t>
            </a:r>
          </a:p>
        </p:txBody>
      </p:sp>
      <p:pic>
        <p:nvPicPr>
          <p:cNvPr id="7170" name="Picture 2" descr="C:\Users\sheetal.s\AppData\Local\Temp\Rar$DIa0.675\IMG_20200928_104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3568"/>
            <a:ext cx="7239000" cy="331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u="sng" dirty="0"/>
              <a:t>MARKS DISTRIBUTION FOR UG PRACTICAL EXAM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				</a:t>
            </a:r>
            <a:r>
              <a:rPr lang="en-US" sz="2800" b="1" u="sng" dirty="0"/>
              <a:t>Max  Marks 90</a:t>
            </a:r>
          </a:p>
          <a:p>
            <a:r>
              <a:rPr lang="en-US" sz="2800" b="1" u="sng" dirty="0"/>
              <a:t>1.Case History Scenario</a:t>
            </a:r>
            <a:r>
              <a:rPr lang="en-US" sz="2800" b="1" dirty="0"/>
              <a:t>- 50 Marks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b="1" u="sng" dirty="0"/>
              <a:t>2. Spotters </a:t>
            </a:r>
            <a:r>
              <a:rPr lang="en-US" sz="2800" b="1" dirty="0"/>
              <a:t>-30 Marks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u="sng" dirty="0"/>
              <a:t>3.OSCE/OSPE </a:t>
            </a:r>
            <a:r>
              <a:rPr lang="en-US" sz="2800" b="1" dirty="0"/>
              <a:t>-10 Marks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 </a:t>
            </a:r>
            <a:endParaRPr lang="en-US" sz="2800" dirty="0"/>
          </a:p>
          <a:p>
            <a:pPr>
              <a:buNone/>
            </a:pPr>
            <a:r>
              <a:rPr lang="en-US" sz="2800" b="1" dirty="0"/>
              <a:t>                              </a:t>
            </a:r>
            <a:r>
              <a:rPr lang="en-US" sz="2800" b="1" u="sng" dirty="0"/>
              <a:t>TOTAL- 90 Marks</a:t>
            </a:r>
            <a:endParaRPr lang="en-US" sz="2800" u="sng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Mouth wash</a:t>
            </a:r>
          </a:p>
        </p:txBody>
      </p:sp>
      <p:pic>
        <p:nvPicPr>
          <p:cNvPr id="14338" name="Picture 2" descr="C:\Users\sheetal.s\AppData\Local\Temp\Rar$DIa0.199\IMG_20200928_104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3192"/>
            <a:ext cx="7239000" cy="3319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OSCE/OSPE  </a:t>
            </a:r>
            <a:r>
              <a:rPr lang="en-US" b="1" dirty="0"/>
              <a:t>         TOTAL: 10 Marks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Station 1:</a:t>
            </a:r>
            <a:r>
              <a:rPr lang="en-US" b="1" dirty="0"/>
              <a:t>	</a:t>
            </a:r>
            <a:r>
              <a:rPr lang="en-US" b="1" u="sng" dirty="0"/>
              <a:t>5 Marks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b="1" u="sng" dirty="0"/>
              <a:t>Station 2</a:t>
            </a:r>
            <a:r>
              <a:rPr lang="en-US" b="1" dirty="0"/>
              <a:t>: 	</a:t>
            </a:r>
            <a:r>
              <a:rPr lang="en-US" b="1" u="sng" dirty="0"/>
              <a:t>5 Marks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Station 1:OSCE/OSPE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Marks 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Supragingival</a:t>
            </a:r>
            <a:r>
              <a:rPr lang="en-US" b="1" dirty="0"/>
              <a:t> Scaling Procedure on tooth number 16:</a:t>
            </a:r>
            <a:endParaRPr lang="en-US" dirty="0"/>
          </a:p>
          <a:p>
            <a:pPr marL="514350" indent="-514350">
              <a:buNone/>
            </a:pPr>
            <a:r>
              <a:rPr lang="en-US" b="1" dirty="0"/>
              <a:t>Checklist: (1 mark each)       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Chooses the correct instrument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Adaptation of instrument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Correct finger rest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Correct scaling stroke used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Included all surfaces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Station 2:OSCE/OSPE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Marks 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/>
              <a:t>Modified Bass Tooth brushing Technique in 4</a:t>
            </a:r>
            <a:r>
              <a:rPr lang="en-US" b="1" baseline="30000" dirty="0"/>
              <a:t>th</a:t>
            </a:r>
            <a:r>
              <a:rPr lang="en-US" b="1" dirty="0"/>
              <a:t> Quadrant-posterior teeth:</a:t>
            </a:r>
            <a:endParaRPr lang="en-US" dirty="0"/>
          </a:p>
          <a:p>
            <a:pPr marL="514350" indent="-514350">
              <a:buNone/>
            </a:pPr>
            <a:r>
              <a:rPr lang="en-US" b="1" dirty="0"/>
              <a:t>Checklist: (1 mark each)                 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Correct placement of brush head in the area           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Three teeth included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20 back and forth strokes given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Sweeping  stroke given in occlusal directi0n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Included all surfaces ( buccal, lingual &amp; occusal)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Viva cards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800" dirty="0"/>
          </a:p>
          <a:p>
            <a:pPr>
              <a:buNone/>
            </a:pPr>
            <a:r>
              <a:rPr lang="en-US" sz="4800" dirty="0"/>
              <a:t>				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Case histories:</a:t>
            </a:r>
            <a:r>
              <a:rPr lang="en-US" b="1" u="sng" dirty="0"/>
              <a:t> Max  Marks 50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CASE 1: Generalized Chronic Periodontitis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CASE 2: Chronic  Gingivitis with localized Periodontitis </a:t>
            </a:r>
          </a:p>
          <a:p>
            <a:r>
              <a:rPr lang="en-US" sz="2400" dirty="0"/>
              <a:t>in the Anterior teeth</a:t>
            </a:r>
          </a:p>
          <a:p>
            <a:r>
              <a:rPr lang="en-US" sz="2400" dirty="0"/>
              <a:t>  </a:t>
            </a:r>
          </a:p>
          <a:p>
            <a:r>
              <a:rPr lang="en-US" sz="2400" dirty="0"/>
              <a:t> CASE 3: Chronic generalized Gingivitis with localized chronic Periodontitis in the Posterior teeth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CASE 4:Chronic generalized Gingivitis 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pPr>
              <a:buNone/>
            </a:pPr>
            <a:r>
              <a:rPr lang="en-US" sz="2400" dirty="0"/>
              <a:t> 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2. Spotters 30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INSTRUMENTS</a:t>
            </a:r>
          </a:p>
          <a:p>
            <a:r>
              <a:rPr lang="en-US" sz="4000" b="1" dirty="0"/>
              <a:t>MATERIALS</a:t>
            </a:r>
          </a:p>
          <a:p>
            <a:r>
              <a:rPr lang="en-US" sz="4000" b="1" dirty="0"/>
              <a:t>INTERDENTAL AIDS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b="1" dirty="0"/>
              <a:t>INSTRUMENTS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/>
            </a:r>
            <a:br>
              <a:rPr lang="en-US" b="1" u="sng" dirty="0"/>
            </a:br>
            <a:r>
              <a:rPr lang="en-US" b="1" u="sng" dirty="0"/>
              <a:t>Diagnostic Instruments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/>
              <a:t>1. Mouth mirror, 2. Straight probe,</a:t>
            </a:r>
            <a:br>
              <a:rPr lang="en-US" sz="4000" dirty="0"/>
            </a:br>
            <a:r>
              <a:rPr lang="en-US" sz="4000" dirty="0"/>
              <a:t>3. Explorer,4. Tweezers, 5. William’s probe.</a:t>
            </a:r>
          </a:p>
        </p:txBody>
      </p:sp>
      <p:pic>
        <p:nvPicPr>
          <p:cNvPr id="9218" name="Picture 2" descr="C:\Users\sheetal.s\AppData\Local\Temp\Rar$DIa0.553\IMG_20200928_102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3192"/>
            <a:ext cx="7239000" cy="3319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/>
              <a:t>Types of Probes</a:t>
            </a:r>
            <a:br>
              <a:rPr lang="en-US" b="1" u="sng" dirty="0"/>
            </a:br>
            <a:r>
              <a:rPr lang="en-US" dirty="0"/>
              <a:t>1. UNC 15</a:t>
            </a:r>
            <a:br>
              <a:rPr lang="en-US" dirty="0"/>
            </a:br>
            <a:r>
              <a:rPr lang="en-US" dirty="0"/>
              <a:t>2. William’s 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Naber’s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 descr="C:\Users\sheetal.s\AppData\Local\Temp\Rar$DIa0.906\IMG_20200928_102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4106"/>
            <a:ext cx="7239000" cy="331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Supra-gingival Scaling Instruments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1. Surface </a:t>
            </a:r>
            <a:r>
              <a:rPr lang="en-US" dirty="0" err="1"/>
              <a:t>scaler</a:t>
            </a:r>
            <a:r>
              <a:rPr lang="en-US" dirty="0"/>
              <a:t>, 2. Interdental,  </a:t>
            </a:r>
            <a:br>
              <a:rPr lang="en-US" dirty="0"/>
            </a:br>
            <a:r>
              <a:rPr lang="en-US" dirty="0"/>
              <a:t>3. Posterior  </a:t>
            </a:r>
          </a:p>
        </p:txBody>
      </p:sp>
      <p:pic>
        <p:nvPicPr>
          <p:cNvPr id="15362" name="Picture 2" descr="C:\Users\sheetal.s\Documents\Downloads\IMG_20200928_103030__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3568"/>
            <a:ext cx="7239000" cy="331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Sub- Gingival Scaling Instruments</a:t>
            </a:r>
            <a:br>
              <a:rPr lang="en-US" b="1" dirty="0"/>
            </a:br>
            <a:r>
              <a:rPr lang="en-US" dirty="0"/>
              <a:t>1. File</a:t>
            </a:r>
            <a:br>
              <a:rPr lang="en-US" dirty="0"/>
            </a:br>
            <a:r>
              <a:rPr lang="en-US" dirty="0"/>
              <a:t>2. Chisel </a:t>
            </a:r>
            <a:br>
              <a:rPr lang="en-US" dirty="0"/>
            </a:br>
            <a:r>
              <a:rPr lang="en-US" dirty="0"/>
              <a:t>3. Hoe</a:t>
            </a:r>
          </a:p>
        </p:txBody>
      </p:sp>
      <p:pic>
        <p:nvPicPr>
          <p:cNvPr id="12290" name="Picture 2" descr="C:\Users\sheetal.s\AppData\Local\Temp\Rar$DIa0.622\IMG_20200928_103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73568"/>
            <a:ext cx="7239000" cy="331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&#65279;<?xml version="1.0" encoding="utf-8"?><Relationships xmlns="http://schemas.openxmlformats.org/package/2006/relationships"><Relationship Type="http://schemas.openxmlformats.org/officeDocument/2006/relationships/image" Target="/ppt/media/image1.jpeg" Id="rId1" 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152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Department of periodontology</vt:lpstr>
      <vt:lpstr>  MARKS DISTRIBUTION FOR UG PRACTICAL EXAM </vt:lpstr>
      <vt:lpstr>Case histories: Max  Marks 50  </vt:lpstr>
      <vt:lpstr>2. Spotters 30 </vt:lpstr>
      <vt:lpstr>Slide 5</vt:lpstr>
      <vt:lpstr>  Diagnostic Instruments 1. Mouth mirror, 2. Straight probe, 3. Explorer,4. Tweezers, 5. William’s probe.</vt:lpstr>
      <vt:lpstr>   Types of Probes 1. UNC 15 2. William’s  3. Naber’s  </vt:lpstr>
      <vt:lpstr>  Supra-gingival Scaling Instruments  1. Surface scaler, 2. Interdental,   3. Posterior  </vt:lpstr>
      <vt:lpstr> Sub- Gingival Scaling Instruments 1. File 2. Chisel  3. Hoe</vt:lpstr>
      <vt:lpstr>Ultrasonic Magnetostrictive Scalar</vt:lpstr>
      <vt:lpstr>Gracey Curettes (nos. 1-14)</vt:lpstr>
      <vt:lpstr>Universal Curette- Double ended</vt:lpstr>
      <vt:lpstr>      Surgical Instruments  1.BP handle 2. Periosteal elevator 3. Scissors- straight &amp; curved 4. Artery  forceps 5. Needle holder    </vt:lpstr>
      <vt:lpstr>Pocket markers (2)</vt:lpstr>
      <vt:lpstr> Gingivectomy Knives 1. Orban’s 2. Kirkland</vt:lpstr>
      <vt:lpstr>  Materials 1. Local drug delivery- Tetracycline fiber, 2.Bone graft- xenograft, 3. GTR membrane, 4. Suture needles, 5. Surgical blades, 6. Suture materials, 7. Implant maintenance kit, 8. Collagen membrane- tissue graft.  </vt:lpstr>
      <vt:lpstr> Osseous Surgical Instruments 1.Bone Files (2) 2. Oseinben chisel </vt:lpstr>
      <vt:lpstr>Surgical Periodontal Pack</vt:lpstr>
      <vt:lpstr>  Oral Hygiene Aids 1. Toothpastes (3 medicated),2. Dental floss,3. Floss holder,4. Interdental aids, 5.Toothbrush, 6. Disclosing agent, 7. Splinting material</vt:lpstr>
      <vt:lpstr>Mouth wash</vt:lpstr>
      <vt:lpstr>OSCE/OSPE           TOTAL: 10 Marks </vt:lpstr>
      <vt:lpstr> Station 1:OSCE/OSPE  Marks 5 </vt:lpstr>
      <vt:lpstr> Station 2:OSCE/OSPE  Marks 5 </vt:lpstr>
      <vt:lpstr>VIVA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UG PRACTICAL EXAMS</dc:title>
  <dc:creator>sheetal.s</dc:creator>
  <cp:lastModifiedBy>User</cp:lastModifiedBy>
  <cp:revision>57</cp:revision>
  <dcterms:created xsi:type="dcterms:W3CDTF">2006-08-16T00:00:00Z</dcterms:created>
  <dcterms:modified xsi:type="dcterms:W3CDTF">2024-12-28T04:49:26Z</dcterms:modified>
</cp:coreProperties>
</file>