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5" r:id="rId2"/>
    <p:sldId id="258"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1D8BD707-D9CF-40AE-B4C6-C98DA3205C09}" type="datetimeFigureOut">
              <a:rPr lang="en-US" smtClean="0"/>
              <a:pPr/>
              <a:t>10/04/2021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1D8BD707-D9CF-40AE-B4C6-C98DA3205C09}" type="datetimeFigureOut">
              <a:rPr lang="en-US" smtClean="0"/>
              <a:pPr/>
              <a:t>10/04/2021</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D8BD707-D9CF-40AE-B4C6-C98DA3205C09}" type="datetimeFigureOut">
              <a:rPr lang="en-US" smtClean="0"/>
              <a:pPr/>
              <a:t>10/04/2021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10/04/2021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10/04/2021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1D8BD707-D9CF-40AE-B4C6-C98DA3205C09}" type="datetimeFigureOut">
              <a:rPr lang="en-US" smtClean="0"/>
              <a:pPr/>
              <a:t>10/04/2021</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10/04/2021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1D8BD707-D9CF-40AE-B4C6-C98DA3205C09}" type="datetimeFigureOut">
              <a:rPr lang="en-US" smtClean="0"/>
              <a:pPr/>
              <a:t>10/04/2021</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D8BD707-D9CF-40AE-B4C6-C98DA3205C09}" type="datetimeFigureOut">
              <a:rPr lang="en-US" smtClean="0"/>
              <a:pPr/>
              <a:t>10/04/2021</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10/04/2021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cell</a:t>
            </a:r>
            <a:endParaRPr lang="en-US" dirty="0"/>
          </a:p>
        </p:txBody>
      </p:sp>
      <p:sp>
        <p:nvSpPr>
          <p:cNvPr id="3" name="Text Placeholder 2"/>
          <p:cNvSpPr>
            <a:spLocks noGrp="1"/>
          </p:cNvSpPr>
          <p:nvPr>
            <p:ph type="body" idx="1"/>
          </p:nvPr>
        </p:nvSpPr>
        <p:spPr/>
        <p:txBody>
          <a:bodyPr>
            <a:normAutofit/>
          </a:bodyPr>
          <a:lstStyle/>
          <a:p>
            <a:r>
              <a:rPr lang="en-US" dirty="0" smtClean="0"/>
              <a:t>Dr. </a:t>
            </a:r>
            <a:r>
              <a:rPr lang="en-US" dirty="0" err="1" smtClean="0"/>
              <a:t>Shivanand</a:t>
            </a:r>
            <a:r>
              <a:rPr lang="en-US" dirty="0" smtClean="0"/>
              <a:t> </a:t>
            </a:r>
            <a:r>
              <a:rPr lang="en-US" dirty="0" err="1" smtClean="0"/>
              <a:t>Pattan</a:t>
            </a:r>
            <a:endParaRPr lang="en-US" dirty="0" smtClean="0"/>
          </a:p>
          <a:p>
            <a:r>
              <a:rPr lang="en-US" dirty="0" smtClean="0"/>
              <a:t>Lecturer</a:t>
            </a:r>
          </a:p>
          <a:p>
            <a:r>
              <a:rPr lang="en-US" dirty="0" smtClean="0"/>
              <a:t>Department of Physiology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39000" cy="868362"/>
          </a:xfrm>
        </p:spPr>
        <p:txBody>
          <a:bodyPr>
            <a:normAutofit fontScale="90000"/>
          </a:bodyPr>
          <a:lstStyle/>
          <a:p>
            <a:r>
              <a:rPr lang="en-US" b="1" dirty="0" smtClean="0"/>
              <a:t>TABLE 1.1: Functions of </a:t>
            </a:r>
            <a:r>
              <a:rPr lang="en-US" b="1" dirty="0" err="1" smtClean="0"/>
              <a:t>cytoplasmic</a:t>
            </a:r>
            <a:r>
              <a:rPr lang="en-US" b="1" dirty="0" smtClean="0"/>
              <a:t> organelles</a:t>
            </a:r>
            <a:endParaRPr lang="en-US" dirty="0"/>
          </a:p>
        </p:txBody>
      </p:sp>
      <p:pic>
        <p:nvPicPr>
          <p:cNvPr id="2050" name="Picture 2"/>
          <p:cNvPicPr>
            <a:picLocks noGrp="1" noChangeAspect="1" noChangeArrowheads="1"/>
          </p:cNvPicPr>
          <p:nvPr>
            <p:ph sz="quarter" idx="1"/>
          </p:nvPr>
        </p:nvPicPr>
        <p:blipFill>
          <a:blip r:embed="rId2"/>
          <a:srcRect l="33673" t="28280" r="21429" b="10033"/>
          <a:stretch>
            <a:fillRect/>
          </a:stretch>
        </p:blipFill>
        <p:spPr bwMode="auto">
          <a:xfrm>
            <a:off x="609599" y="1066800"/>
            <a:ext cx="7023981" cy="542578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ORGANELLES WITH LIMITING MEMBRANE</a:t>
            </a:r>
            <a:endParaRPr lang="en-US" dirty="0"/>
          </a:p>
        </p:txBody>
      </p:sp>
      <p:sp>
        <p:nvSpPr>
          <p:cNvPr id="3" name="Content Placeholder 2"/>
          <p:cNvSpPr>
            <a:spLocks noGrp="1"/>
          </p:cNvSpPr>
          <p:nvPr>
            <p:ph sz="quarter" idx="1"/>
          </p:nvPr>
        </p:nvSpPr>
        <p:spPr/>
        <p:txBody>
          <a:bodyPr>
            <a:normAutofit/>
          </a:bodyPr>
          <a:lstStyle/>
          <a:p>
            <a:r>
              <a:rPr lang="en-US" b="1" dirty="0" smtClean="0"/>
              <a:t>ENDOPLASMIC RETICULUM </a:t>
            </a:r>
          </a:p>
          <a:p>
            <a:pPr algn="just">
              <a:buNone/>
            </a:pPr>
            <a:r>
              <a:rPr lang="en-US" b="1" dirty="0" smtClean="0"/>
              <a:t>	</a:t>
            </a:r>
            <a:r>
              <a:rPr lang="en-US" dirty="0" smtClean="0"/>
              <a:t>Endoplasmic reticulum is a network of tubular and </a:t>
            </a:r>
            <a:r>
              <a:rPr lang="en-US" dirty="0" err="1" smtClean="0"/>
              <a:t>microsomal</a:t>
            </a:r>
            <a:r>
              <a:rPr lang="en-US" dirty="0" smtClean="0"/>
              <a:t> vesicular structures which are interconnected with one another. It is covered by a limiting membrane which is formed by proteins and </a:t>
            </a:r>
            <a:r>
              <a:rPr lang="en-US" dirty="0" err="1" smtClean="0"/>
              <a:t>bilayered</a:t>
            </a:r>
            <a:r>
              <a:rPr lang="en-US" dirty="0" smtClean="0"/>
              <a:t> lipids. </a:t>
            </a:r>
            <a:r>
              <a:rPr lang="en-US" dirty="0" err="1" smtClean="0"/>
              <a:t>Thelumen</a:t>
            </a:r>
            <a:r>
              <a:rPr lang="en-US" dirty="0" smtClean="0"/>
              <a:t> of endoplasmic reticulum contains a fluid medium called endoplasmic matrix. The diameter of the lumen is about 400 to 700Å. The endoplasmic reticulum forms the link between nucleus and cell membrane by connecting the cell membrane with the nuclear membrane.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ORGANELLES WITHOUT LIMITING MEMBRANE</a:t>
            </a:r>
            <a:endParaRPr lang="en-US" dirty="0"/>
          </a:p>
        </p:txBody>
      </p:sp>
      <p:sp>
        <p:nvSpPr>
          <p:cNvPr id="3" name="Content Placeholder 2"/>
          <p:cNvSpPr>
            <a:spLocks noGrp="1"/>
          </p:cNvSpPr>
          <p:nvPr>
            <p:ph sz="quarter" idx="1"/>
          </p:nvPr>
        </p:nvSpPr>
        <p:spPr/>
        <p:txBody>
          <a:bodyPr>
            <a:normAutofit fontScale="92500" lnSpcReduction="10000"/>
          </a:bodyPr>
          <a:lstStyle/>
          <a:p>
            <a:r>
              <a:rPr lang="en-US" b="1" dirty="0" smtClean="0"/>
              <a:t>RIBOSOMES </a:t>
            </a:r>
          </a:p>
          <a:p>
            <a:pPr algn="just">
              <a:buNone/>
            </a:pPr>
            <a:r>
              <a:rPr lang="en-US" b="1" dirty="0" smtClean="0"/>
              <a:t>	</a:t>
            </a:r>
            <a:r>
              <a:rPr lang="en-US" dirty="0" err="1" smtClean="0"/>
              <a:t>Ribosomes</a:t>
            </a:r>
            <a:r>
              <a:rPr lang="en-US" dirty="0" smtClean="0"/>
              <a:t> are the organelles without limiting membrane. These organelles are granular and small dot-like structures with a diameter of 15 nm. </a:t>
            </a:r>
            <a:r>
              <a:rPr lang="en-US" dirty="0" err="1" smtClean="0"/>
              <a:t>Ribosomes</a:t>
            </a:r>
            <a:r>
              <a:rPr lang="en-US" dirty="0" smtClean="0"/>
              <a:t> are made up of 35% of proteins and 65% of ribonucleic acid (RNA). RNA present in </a:t>
            </a:r>
            <a:r>
              <a:rPr lang="en-US" dirty="0" err="1" smtClean="0"/>
              <a:t>ribosomes</a:t>
            </a:r>
            <a:r>
              <a:rPr lang="en-US" dirty="0" smtClean="0"/>
              <a:t> is called ribosomal RNA (</a:t>
            </a:r>
            <a:r>
              <a:rPr lang="en-US" dirty="0" err="1" smtClean="0"/>
              <a:t>rRNA</a:t>
            </a:r>
            <a:r>
              <a:rPr lang="en-US" dirty="0" smtClean="0"/>
              <a:t>). </a:t>
            </a:r>
            <a:r>
              <a:rPr lang="en-US" dirty="0" err="1" smtClean="0"/>
              <a:t>Ribosomes</a:t>
            </a:r>
            <a:r>
              <a:rPr lang="en-US" dirty="0" smtClean="0"/>
              <a:t> are concerned with protein synthesis in the cell.</a:t>
            </a:r>
          </a:p>
          <a:p>
            <a:r>
              <a:rPr lang="en-US" b="1" i="1" dirty="0" smtClean="0"/>
              <a:t>Types of </a:t>
            </a:r>
            <a:r>
              <a:rPr lang="en-US" b="1" i="1" dirty="0" err="1" smtClean="0"/>
              <a:t>Ribosomes</a:t>
            </a:r>
            <a:r>
              <a:rPr lang="en-US" b="1" i="1" dirty="0" smtClean="0"/>
              <a:t> </a:t>
            </a:r>
          </a:p>
          <a:p>
            <a:pPr>
              <a:buNone/>
            </a:pPr>
            <a:r>
              <a:rPr lang="en-US" b="1" i="1" dirty="0" smtClean="0"/>
              <a:t>	</a:t>
            </a:r>
            <a:r>
              <a:rPr lang="en-US" b="1" i="1" dirty="0" err="1" smtClean="0"/>
              <a:t>Ribosomes</a:t>
            </a:r>
            <a:r>
              <a:rPr lang="en-US" b="1" i="1" dirty="0" smtClean="0"/>
              <a:t> are of two types:</a:t>
            </a:r>
          </a:p>
          <a:p>
            <a:pPr algn="just">
              <a:buNone/>
            </a:pPr>
            <a:r>
              <a:rPr lang="en-US" dirty="0" smtClean="0"/>
              <a:t>	</a:t>
            </a:r>
            <a:r>
              <a:rPr lang="en-US" dirty="0" err="1" smtClean="0"/>
              <a:t>i</a:t>
            </a:r>
            <a:r>
              <a:rPr lang="en-US" dirty="0" smtClean="0"/>
              <a:t>. </a:t>
            </a:r>
            <a:r>
              <a:rPr lang="en-US" dirty="0" err="1" smtClean="0"/>
              <a:t>Ribosomes</a:t>
            </a:r>
            <a:r>
              <a:rPr lang="en-US" dirty="0" smtClean="0"/>
              <a:t> that are attached to rough endoplasmic reticulum</a:t>
            </a:r>
          </a:p>
          <a:p>
            <a:pPr algn="just">
              <a:buNone/>
            </a:pPr>
            <a:r>
              <a:rPr lang="en-US" dirty="0" smtClean="0"/>
              <a:t>	ii. Free </a:t>
            </a:r>
            <a:r>
              <a:rPr lang="en-US" dirty="0" err="1" smtClean="0"/>
              <a:t>ribosomes</a:t>
            </a:r>
            <a:r>
              <a:rPr lang="en-US" dirty="0" smtClean="0"/>
              <a:t> that are distributed in the cytoplasm.</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NUCLEUS</a:t>
            </a:r>
            <a:endParaRPr lang="en-US" dirty="0"/>
          </a:p>
        </p:txBody>
      </p:sp>
      <p:sp>
        <p:nvSpPr>
          <p:cNvPr id="3" name="Content Placeholder 2"/>
          <p:cNvSpPr>
            <a:spLocks noGrp="1"/>
          </p:cNvSpPr>
          <p:nvPr>
            <p:ph sz="quarter" idx="1"/>
          </p:nvPr>
        </p:nvSpPr>
        <p:spPr/>
        <p:txBody>
          <a:bodyPr/>
          <a:lstStyle/>
          <a:p>
            <a:pPr algn="just"/>
            <a:r>
              <a:rPr lang="en-US" dirty="0" smtClean="0"/>
              <a:t>Nucleus is the most prominent and the largest cellular organelle. It has a diameter of 10 µ to 22 µ and occupies about 10% of total volume of the cell.</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DEOXYRIBONUCLEIC ACID</a:t>
            </a:r>
            <a:endParaRPr lang="en-US" dirty="0"/>
          </a:p>
        </p:txBody>
      </p:sp>
      <p:sp>
        <p:nvSpPr>
          <p:cNvPr id="3" name="Content Placeholder 2"/>
          <p:cNvSpPr>
            <a:spLocks noGrp="1"/>
          </p:cNvSpPr>
          <p:nvPr>
            <p:ph sz="quarter" idx="1"/>
          </p:nvPr>
        </p:nvSpPr>
        <p:spPr/>
        <p:txBody>
          <a:bodyPr>
            <a:normAutofit lnSpcReduction="10000"/>
          </a:bodyPr>
          <a:lstStyle/>
          <a:p>
            <a:pPr algn="just"/>
            <a:r>
              <a:rPr lang="en-US" dirty="0" smtClean="0"/>
              <a:t>Deoxyribonucleic acid (DNA) is a nucleic acid that carries the genetic information to the offspring of an organism. DNA forms the chemical basis of hereditary characters. It contains the instruction for the synthesis of proteins in the </a:t>
            </a:r>
            <a:r>
              <a:rPr lang="en-US" dirty="0" err="1" smtClean="0"/>
              <a:t>ribosomes</a:t>
            </a:r>
            <a:r>
              <a:rPr lang="en-US" dirty="0" smtClean="0"/>
              <a:t>. Gene is a part of a DNA molecule. </a:t>
            </a:r>
          </a:p>
          <a:p>
            <a:pPr algn="just">
              <a:buNone/>
            </a:pPr>
            <a:r>
              <a:rPr lang="en-US" dirty="0" smtClean="0"/>
              <a:t>	DNA is present in the nucleus (chromosome) and mitochondria of the cell. The DNA present in the nucleus is responsible for the formation of RNA. RNA regulates the synthesis of proteins by </a:t>
            </a:r>
            <a:r>
              <a:rPr lang="en-US" dirty="0" err="1" smtClean="0"/>
              <a:t>ribosomes</a:t>
            </a:r>
            <a:r>
              <a:rPr lang="en-US" dirty="0" smtClean="0"/>
              <a:t>. DNA in mitochondria is called </a:t>
            </a:r>
            <a:r>
              <a:rPr lang="en-US" b="1" dirty="0" smtClean="0"/>
              <a:t>non-chromosomal DNA.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GENE</a:t>
            </a:r>
            <a:endParaRPr lang="en-US" dirty="0"/>
          </a:p>
        </p:txBody>
      </p:sp>
      <p:sp>
        <p:nvSpPr>
          <p:cNvPr id="3" name="Content Placeholder 2"/>
          <p:cNvSpPr>
            <a:spLocks noGrp="1"/>
          </p:cNvSpPr>
          <p:nvPr>
            <p:ph sz="quarter" idx="1"/>
          </p:nvPr>
        </p:nvSpPr>
        <p:spPr/>
        <p:txBody>
          <a:bodyPr>
            <a:normAutofit fontScale="92500" lnSpcReduction="10000"/>
          </a:bodyPr>
          <a:lstStyle/>
          <a:p>
            <a:pPr algn="just"/>
            <a:r>
              <a:rPr lang="en-US" dirty="0" smtClean="0"/>
              <a:t>Gene is a portion of DNA molecule that contains the message or code for the synthesis of a specific protein from amino acids. It is like a book that contains the information necessary for protein synthesis. Gene is considered as the basic hereditary unit of the cell. </a:t>
            </a:r>
          </a:p>
          <a:p>
            <a:pPr algn="just">
              <a:buNone/>
            </a:pPr>
            <a:r>
              <a:rPr lang="en-US" dirty="0" smtClean="0"/>
              <a:t>		In the nucleotide of DNA, three of the successive base pairs are together called a triplet or a </a:t>
            </a:r>
            <a:r>
              <a:rPr lang="en-US" b="1" dirty="0" err="1" smtClean="0"/>
              <a:t>codon</a:t>
            </a:r>
            <a:r>
              <a:rPr lang="en-US" b="1" dirty="0" smtClean="0"/>
              <a:t>. </a:t>
            </a:r>
            <a:r>
              <a:rPr lang="en-US" dirty="0" smtClean="0"/>
              <a:t>Each </a:t>
            </a:r>
            <a:r>
              <a:rPr lang="en-US" dirty="0" err="1" smtClean="0"/>
              <a:t>codon</a:t>
            </a:r>
            <a:r>
              <a:rPr lang="en-US" dirty="0" smtClean="0"/>
              <a:t> codes or forms code word (information) for one amino acid. There are 20 amino acids and there is separate code for each amino acid. For example, the triplet CCA is the code for </a:t>
            </a:r>
            <a:r>
              <a:rPr lang="en-US" dirty="0" err="1" smtClean="0"/>
              <a:t>glycine</a:t>
            </a:r>
            <a:r>
              <a:rPr lang="en-US" dirty="0" smtClean="0"/>
              <a:t> and GGC is the code for </a:t>
            </a:r>
            <a:r>
              <a:rPr lang="en-US" dirty="0" err="1" smtClean="0"/>
              <a:t>proline</a:t>
            </a:r>
            <a:r>
              <a:rPr lang="en-US" dirty="0" smtClean="0"/>
              <a:t>. </a:t>
            </a:r>
          </a:p>
          <a:p>
            <a:pPr algn="just">
              <a:buNone/>
            </a:pPr>
            <a:r>
              <a:rPr lang="en-US" dirty="0" smtClean="0"/>
              <a:t>		Thus, each gene forms the code word for a particular protein to be synthesized in ribosome (outside the nucleus) from amino acids.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RIBONUCLEIC ACID</a:t>
            </a:r>
            <a:endParaRPr lang="en-US" dirty="0"/>
          </a:p>
        </p:txBody>
      </p:sp>
      <p:sp>
        <p:nvSpPr>
          <p:cNvPr id="3" name="Content Placeholder 2"/>
          <p:cNvSpPr>
            <a:spLocks noGrp="1"/>
          </p:cNvSpPr>
          <p:nvPr>
            <p:ph sz="quarter" idx="1"/>
          </p:nvPr>
        </p:nvSpPr>
        <p:spPr/>
        <p:txBody>
          <a:bodyPr/>
          <a:lstStyle/>
          <a:p>
            <a:pPr algn="just"/>
            <a:r>
              <a:rPr lang="en-US" dirty="0" smtClean="0"/>
              <a:t>Ribonucleic acid (RNA) is a nucleic acid that contains a long chain of nucleotide units. It is similar to DNA but contains ribose instead of </a:t>
            </a:r>
            <a:r>
              <a:rPr lang="en-US" dirty="0" err="1" smtClean="0"/>
              <a:t>deoxyribose</a:t>
            </a:r>
            <a:r>
              <a:rPr lang="en-US" dirty="0" smtClean="0"/>
              <a:t>. Various functions coded in the genes are carried out in the cytoplasm of the cell by RNA. RNA is formed from DNA.</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GENE EXPRESSION</a:t>
            </a:r>
            <a:endParaRPr lang="en-US" dirty="0"/>
          </a:p>
        </p:txBody>
      </p:sp>
      <p:sp>
        <p:nvSpPr>
          <p:cNvPr id="3" name="Content Placeholder 2"/>
          <p:cNvSpPr>
            <a:spLocks noGrp="1"/>
          </p:cNvSpPr>
          <p:nvPr>
            <p:ph sz="quarter" idx="1"/>
          </p:nvPr>
        </p:nvSpPr>
        <p:spPr/>
        <p:txBody>
          <a:bodyPr/>
          <a:lstStyle/>
          <a:p>
            <a:pPr algn="just"/>
            <a:r>
              <a:rPr lang="en-US" dirty="0" smtClean="0"/>
              <a:t>Gene expression is the process by which the information (code word) encoded in the gene is converted into functional gene product or document of instruction (RNA) that is used for protein synthesis. </a:t>
            </a:r>
          </a:p>
          <a:p>
            <a:pPr algn="just">
              <a:buNone/>
            </a:pPr>
            <a:endParaRPr lang="en-US" dirty="0" smtClean="0"/>
          </a:p>
          <a:p>
            <a:r>
              <a:rPr lang="en-US" dirty="0" smtClean="0"/>
              <a:t>Gene expression involves two steps: </a:t>
            </a:r>
          </a:p>
          <a:p>
            <a:pPr>
              <a:buNone/>
            </a:pPr>
            <a:r>
              <a:rPr lang="en-US" dirty="0" smtClean="0"/>
              <a:t>	1. Transcription. </a:t>
            </a:r>
          </a:p>
          <a:p>
            <a:pPr>
              <a:buNone/>
            </a:pPr>
            <a:r>
              <a:rPr lang="en-US" dirty="0" smtClean="0"/>
              <a:t>	2. Translation.</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GROWTH FACTORS</a:t>
            </a:r>
            <a:endParaRPr lang="en-US" dirty="0"/>
          </a:p>
        </p:txBody>
      </p:sp>
      <p:sp>
        <p:nvSpPr>
          <p:cNvPr id="3" name="Content Placeholder 2"/>
          <p:cNvSpPr>
            <a:spLocks noGrp="1"/>
          </p:cNvSpPr>
          <p:nvPr>
            <p:ph sz="quarter" idx="1"/>
          </p:nvPr>
        </p:nvSpPr>
        <p:spPr/>
        <p:txBody>
          <a:bodyPr/>
          <a:lstStyle/>
          <a:p>
            <a:pPr algn="just"/>
            <a:r>
              <a:rPr lang="en-US" dirty="0" smtClean="0"/>
              <a:t>Growth factors are proteins which act as cell signaling molecules like cytokines (Chapter 17) and hormones (Chapter 65). These factors bind with specific surface receptors of the target cell and activate proliferation, differentiation and/or maturation of these cells.</a:t>
            </a:r>
          </a:p>
          <a:p>
            <a:pPr algn="just">
              <a:buNone/>
            </a:pPr>
            <a:r>
              <a:rPr lang="en-US" dirty="0" smtClean="0"/>
              <a:t>	Often, the term growth factor is interchangeably used with the term </a:t>
            </a:r>
            <a:r>
              <a:rPr lang="en-US" b="1" dirty="0" smtClean="0"/>
              <a:t>cytokine. </a:t>
            </a:r>
            <a:r>
              <a:rPr lang="en-US" dirty="0" smtClean="0"/>
              <a:t>But growth factors are distinct from cytokines. Growth factors act on the cells of the growing tissues. But cytokines are concerned with the cells of immune system and </a:t>
            </a:r>
            <a:r>
              <a:rPr lang="en-US" dirty="0" err="1" smtClean="0"/>
              <a:t>hemopoietic</a:t>
            </a:r>
            <a:r>
              <a:rPr lang="en-US" dirty="0" smtClean="0"/>
              <a:t> cells.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CELL DEATH</a:t>
            </a:r>
            <a:endParaRPr lang="en-US" dirty="0"/>
          </a:p>
        </p:txBody>
      </p:sp>
      <p:sp>
        <p:nvSpPr>
          <p:cNvPr id="3" name="Content Placeholder 2"/>
          <p:cNvSpPr>
            <a:spLocks noGrp="1"/>
          </p:cNvSpPr>
          <p:nvPr>
            <p:ph sz="quarter" idx="1"/>
          </p:nvPr>
        </p:nvSpPr>
        <p:spPr/>
        <p:txBody>
          <a:bodyPr/>
          <a:lstStyle/>
          <a:p>
            <a:r>
              <a:rPr lang="en-US" dirty="0" smtClean="0"/>
              <a:t>Cell death occurs by two distinct processes: </a:t>
            </a:r>
          </a:p>
          <a:p>
            <a:pPr>
              <a:buNone/>
            </a:pPr>
            <a:r>
              <a:rPr lang="en-US" dirty="0" smtClean="0"/>
              <a:t>	1. Apoptosis </a:t>
            </a:r>
          </a:p>
          <a:p>
            <a:pPr>
              <a:buNone/>
            </a:pPr>
            <a:r>
              <a:rPr lang="en-US" dirty="0" smtClean="0"/>
              <a:t>	2. Necrosis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a:t>
            </a:r>
            <a:endParaRPr lang="en-US" dirty="0"/>
          </a:p>
        </p:txBody>
      </p:sp>
      <p:sp>
        <p:nvSpPr>
          <p:cNvPr id="3" name="Content Placeholder 2"/>
          <p:cNvSpPr>
            <a:spLocks noGrp="1"/>
          </p:cNvSpPr>
          <p:nvPr>
            <p:ph sz="quarter" idx="1"/>
          </p:nvPr>
        </p:nvSpPr>
        <p:spPr/>
        <p:txBody>
          <a:bodyPr>
            <a:normAutofit fontScale="62500" lnSpcReduction="20000"/>
          </a:bodyPr>
          <a:lstStyle/>
          <a:p>
            <a:r>
              <a:rPr lang="en-US" b="1" dirty="0" smtClean="0"/>
              <a:t>INTRODUCTION</a:t>
            </a:r>
          </a:p>
          <a:p>
            <a:r>
              <a:rPr lang="en-US" b="1" dirty="0" smtClean="0"/>
              <a:t>STRUCTURE OF THE CELL</a:t>
            </a:r>
          </a:p>
          <a:p>
            <a:r>
              <a:rPr lang="en-US" b="1" dirty="0" smtClean="0"/>
              <a:t>CELL MEMBRANE</a:t>
            </a:r>
          </a:p>
          <a:p>
            <a:r>
              <a:rPr lang="en-US" b="1" dirty="0" smtClean="0"/>
              <a:t>CYTOPLASM </a:t>
            </a:r>
          </a:p>
          <a:p>
            <a:r>
              <a:rPr lang="en-US" b="1" dirty="0" smtClean="0"/>
              <a:t>ORGANELLES IN CYTOPLASM</a:t>
            </a:r>
          </a:p>
          <a:p>
            <a:r>
              <a:rPr lang="en-US" b="1" dirty="0" smtClean="0"/>
              <a:t>ORGANELLES WITH LIMITING MEMBRANE</a:t>
            </a:r>
          </a:p>
          <a:p>
            <a:r>
              <a:rPr lang="en-US" b="1" dirty="0" smtClean="0"/>
              <a:t>ORGANELLES WITHOUT LIMITING MEMBRANE </a:t>
            </a:r>
          </a:p>
          <a:p>
            <a:r>
              <a:rPr lang="en-US" b="1" dirty="0" smtClean="0"/>
              <a:t>NUCLEUS</a:t>
            </a:r>
          </a:p>
          <a:p>
            <a:r>
              <a:rPr lang="en-US" b="1" dirty="0" smtClean="0"/>
              <a:t>DEOXYRIBONUCLEIC ACID</a:t>
            </a:r>
          </a:p>
          <a:p>
            <a:r>
              <a:rPr lang="en-US" b="1" dirty="0" smtClean="0"/>
              <a:t>GENE</a:t>
            </a:r>
          </a:p>
          <a:p>
            <a:r>
              <a:rPr lang="en-US" b="1" dirty="0" smtClean="0"/>
              <a:t>RIBONUCLEIC ACID</a:t>
            </a:r>
          </a:p>
          <a:p>
            <a:r>
              <a:rPr lang="en-US" b="1" dirty="0" smtClean="0"/>
              <a:t>GENE EXPRESSION </a:t>
            </a:r>
          </a:p>
          <a:p>
            <a:r>
              <a:rPr lang="en-US" b="1" dirty="0" smtClean="0"/>
              <a:t>GROWTH FACTORS</a:t>
            </a:r>
          </a:p>
          <a:p>
            <a:r>
              <a:rPr lang="en-US" b="1" dirty="0" smtClean="0"/>
              <a:t>CELL DEATH</a:t>
            </a:r>
          </a:p>
          <a:p>
            <a:r>
              <a:rPr lang="en-US" b="1" dirty="0" smtClean="0"/>
              <a:t>CELL ADAPTATION</a:t>
            </a:r>
          </a:p>
          <a:p>
            <a:r>
              <a:rPr lang="en-US" b="1" dirty="0" smtClean="0"/>
              <a:t>CELL DEGENERATION</a:t>
            </a:r>
          </a:p>
          <a:p>
            <a:r>
              <a:rPr lang="en-US" b="1" dirty="0" smtClean="0"/>
              <a:t>CELL AGING</a:t>
            </a:r>
          </a:p>
          <a:p>
            <a:r>
              <a:rPr lang="en-US" b="1" dirty="0" smtClean="0"/>
              <a:t>STEM CELLS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Apoptosis</a:t>
            </a:r>
            <a:endParaRPr lang="en-US" dirty="0"/>
          </a:p>
        </p:txBody>
      </p:sp>
      <p:sp>
        <p:nvSpPr>
          <p:cNvPr id="3" name="Content Placeholder 2"/>
          <p:cNvSpPr>
            <a:spLocks noGrp="1"/>
          </p:cNvSpPr>
          <p:nvPr>
            <p:ph sz="quarter" idx="1"/>
          </p:nvPr>
        </p:nvSpPr>
        <p:spPr/>
        <p:txBody>
          <a:bodyPr>
            <a:normAutofit/>
          </a:bodyPr>
          <a:lstStyle/>
          <a:p>
            <a:pPr algn="just"/>
            <a:r>
              <a:rPr lang="en-US" dirty="0" smtClean="0"/>
              <a:t>Apoptosis is defined as the natural or </a:t>
            </a:r>
            <a:r>
              <a:rPr lang="en-US" b="1" dirty="0" err="1" smtClean="0"/>
              <a:t>programed</a:t>
            </a:r>
            <a:r>
              <a:rPr lang="en-US" b="1" dirty="0" smtClean="0"/>
              <a:t> death </a:t>
            </a:r>
            <a:r>
              <a:rPr lang="en-US" dirty="0" smtClean="0"/>
              <a:t>of the cell under genetic control. Originally, apoptosis refers to the process by which the leaves fall from trees in autumn (In Greek, </a:t>
            </a:r>
            <a:r>
              <a:rPr lang="en-US" dirty="0" err="1" smtClean="0"/>
              <a:t>apoptos</a:t>
            </a:r>
            <a:r>
              <a:rPr lang="en-US" dirty="0" smtClean="0"/>
              <a:t> is means ‘falling leaves’). It is also called </a:t>
            </a:r>
            <a:r>
              <a:rPr lang="en-US" b="1" dirty="0" smtClean="0"/>
              <a:t>‘cell suicide’ since the genes of the cell play a major role in the death. </a:t>
            </a:r>
          </a:p>
          <a:p>
            <a:pPr algn="just">
              <a:buNone/>
            </a:pPr>
            <a:r>
              <a:rPr lang="en-US" dirty="0" smtClean="0"/>
              <a:t>	This type of programmed cell death is a normal phenomenon and it is essential for normal development of the body. In contrast to necrosis, apoptosis usually does not produce inflammatory reactions in the neighboring tissues.</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Necrosis</a:t>
            </a:r>
            <a:endParaRPr lang="en-US" dirty="0"/>
          </a:p>
        </p:txBody>
      </p:sp>
      <p:sp>
        <p:nvSpPr>
          <p:cNvPr id="3" name="Content Placeholder 2"/>
          <p:cNvSpPr>
            <a:spLocks noGrp="1"/>
          </p:cNvSpPr>
          <p:nvPr>
            <p:ph sz="quarter" idx="1"/>
          </p:nvPr>
        </p:nvSpPr>
        <p:spPr/>
        <p:txBody>
          <a:bodyPr/>
          <a:lstStyle/>
          <a:p>
            <a:pPr algn="just"/>
            <a:r>
              <a:rPr lang="en-US" dirty="0" smtClean="0"/>
              <a:t>Necrosis (means ‘dead’ in Greek) is the uncontrolled and </a:t>
            </a:r>
            <a:r>
              <a:rPr lang="en-US" dirty="0" err="1" smtClean="0"/>
              <a:t>unprogramed</a:t>
            </a:r>
            <a:r>
              <a:rPr lang="en-US" dirty="0" smtClean="0"/>
              <a:t> death of cells due to unexpected and accidental damage. It is also called ‘cell murder’ because the cell is killed by extracellular or external events. After necrosis, the harmful chemical substances released from the dead cells cause damage and inflammation of neighboring tissues.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CELL ADAPTATION</a:t>
            </a:r>
            <a:endParaRPr lang="en-US" dirty="0"/>
          </a:p>
        </p:txBody>
      </p:sp>
      <p:sp>
        <p:nvSpPr>
          <p:cNvPr id="3" name="Content Placeholder 2"/>
          <p:cNvSpPr>
            <a:spLocks noGrp="1"/>
          </p:cNvSpPr>
          <p:nvPr>
            <p:ph sz="quarter" idx="1"/>
          </p:nvPr>
        </p:nvSpPr>
        <p:spPr/>
        <p:txBody>
          <a:bodyPr>
            <a:normAutofit fontScale="92500"/>
          </a:bodyPr>
          <a:lstStyle/>
          <a:p>
            <a:pPr algn="just"/>
            <a:r>
              <a:rPr lang="en-US" dirty="0" smtClean="0"/>
              <a:t>Cell adaptation refers to the changes taking place in a cell in response to environmental changes. </a:t>
            </a:r>
          </a:p>
          <a:p>
            <a:pPr algn="just">
              <a:buNone/>
            </a:pPr>
            <a:r>
              <a:rPr lang="en-US" dirty="0" smtClean="0"/>
              <a:t>		Normal functioning of the cell is always threatened by various factors such as stress, chemical agents, diseases and environmental hazards. Yet, the cell survives and continues the function by means of adaptation. Only during extreme conditions, the cell fails to withstand the hazardous factors which results in destruction and death of the cell.</a:t>
            </a:r>
          </a:p>
          <a:p>
            <a:pPr>
              <a:buNone/>
            </a:pPr>
            <a:r>
              <a:rPr lang="en-US" dirty="0" smtClean="0"/>
              <a:t>		Cellular adaptation occurs by any of the following mechanisms. </a:t>
            </a:r>
          </a:p>
          <a:p>
            <a:pPr>
              <a:buNone/>
            </a:pPr>
            <a:r>
              <a:rPr lang="en-US" dirty="0" smtClean="0"/>
              <a:t>	1. Atrophy 2. Hypertrophy 3. Hyperplasia </a:t>
            </a:r>
          </a:p>
          <a:p>
            <a:pPr>
              <a:buNone/>
            </a:pPr>
            <a:r>
              <a:rPr lang="en-US" dirty="0" smtClean="0"/>
              <a:t>	4. Dysplasia 5. </a:t>
            </a:r>
            <a:r>
              <a:rPr lang="en-US" dirty="0" err="1" smtClean="0"/>
              <a:t>Metaplasia</a:t>
            </a:r>
            <a:r>
              <a:rPr lang="en-US" dirty="0" smtClean="0"/>
              <a:t>.</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CELL DEGENERATION</a:t>
            </a:r>
            <a:endParaRPr lang="en-US" dirty="0"/>
          </a:p>
        </p:txBody>
      </p:sp>
      <p:sp>
        <p:nvSpPr>
          <p:cNvPr id="3" name="Content Placeholder 2"/>
          <p:cNvSpPr>
            <a:spLocks noGrp="1"/>
          </p:cNvSpPr>
          <p:nvPr>
            <p:ph sz="quarter" idx="1"/>
          </p:nvPr>
        </p:nvSpPr>
        <p:spPr/>
        <p:txBody>
          <a:bodyPr/>
          <a:lstStyle/>
          <a:p>
            <a:pPr algn="just"/>
            <a:r>
              <a:rPr lang="en-US" dirty="0" smtClean="0"/>
              <a:t>Cell degeneration is a process characterized by damage of the cells at </a:t>
            </a:r>
            <a:r>
              <a:rPr lang="en-US" dirty="0" err="1" smtClean="0"/>
              <a:t>cytoplasmic</a:t>
            </a:r>
            <a:r>
              <a:rPr lang="en-US" dirty="0" smtClean="0"/>
              <a:t> level, without affecting the nucleus. Degeneration may result in functional impairment or deterioration of a tissue or an organ. It is common in metabolically active organ like liver, heart and kidney. Degenerative changes are reversible in most of the cells.</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CELL AGING</a:t>
            </a:r>
            <a:endParaRPr lang="en-US" dirty="0"/>
          </a:p>
        </p:txBody>
      </p:sp>
      <p:sp>
        <p:nvSpPr>
          <p:cNvPr id="3" name="Content Placeholder 2"/>
          <p:cNvSpPr>
            <a:spLocks noGrp="1"/>
          </p:cNvSpPr>
          <p:nvPr>
            <p:ph sz="quarter" idx="1"/>
          </p:nvPr>
        </p:nvSpPr>
        <p:spPr/>
        <p:txBody>
          <a:bodyPr>
            <a:normAutofit/>
          </a:bodyPr>
          <a:lstStyle/>
          <a:p>
            <a:pPr algn="just"/>
            <a:r>
              <a:rPr lang="en-US" dirty="0" smtClean="0"/>
              <a:t>Cell aging is the gradual structural and functional changes in the cells that occur over the passage of time. It is now suggested that cell aging is due to damage of cellular substances like DNA, RNA, proteins and lipids, etc. when the cell becomes old. When more cellular substances are damaged, the cellular function decreases. This causes deterioration of tissues, organs or parts of the body. Finally, the health of the body starts declining and this leads to death. So, the cell aging determines the health and life span of the body.</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STEM CELLS</a:t>
            </a:r>
            <a:endParaRPr lang="en-US" dirty="0"/>
          </a:p>
        </p:txBody>
      </p:sp>
      <p:sp>
        <p:nvSpPr>
          <p:cNvPr id="3" name="Content Placeholder 2"/>
          <p:cNvSpPr>
            <a:spLocks noGrp="1"/>
          </p:cNvSpPr>
          <p:nvPr>
            <p:ph sz="quarter" idx="1"/>
          </p:nvPr>
        </p:nvSpPr>
        <p:spPr/>
        <p:txBody>
          <a:bodyPr/>
          <a:lstStyle/>
          <a:p>
            <a:pPr algn="just"/>
            <a:r>
              <a:rPr lang="en-US" dirty="0" smtClean="0"/>
              <a:t>Stem cells are the primary cells capable of reforming themselves through mitotic division and differentiating into specialized cells. These cells serve as repair system of the body and are present in all </a:t>
            </a:r>
            <a:r>
              <a:rPr lang="en-US" dirty="0" err="1" smtClean="0"/>
              <a:t>multicellular</a:t>
            </a:r>
            <a:r>
              <a:rPr lang="en-US" dirty="0" smtClean="0"/>
              <a:t> organisms.</a:t>
            </a:r>
          </a:p>
          <a:p>
            <a:pPr>
              <a:buNone/>
            </a:pPr>
            <a:endParaRPr lang="en-US" dirty="0" smtClean="0"/>
          </a:p>
          <a:p>
            <a:r>
              <a:rPr lang="en-US" b="1" dirty="0" smtClean="0"/>
              <a:t> TYPES OF STEM CELLS </a:t>
            </a:r>
          </a:p>
          <a:p>
            <a:pPr>
              <a:buNone/>
            </a:pPr>
            <a:r>
              <a:rPr lang="en-US" b="1" dirty="0" smtClean="0"/>
              <a:t>	Stem cells are of two types:</a:t>
            </a:r>
          </a:p>
          <a:p>
            <a:pPr>
              <a:buNone/>
            </a:pPr>
            <a:r>
              <a:rPr lang="en-US" dirty="0" smtClean="0"/>
              <a:t>	1. Embryonic stem cells derived from embryo </a:t>
            </a:r>
          </a:p>
          <a:p>
            <a:pPr>
              <a:buNone/>
            </a:pPr>
            <a:r>
              <a:rPr lang="en-US" dirty="0" smtClean="0"/>
              <a:t>	2. Adult stem cells derived from adults.</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Text Placeholder 2"/>
          <p:cNvSpPr>
            <a:spLocks noGrp="1"/>
          </p:cNvSpPr>
          <p:nvPr>
            <p:ph type="body" idx="1"/>
          </p:nvPr>
        </p:nvSpPr>
        <p:spPr/>
        <p:txBody>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a:t>
            </a:r>
            <a:endParaRPr lang="en-US" dirty="0"/>
          </a:p>
        </p:txBody>
      </p:sp>
      <p:sp>
        <p:nvSpPr>
          <p:cNvPr id="3" name="Content Placeholder 2"/>
          <p:cNvSpPr>
            <a:spLocks noGrp="1"/>
          </p:cNvSpPr>
          <p:nvPr>
            <p:ph sz="quarter" idx="1"/>
          </p:nvPr>
        </p:nvSpPr>
        <p:spPr/>
        <p:txBody>
          <a:bodyPr/>
          <a:lstStyle/>
          <a:p>
            <a:pPr algn="just"/>
            <a:r>
              <a:rPr lang="en-US" dirty="0" smtClean="0"/>
              <a:t>All the living things are composed of cells. A single cell is the smallest unit that has all the characteristics of life. Cell is defined as the structural and functional unit of the living body.</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STRUCTURE OF THE CELL</a:t>
            </a:r>
            <a:endParaRPr lang="en-US" dirty="0"/>
          </a:p>
        </p:txBody>
      </p:sp>
      <p:sp>
        <p:nvSpPr>
          <p:cNvPr id="3" name="Content Placeholder 2"/>
          <p:cNvSpPr>
            <a:spLocks noGrp="1"/>
          </p:cNvSpPr>
          <p:nvPr>
            <p:ph sz="quarter" idx="1"/>
          </p:nvPr>
        </p:nvSpPr>
        <p:spPr/>
        <p:txBody>
          <a:bodyPr/>
          <a:lstStyle/>
          <a:p>
            <a:pPr algn="just"/>
            <a:r>
              <a:rPr lang="en-US" dirty="0" smtClean="0"/>
              <a:t>Each cell is formed by a </a:t>
            </a:r>
            <a:r>
              <a:rPr lang="en-US" b="1" dirty="0" smtClean="0"/>
              <a:t>cell body and a membrane covering the cell body called the cell membrane. Cell body has two parts, namely nucleus and cytoplasm surrounding the nucleus (Fig. 1.1). Thus, the structure of the cell is studied under three headings:</a:t>
            </a:r>
          </a:p>
          <a:p>
            <a:r>
              <a:rPr lang="it-IT" dirty="0" smtClean="0"/>
              <a:t>1. Cell membrane </a:t>
            </a:r>
          </a:p>
          <a:p>
            <a:r>
              <a:rPr lang="it-IT" dirty="0" smtClean="0"/>
              <a:t>2. Cytoplasm</a:t>
            </a:r>
          </a:p>
          <a:p>
            <a:r>
              <a:rPr lang="en-US" dirty="0" smtClean="0"/>
              <a:t>3. Nucleus.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1027" name="Picture 3"/>
          <p:cNvPicPr>
            <a:picLocks noChangeAspect="1" noChangeArrowheads="1"/>
          </p:cNvPicPr>
          <p:nvPr/>
        </p:nvPicPr>
        <p:blipFill>
          <a:blip r:embed="rId2"/>
          <a:srcRect l="20132" t="30208" r="41801" b="18750"/>
          <a:stretch>
            <a:fillRect/>
          </a:stretch>
        </p:blipFill>
        <p:spPr bwMode="auto">
          <a:xfrm>
            <a:off x="1143000" y="1447800"/>
            <a:ext cx="6165979" cy="4648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CELL MEMBRANE</a:t>
            </a:r>
            <a:endParaRPr lang="en-US" dirty="0"/>
          </a:p>
        </p:txBody>
      </p:sp>
      <p:sp>
        <p:nvSpPr>
          <p:cNvPr id="3" name="Content Placeholder 2"/>
          <p:cNvSpPr>
            <a:spLocks noGrp="1"/>
          </p:cNvSpPr>
          <p:nvPr>
            <p:ph sz="quarter" idx="1"/>
          </p:nvPr>
        </p:nvSpPr>
        <p:spPr/>
        <p:txBody>
          <a:bodyPr/>
          <a:lstStyle/>
          <a:p>
            <a:pPr algn="just"/>
            <a:r>
              <a:rPr lang="en-US" dirty="0" smtClean="0"/>
              <a:t>Cell membrane is a protective sheath, enveloping the cell body. It is also known as </a:t>
            </a:r>
            <a:r>
              <a:rPr lang="en-US" b="1" dirty="0" smtClean="0"/>
              <a:t>plasma membrane or </a:t>
            </a:r>
            <a:r>
              <a:rPr lang="en-US" b="1" dirty="0" err="1" smtClean="0"/>
              <a:t>plasmalemma</a:t>
            </a:r>
            <a:r>
              <a:rPr lang="en-US" b="1" dirty="0" smtClean="0"/>
              <a:t>. This membrane separates the fluid out­ side the cell called extracellular fluid (ECF) and the fluid inside the cell called intracellular fluid (ICF). The cell membrane is a </a:t>
            </a:r>
            <a:r>
              <a:rPr lang="en-US" b="1" dirty="0" err="1" smtClean="0"/>
              <a:t>semipermeable</a:t>
            </a:r>
            <a:r>
              <a:rPr lang="en-US" b="1" dirty="0" smtClean="0"/>
              <a:t> membrane. So, there is free exchange of certain substances between ECF and ICF. Thickness of the cell membrane varies from 75 to 111Å (Fig. 1.2).</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CYTOPLASM</a:t>
            </a:r>
            <a:endParaRPr lang="en-US" dirty="0"/>
          </a:p>
        </p:txBody>
      </p:sp>
      <p:sp>
        <p:nvSpPr>
          <p:cNvPr id="3" name="Content Placeholder 2"/>
          <p:cNvSpPr>
            <a:spLocks noGrp="1"/>
          </p:cNvSpPr>
          <p:nvPr>
            <p:ph sz="quarter" idx="1"/>
          </p:nvPr>
        </p:nvSpPr>
        <p:spPr/>
        <p:txBody>
          <a:bodyPr>
            <a:normAutofit fontScale="92500"/>
          </a:bodyPr>
          <a:lstStyle/>
          <a:p>
            <a:pPr algn="just"/>
            <a:r>
              <a:rPr lang="en-US" dirty="0" smtClean="0"/>
              <a:t>Cytoplasm of the cell is the jelly­like material formed by 80% of water. It contains a clear liquid portion called </a:t>
            </a:r>
            <a:r>
              <a:rPr lang="en-US" b="1" dirty="0" err="1" smtClean="0"/>
              <a:t>cytosol</a:t>
            </a:r>
            <a:r>
              <a:rPr lang="en-US" b="1" dirty="0" smtClean="0"/>
              <a:t> and various particles of different shape and size. These particles are proteins, carbohydrates, lipids or electrolytes in nature. Cytoplasm also contains many organelles with distinct structure and function. </a:t>
            </a:r>
          </a:p>
          <a:p>
            <a:pPr>
              <a:buNone/>
            </a:pPr>
            <a:r>
              <a:rPr lang="en-US" dirty="0" smtClean="0"/>
              <a:t>	Cytoplasm is made up of two zones: </a:t>
            </a:r>
          </a:p>
          <a:p>
            <a:r>
              <a:rPr lang="en-US" dirty="0" smtClean="0"/>
              <a:t>1. Ectoplasm: Peripheral part of cytoplasm, situated </a:t>
            </a:r>
          </a:p>
          <a:p>
            <a:pPr>
              <a:buNone/>
            </a:pPr>
            <a:r>
              <a:rPr lang="en-US" dirty="0" smtClean="0"/>
              <a:t>	just beneath the cell membrane </a:t>
            </a:r>
          </a:p>
          <a:p>
            <a:r>
              <a:rPr lang="en-US" dirty="0" smtClean="0"/>
              <a:t>2. Endoplasm: Inner part of cytoplasm, interposed </a:t>
            </a:r>
          </a:p>
          <a:p>
            <a:pPr>
              <a:buNone/>
            </a:pPr>
            <a:r>
              <a:rPr lang="en-US" dirty="0" smtClean="0"/>
              <a:t>	between the ectoplasm and the nucleus.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ORGANELLES IN CYTOPLASM</a:t>
            </a:r>
            <a:endParaRPr lang="en-US" dirty="0"/>
          </a:p>
        </p:txBody>
      </p:sp>
      <p:sp>
        <p:nvSpPr>
          <p:cNvPr id="3" name="Content Placeholder 2"/>
          <p:cNvSpPr>
            <a:spLocks noGrp="1"/>
          </p:cNvSpPr>
          <p:nvPr>
            <p:ph sz="quarter" idx="1"/>
          </p:nvPr>
        </p:nvSpPr>
        <p:spPr/>
        <p:txBody>
          <a:bodyPr/>
          <a:lstStyle/>
          <a:p>
            <a:pPr algn="just"/>
            <a:r>
              <a:rPr lang="en-US" dirty="0" err="1" smtClean="0"/>
              <a:t>Cytoplasmic</a:t>
            </a:r>
            <a:r>
              <a:rPr lang="en-US" dirty="0" smtClean="0"/>
              <a:t> organelles are the cellular structures embedded in the cytoplasm. Organelles are considered as small organs of the cell. Some organelles are bound by limiting membrane and others do not have limiting membrane (Box 1.1). Each organelle is having a definite structure and specific functions (Table 1.1).</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BOX 1.1: </a:t>
            </a:r>
            <a:r>
              <a:rPr lang="en-US" b="1" dirty="0" err="1" smtClean="0"/>
              <a:t>Cytoplasmic</a:t>
            </a:r>
            <a:r>
              <a:rPr lang="en-US" b="1" dirty="0" smtClean="0"/>
              <a:t> organelles</a:t>
            </a:r>
            <a:endParaRPr lang="en-US" dirty="0"/>
          </a:p>
        </p:txBody>
      </p:sp>
      <p:sp>
        <p:nvSpPr>
          <p:cNvPr id="3" name="Content Placeholder 2"/>
          <p:cNvSpPr>
            <a:spLocks noGrp="1"/>
          </p:cNvSpPr>
          <p:nvPr>
            <p:ph sz="quarter" idx="1"/>
          </p:nvPr>
        </p:nvSpPr>
        <p:spPr/>
        <p:txBody>
          <a:bodyPr>
            <a:normAutofit fontScale="92500" lnSpcReduction="10000"/>
          </a:bodyPr>
          <a:lstStyle/>
          <a:p>
            <a:r>
              <a:rPr lang="en-US" b="1" dirty="0" smtClean="0"/>
              <a:t>Organelles with limiting membrane</a:t>
            </a:r>
          </a:p>
          <a:p>
            <a:pPr>
              <a:buNone/>
            </a:pPr>
            <a:r>
              <a:rPr lang="en-US" dirty="0" smtClean="0"/>
              <a:t>	1. Endoplasmic reticulum </a:t>
            </a:r>
          </a:p>
          <a:p>
            <a:pPr>
              <a:buNone/>
            </a:pPr>
            <a:r>
              <a:rPr lang="en-US" dirty="0" smtClean="0"/>
              <a:t>	2. Golgi apparatus </a:t>
            </a:r>
          </a:p>
          <a:p>
            <a:pPr>
              <a:buNone/>
            </a:pPr>
            <a:r>
              <a:rPr lang="en-US" dirty="0" smtClean="0"/>
              <a:t>	3. </a:t>
            </a:r>
            <a:r>
              <a:rPr lang="en-US" dirty="0" err="1" smtClean="0"/>
              <a:t>Lysosome</a:t>
            </a:r>
            <a:r>
              <a:rPr lang="en-US" dirty="0" smtClean="0"/>
              <a:t> </a:t>
            </a:r>
          </a:p>
          <a:p>
            <a:pPr>
              <a:buNone/>
            </a:pPr>
            <a:r>
              <a:rPr lang="en-US" dirty="0" smtClean="0"/>
              <a:t>	4. </a:t>
            </a:r>
            <a:r>
              <a:rPr lang="en-US" dirty="0" err="1" smtClean="0"/>
              <a:t>Peroxisome</a:t>
            </a:r>
            <a:r>
              <a:rPr lang="en-US" dirty="0" smtClean="0"/>
              <a:t> </a:t>
            </a:r>
          </a:p>
          <a:p>
            <a:pPr>
              <a:buNone/>
            </a:pPr>
            <a:r>
              <a:rPr lang="en-US" dirty="0" smtClean="0"/>
              <a:t>	5. </a:t>
            </a:r>
            <a:r>
              <a:rPr lang="en-US" dirty="0" err="1" smtClean="0"/>
              <a:t>Centrosome</a:t>
            </a:r>
            <a:r>
              <a:rPr lang="en-US" dirty="0" smtClean="0"/>
              <a:t> and </a:t>
            </a:r>
            <a:r>
              <a:rPr lang="en-US" dirty="0" err="1" smtClean="0"/>
              <a:t>centrioles</a:t>
            </a:r>
            <a:r>
              <a:rPr lang="en-US" dirty="0" smtClean="0"/>
              <a:t> </a:t>
            </a:r>
          </a:p>
          <a:p>
            <a:pPr>
              <a:buNone/>
            </a:pPr>
            <a:r>
              <a:rPr lang="en-US" dirty="0" smtClean="0"/>
              <a:t>	6. </a:t>
            </a:r>
            <a:r>
              <a:rPr lang="en-US" dirty="0" err="1" smtClean="0"/>
              <a:t>Secretory</a:t>
            </a:r>
            <a:r>
              <a:rPr lang="en-US" dirty="0" smtClean="0"/>
              <a:t> vesicles </a:t>
            </a:r>
          </a:p>
          <a:p>
            <a:pPr>
              <a:buNone/>
            </a:pPr>
            <a:r>
              <a:rPr lang="en-US" dirty="0" smtClean="0"/>
              <a:t>	7. Mitochondria </a:t>
            </a:r>
          </a:p>
          <a:p>
            <a:pPr>
              <a:buNone/>
            </a:pPr>
            <a:r>
              <a:rPr lang="en-US" dirty="0" smtClean="0"/>
              <a:t>	8. Nucleus</a:t>
            </a:r>
          </a:p>
          <a:p>
            <a:r>
              <a:rPr lang="en-US" b="1" dirty="0" smtClean="0"/>
              <a:t>Organelles without limiting membrane </a:t>
            </a:r>
          </a:p>
          <a:p>
            <a:pPr>
              <a:buNone/>
            </a:pPr>
            <a:r>
              <a:rPr lang="en-US" dirty="0" smtClean="0"/>
              <a:t>	1. </a:t>
            </a:r>
            <a:r>
              <a:rPr lang="en-US" dirty="0" err="1" smtClean="0"/>
              <a:t>Ribosomes</a:t>
            </a:r>
            <a:endParaRPr lang="en-US" dirty="0" smtClean="0"/>
          </a:p>
          <a:p>
            <a:pPr>
              <a:buNone/>
            </a:pPr>
            <a:r>
              <a:rPr lang="en-US" dirty="0" smtClean="0"/>
              <a:t>	2. Cytoskeleton</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76</TotalTime>
  <Words>1043</Words>
  <Application>Microsoft Office PowerPoint</Application>
  <PresentationFormat>On-screen Show (4:3)</PresentationFormat>
  <Paragraphs>112</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Oriel</vt:lpstr>
      <vt:lpstr>cell</vt:lpstr>
      <vt:lpstr>CONTENT</vt:lpstr>
      <vt:lpstr>INTRODUCTION</vt:lpstr>
      <vt:lpstr>STRUCTURE OF THE CELL</vt:lpstr>
      <vt:lpstr>Slide 5</vt:lpstr>
      <vt:lpstr>CELL MEMBRANE</vt:lpstr>
      <vt:lpstr>CYTOPLASM</vt:lpstr>
      <vt:lpstr>ORGANELLES IN CYTOPLASM</vt:lpstr>
      <vt:lpstr>BOX 1.1: Cytoplasmic organelles</vt:lpstr>
      <vt:lpstr>TABLE 1.1: Functions of cytoplasmic organelles</vt:lpstr>
      <vt:lpstr>ORGANELLES WITH LIMITING MEMBRANE</vt:lpstr>
      <vt:lpstr>ORGANELLES WITHOUT LIMITING MEMBRANE</vt:lpstr>
      <vt:lpstr>NUCLEUS</vt:lpstr>
      <vt:lpstr>DEOXYRIBONUCLEIC ACID</vt:lpstr>
      <vt:lpstr>GENE</vt:lpstr>
      <vt:lpstr>RIBONUCLEIC ACID</vt:lpstr>
      <vt:lpstr>GENE EXPRESSION</vt:lpstr>
      <vt:lpstr>GROWTH FACTORS</vt:lpstr>
      <vt:lpstr>CELL DEATH</vt:lpstr>
      <vt:lpstr>Apoptosis</vt:lpstr>
      <vt:lpstr>Necrosis</vt:lpstr>
      <vt:lpstr>CELL ADAPTATION</vt:lpstr>
      <vt:lpstr>CELL DEGENERATION</vt:lpstr>
      <vt:lpstr>CELL AGING</vt:lpstr>
      <vt:lpstr>STEM CELLS</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CELL</dc:title>
  <dc:creator>Sunil</dc:creator>
  <cp:lastModifiedBy>MY PC</cp:lastModifiedBy>
  <cp:revision>18</cp:revision>
  <dcterms:created xsi:type="dcterms:W3CDTF">2006-08-16T00:00:00Z</dcterms:created>
  <dcterms:modified xsi:type="dcterms:W3CDTF">2021-04-10T17:29:59Z</dcterms:modified>
</cp:coreProperties>
</file>