
<file path=[Content_Types].xml><?xml version="1.0" encoding="utf-8"?>
<Types xmlns="http://schemas.openxmlformats.org/package/2006/content-types">
  <Default Extension="xml" ContentType="application/vnd.openxmlformats-officedocument.extended-properties+xml"/>
  <Default Extension="png" ContentType="image/png"/>
  <Default Extension="fntdata" ContentType="application/x-fontdata"/>
  <Default Extension="jpeg" ContentType="image/jpeg"/>
  <Default Extension="mp4" ContentType="video/mp4"/>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25.xml" ContentType="application/vnd.openxmlformats-officedocument.presentationml.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10.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presProps.xml" ContentType="application/vnd.openxmlformats-officedocument.presentationml.presProps+xml"/>
  <Override PartName="/ppt/slides/slide20.xml" ContentType="application/vnd.openxmlformats-officedocument.presentationml.slide+xml"/>
  <Override PartName="/ppt/notesSlides/notesSlide16.xml" ContentType="application/vnd.openxmlformats-officedocument.presentationml.notesSlide+xml"/>
  <Override PartName="/ppt/slides/slide41.xml" ContentType="application/vnd.openxmlformats-officedocument.presentationml.slide+xml"/>
  <Override PartName="/ppt/slides/slide46.xml" ContentType="application/vnd.openxmlformats-officedocument.presentationml.slide+xml"/>
  <Override PartName="/ppt/slides/slide62.xml" ContentType="application/vnd.openxmlformats-officedocument.presentationml.slide+xml"/>
  <Override PartName="/ppt/slides/slide67.xml" ContentType="application/vnd.openxmlformats-officedocument.presentationml.slide+xml"/>
  <Override PartName="/ppt/slides/slide83.xml" ContentType="application/vnd.openxmlformats-officedocument.presentationml.slide+xml"/>
  <Override PartName="/ppt/slides/slide88.xml" ContentType="application/vnd.openxmlformats-officedocument.presentationml.slide+xml"/>
  <Override PartName="/ppt/slides/slide15.xml" ContentType="application/vnd.openxmlformats-officedocument.presentationml.slide+xml"/>
  <Override PartName="/ppt/notesSlides/notesSlide13.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31.xml" ContentType="application/vnd.openxmlformats-officedocument.presentationml.slide+xml"/>
  <Override PartName="/ppt/slides/slide36.xml" ContentType="application/vnd.openxmlformats-officedocument.presentationml.slide+xml"/>
  <Override PartName="/ppt/notesSlides/notesSlide21.xml" ContentType="application/vnd.openxmlformats-officedocument.presentationml.notesSlide+xml"/>
  <Override PartName="/ppt/slides/slide52.xml" ContentType="application/vnd.openxmlformats-officedocument.presentationml.slide+xml"/>
  <Override PartName="/ppt/slides/slide57.xml" ContentType="application/vnd.openxmlformats-officedocument.presentationml.slide+xml"/>
  <Override PartName="/ppt/slides/slide73.xml" ContentType="application/vnd.openxmlformats-officedocument.presentationml.slide+xml"/>
  <Override PartName="/ppt/slides/slide78.xml" ContentType="application/vnd.openxmlformats-officedocument.presentationml.slide+xml"/>
  <Override PartName="/ppt/diagrams/layout6.xml" ContentType="application/vnd.openxmlformats-officedocument.drawingml.diagramLayout+xml"/>
  <Override PartName="/ppt/diagrams/data6.xml" ContentType="application/vnd.openxmlformats-officedocument.drawingml.diagramData+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slides/slide4.xml" ContentType="application/vnd.openxmlformats-officedocument.presentationml.slide+xml"/>
  <Override PartName="/ppt/notesSlides/notesSlide4.xml" ContentType="application/vnd.openxmlformats-officedocument.presentationml.notesSlide+xml"/>
  <Override PartName="/ppt/slides/slide60.xml" ContentType="application/vnd.openxmlformats-officedocument.presentationml.slide+xml"/>
  <Override PartName="/ppt/slides/slide81.xml" ContentType="application/vnd.openxmlformats-officedocument.presentationml.slide+xml"/>
  <Override PartName="/ppt/slides/slide89.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21.xml" ContentType="application/vnd.openxmlformats-officedocument.presentationml.slide+xml"/>
  <Override PartName="/ppt/slides/slide26.xml" ContentType="application/vnd.openxmlformats-officedocument.presentationml.slide+xml"/>
  <Override PartName="/ppt/notesSlides/notesSlide18.xml" ContentType="application/vnd.openxmlformats-officedocument.presentationml.notesSlide+xml"/>
  <Override PartName="/ppt/slides/slide29.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notesSlides/notesSlide25.xml" ContentType="application/vnd.openxmlformats-officedocument.presentationml.notesSlide+xml"/>
  <Override PartName="/ppt/slides/slide47.xml" ContentType="application/vnd.openxmlformats-officedocument.presentationml.slide+xml"/>
  <Override PartName="/ppt/notesSlides/notesSlide28.xml" ContentType="application/vnd.openxmlformats-officedocument.presentationml.notesSlide+xml"/>
  <Override PartName="/ppt/slides/slide55.xml" ContentType="application/vnd.openxmlformats-officedocument.presentationml.slide+xml"/>
  <Override PartName="/ppt/slides/slide63.xml" ContentType="application/vnd.openxmlformats-officedocument.presentationml.slide+xml"/>
  <Override PartName="/ppt/slides/slide68.xml" ContentType="application/vnd.openxmlformats-officedocument.presentationml.slide+xml"/>
  <Override PartName="/ppt/slides/slide76.xml" ContentType="application/vnd.openxmlformats-officedocument.presentationml.slide+xml"/>
  <Override PartName="/ppt/diagrams/layout5.xml" ContentType="application/vnd.openxmlformats-officedocument.drawingml.diagramLayout+xml"/>
  <Override PartName="/ppt/diagrams/data5.xml" ContentType="application/vnd.openxmlformats-officedocument.drawingml.diagramData+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viewProps.xml" ContentType="application/vnd.openxmlformats-officedocument.presentationml.viewProps+xml"/>
  <Override PartName="/ppt/slides/slide7.xml" ContentType="application/vnd.openxmlformats-officedocument.presentationml.slide+xml"/>
  <Override PartName="/ppt/notesSlides/notesSlide7.xml" ContentType="application/vnd.openxmlformats-officedocument.presentationml.notesSlide+xml"/>
  <Override PartName="/ppt/slides/slide50.xml" ContentType="application/vnd.openxmlformats-officedocument.presentationml.slide+xml"/>
  <Override PartName="/ppt/slides/slide71.xml" ContentType="application/vnd.openxmlformats-officedocument.presentationml.slide+xml"/>
  <Override PartName="/ppt/notesSlides/notesSlide29.xml" ContentType="application/vnd.openxmlformats-officedocument.presentationml.notesSlide+xml"/>
  <Override PartName="/ppt/slides/slide79.xml" ContentType="application/vnd.openxmlformats-officedocument.presentationml.slide+xml"/>
  <Override PartName="/ppt/slides/slide84.xml" ContentType="application/vnd.openxmlformats-officedocument.presentationml.slide+xml"/>
  <Override PartName="/ppt/diagrams/layout7.xml" ContentType="application/vnd.openxmlformats-officedocument.drawingml.diagramLayout+xml"/>
  <Override PartName="/ppt/diagrams/data7.xml" ContentType="application/vnd.openxmlformats-officedocument.drawingml.diagramData+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revisionInfo.xml" ContentType="application/vnd.ms-powerpoint.revisioninfo+xml"/>
  <Override PartName="/ppt/slides/slide2.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6.xml" ContentType="application/vnd.openxmlformats-officedocument.presentationml.slide+xml"/>
  <Override PartName="/ppt/notesSlides/notesSlide14.xml" ContentType="application/vnd.openxmlformats-officedocument.presentationml.notesSlide+xml"/>
  <Override PartName="/ppt/slides/slide24.xml" ContentType="application/vnd.openxmlformats-officedocument.presentationml.slide+xml"/>
  <Override PartName="/ppt/slides/slide32.xml" ContentType="application/vnd.openxmlformats-officedocument.presentationml.slide+xml"/>
  <Override PartName="/ppt/slides/slide37.xml" ContentType="application/vnd.openxmlformats-officedocument.presentationml.slide+xml"/>
  <Override PartName="/ppt/notesSlides/notesSlide22.xml" ContentType="application/vnd.openxmlformats-officedocument.presentationml.notesSlide+xml"/>
  <Override PartName="/ppt/slides/slide45.xml" ContentType="application/vnd.openxmlformats-officedocument.presentationml.slide+xml"/>
  <Override PartName="/ppt/slides/slide58.xml" ContentType="application/vnd.openxmlformats-officedocument.presentationml.slide+xml"/>
  <Override PartName="/ppt/slides/slide66.xml" ContentType="application/vnd.openxmlformats-officedocument.presentationml.slide+xml"/>
  <Override PartName="/ppt/slides/slide19.xml" ContentType="application/vnd.openxmlformats-officedocument.presentationml.slide+xml"/>
  <Override PartName="/ppt/notesSlides/notesSlide15.xml" ContentType="application/vnd.openxmlformats-officedocument.presentationml.notesSlide+xml"/>
  <Override PartName="/ppt/slides/slide40.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24.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53.xml" ContentType="application/vnd.openxmlformats-officedocument.presentationml.slide+xml"/>
  <Override PartName="/ppt/diagrams/layout3.xml" ContentType="application/vnd.openxmlformats-officedocument.drawingml.diagramLayout+xml"/>
  <Override PartName="/ppt/diagrams/data3.xml" ContentType="application/vnd.openxmlformats-officedocument.drawingml.diagramData+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slides/slide61.xml" ContentType="application/vnd.openxmlformats-officedocument.presentationml.slide+xml"/>
  <Override PartName="/ppt/slides/slide69.xml" ContentType="application/vnd.openxmlformats-officedocument.presentationml.slide+xml"/>
  <Override PartName="/ppt/slides/slide74.xml" ContentType="application/vnd.openxmlformats-officedocument.presentationml.slide+xml"/>
  <Override PartName="/ppt/slides/slide82.xml" ContentType="application/vnd.openxmlformats-officedocument.presentationml.slide+xml"/>
  <Override PartName="/ppt/slides/slide87.xml" ContentType="application/vnd.openxmlformats-officedocument.presentationml.slide+xml"/>
  <Override PartName="/ppt/slides/slide90.xml" ContentType="application/vnd.openxmlformats-officedocument.presentationml.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4.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notesSlides/notesSlide19.xml" ContentType="application/vnd.openxmlformats-officedocument.presentationml.notesSlide+xml"/>
  <Override PartName="/ppt/slides/slide35.xml" ContentType="application/vnd.openxmlformats-officedocument.presentationml.slide+xml"/>
  <Override PartName="/ppt/slides/slide48.xml" ContentType="application/vnd.openxmlformats-officedocument.presentationml.slide+xml"/>
  <Override PartName="/ppt/slides/slide56.xml" ContentType="application/vnd.openxmlformats-officedocument.presentationml.slide+xml"/>
  <Override PartName="/ppt/slides/slide9.xml" ContentType="application/vnd.openxmlformats-officedocument.presentationml.slide+xml"/>
  <Override PartName="/ppt/notesSlides/notesSlide8.xml" ContentType="application/vnd.openxmlformats-officedocument.presentationml.notesSlide+xml"/>
  <Override PartName="/ppt/slides/slide30.xml" ContentType="application/vnd.openxmlformats-officedocument.presentationml.slide+xml"/>
  <Override PartName="/ppt/slides/slide43.xml" ContentType="application/vnd.openxmlformats-officedocument.presentationml.slide+xml"/>
  <Override PartName="/ppt/notesSlides/notesSlide26.xml" ContentType="application/vnd.openxmlformats-officedocument.presentationml.notesSlide+xml"/>
  <Override PartName="/ppt/slides/slide51.xml" ContentType="application/vnd.openxmlformats-officedocument.presentationml.slide+xml"/>
  <Override PartName="/ppt/slides/slide59.xml" ContentType="application/vnd.openxmlformats-officedocument.presentationml.slide+xml"/>
  <Override PartName="/ppt/diagrams/layout4.xml" ContentType="application/vnd.openxmlformats-officedocument.drawingml.diagramLayout+xml"/>
  <Override PartName="/ppt/diagrams/data4.xml" ContentType="application/vnd.openxmlformats-officedocument.drawingml.diagramData+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slides/slide64.xml" ContentType="application/vnd.openxmlformats-officedocument.presentationml.slide+xml"/>
  <Override PartName="/ppt/slides/slide72.xml" ContentType="application/vnd.openxmlformats-officedocument.presentationml.slide+xml"/>
  <Override PartName="/ppt/slides/slide77.xml" ContentType="application/vnd.openxmlformats-officedocument.presentationml.slide+xml"/>
  <Override PartName="/ppt/slides/slide80.xml" ContentType="application/vnd.openxmlformats-officedocument.presentationml.slide+xml"/>
  <Override PartName="/ppt/slides/slide85.xml" ContentType="application/vnd.openxmlformats-officedocument.presentationml.slide+xml"/>
  <Override PartName="/ppt/notesSlides/notesSlide30.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7.xml" ContentType="application/vnd.openxmlformats-officedocument.presentationml.slide+xml"/>
  <Override PartName="/ppt/slides/slide38.xml" ContentType="application/vnd.openxmlformats-officedocument.presentationml.slide+xml"/>
  <Override PartName="/ppt/notesSlides/notesSlide23.xml" ContentType="application/vnd.openxmlformats-officedocument.presentationml.notesSlide+xml"/>
  <Override PartName="/ppt/slides/slide33.xml" ContentType="application/vnd.openxmlformats-officedocument.presentationml.slide+xml"/>
  <Override PartName="/ppt/slides/slide49.xml" ContentType="application/vnd.openxmlformats-officedocument.presentationml.slide+xml"/>
  <Override PartName="/ppt/diagrams/layout2.xml" ContentType="application/vnd.openxmlformats-officedocument.drawingml.diagramLayout+xml"/>
  <Override PartName="/ppt/diagrams/data2.xml" ContentType="application/vnd.openxmlformats-officedocument.drawingml.diagramData+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slides/slide54.xml" ContentType="application/vnd.openxmlformats-officedocument.presentationml.slide+xml"/>
  <Override PartName="/ppt/slides/slide75.xml" ContentType="application/vnd.openxmlformats-officedocument.presentationml.slide+xml"/>
  <Override PartName="/ppt/tableStyles.xml" ContentType="application/vnd.openxmlformats-officedocument.presentationml.tableStyles+xml"/>
  <Override PartName="/ppt/slides/slide6.xml" ContentType="application/vnd.openxmlformats-officedocument.presentationml.slide+xml"/>
  <Override PartName="/ppt/notesSlides/notesSlide6.xml" ContentType="application/vnd.openxmlformats-officedocument.presentationml.notesSlide+xml"/>
  <Override PartName="/ppt/slides/slide70.xml" ContentType="application/vnd.openxmlformats-officedocument.presentationml.slide+xml"/>
  <Override PartName="/ppt/slides/slide1.xml" ContentType="application/vnd.openxmlformats-officedocument.presentationml.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20.xml" ContentType="application/vnd.openxmlformats-officedocument.presentationml.notesSlide+xml"/>
  <Override PartName="/ppt/slides/slide23.xml" ContentType="application/vnd.openxmlformats-officedocument.presentationml.slide+xml"/>
  <Override PartName="/ppt/slides/slide39.xml" ContentType="application/vnd.openxmlformats-officedocument.presentationml.slide+xml"/>
  <Override PartName="/ppt/slides/slide44.xml" ContentType="application/vnd.openxmlformats-officedocument.presentationml.slide+xml"/>
  <Override PartName="/ppt/notesSlides/notesSlide27.xml" ContentType="application/vnd.openxmlformats-officedocument.presentationml.notesSlide+xml"/>
  <Override PartName="/ppt/slides/slide65.xml" ContentType="application/vnd.openxmlformats-officedocument.presentationml.slide+xml"/>
  <Override PartName="/ppt/slides/slide86.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92"/>
  </p:notesMasterIdLst>
  <p:sldIdLst>
    <p:sldId id="256" r:id="rId2"/>
    <p:sldId id="257" r:id="rId3"/>
    <p:sldId id="260" r:id="rId4"/>
    <p:sldId id="261" r:id="rId5"/>
    <p:sldId id="263" r:id="rId6"/>
    <p:sldId id="310" r:id="rId7"/>
    <p:sldId id="267" r:id="rId8"/>
    <p:sldId id="311" r:id="rId9"/>
    <p:sldId id="265" r:id="rId10"/>
    <p:sldId id="312" r:id="rId11"/>
    <p:sldId id="264" r:id="rId12"/>
    <p:sldId id="266" r:id="rId13"/>
    <p:sldId id="262" r:id="rId14"/>
    <p:sldId id="313" r:id="rId15"/>
    <p:sldId id="314" r:id="rId16"/>
    <p:sldId id="315" r:id="rId17"/>
    <p:sldId id="316" r:id="rId18"/>
    <p:sldId id="329" r:id="rId19"/>
    <p:sldId id="268" r:id="rId20"/>
    <p:sldId id="317" r:id="rId21"/>
    <p:sldId id="330" r:id="rId22"/>
    <p:sldId id="318" r:id="rId23"/>
    <p:sldId id="319" r:id="rId24"/>
    <p:sldId id="320" r:id="rId25"/>
    <p:sldId id="321" r:id="rId26"/>
    <p:sldId id="269" r:id="rId27"/>
    <p:sldId id="271" r:id="rId28"/>
    <p:sldId id="270" r:id="rId29"/>
    <p:sldId id="322" r:id="rId30"/>
    <p:sldId id="323" r:id="rId31"/>
    <p:sldId id="324" r:id="rId32"/>
    <p:sldId id="325" r:id="rId33"/>
    <p:sldId id="326" r:id="rId34"/>
    <p:sldId id="331" r:id="rId35"/>
    <p:sldId id="327" r:id="rId36"/>
    <p:sldId id="328" r:id="rId37"/>
    <p:sldId id="272" r:id="rId38"/>
    <p:sldId id="274" r:id="rId39"/>
    <p:sldId id="334" r:id="rId40"/>
    <p:sldId id="275" r:id="rId41"/>
    <p:sldId id="338" r:id="rId42"/>
    <p:sldId id="279" r:id="rId43"/>
    <p:sldId id="282" r:id="rId44"/>
    <p:sldId id="280" r:id="rId45"/>
    <p:sldId id="425" r:id="rId46"/>
    <p:sldId id="335" r:id="rId47"/>
    <p:sldId id="381" r:id="rId48"/>
    <p:sldId id="382" r:id="rId49"/>
    <p:sldId id="383" r:id="rId50"/>
    <p:sldId id="384" r:id="rId51"/>
    <p:sldId id="385" r:id="rId52"/>
    <p:sldId id="386" r:id="rId53"/>
    <p:sldId id="387" r:id="rId54"/>
    <p:sldId id="388" r:id="rId55"/>
    <p:sldId id="389"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2" r:id="rId89"/>
    <p:sldId id="423" r:id="rId90"/>
    <p:sldId id="424" r:id="rId91"/>
  </p:sldIdLst>
  <p:sldSz cx="9144000" cy="5143500" type="screen16x9"/>
  <p:notesSz cx="6858000" cy="9144000"/>
  <p:embeddedFontLst>
    <p:embeddedFont>
      <p:font typeface="Montserrat" charset="0"/>
      <p:regular r:id="rId93"/>
      <p:bold r:id="rId94"/>
      <p:italic r:id="rId95"/>
      <p:boldItalic r:id="rId96"/>
    </p:embeddedFont>
    <p:embeddedFont>
      <p:font typeface="Ubuntu Medium" charset="0"/>
      <p:regular r:id="rId97"/>
      <p:bold r:id="rId98"/>
      <p:italic r:id="rId99"/>
      <p:boldItalic r:id="rId100"/>
    </p:embeddedFont>
    <p:embeddedFont>
      <p:font typeface="Ubuntu" charset="0"/>
      <p:regular r:id="rId101"/>
      <p:bold r:id="rId102"/>
      <p:italic r:id="rId103"/>
      <p:boldItalic r:id="rId104"/>
    </p:embeddedFont>
    <p:embeddedFont>
      <p:font typeface="Lato" charset="0"/>
      <p:regular r:id="rId105"/>
      <p:bold r:id="rId106"/>
      <p:italic r:id="rId107"/>
      <p:boldItalic r:id="rId108"/>
    </p:embeddedFont>
    <p:embeddedFont>
      <p:font typeface="Montserrat SemiBold" charset="0"/>
      <p:regular r:id="rId109"/>
      <p:bold r:id="rId110"/>
      <p:italic r:id="rId111"/>
      <p:boldItalic r:id="rId112"/>
    </p:embeddedFont>
    <p:embeddedFont>
      <p:font typeface="Open Sans"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B7913-E336-4E70-8FAA-6442FFC0F1E7}" v="6" dt="2024-12-15T20:01:56.375"/>
    <p1510:client id="{F37694BA-A9D2-4A07-BDE8-36CF9F4BC82F}" v="107" dt="2024-12-15T17:46:19.559"/>
  </p1510:revLst>
</p1510:revInfo>
</file>

<file path=ppt/tableStyles.xml><?xml version="1.0" encoding="utf-8"?>
<a:tblStyleLst xmlns:a="http://schemas.openxmlformats.org/drawingml/2006/main" def="{DFC0F9AC-5AED-4718-8C0C-C6BC52852072}">
  <a:tblStyle styleId="{DFC0F9AC-5AED-4718-8C0C-C6BC528520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510" autoAdjust="0"/>
    <p:restoredTop sz="94660"/>
  </p:normalViewPr>
  <p:slideViewPr>
    <p:cSldViewPr snapToGrid="0">
      <p:cViewPr>
        <p:scale>
          <a:sx n="66" d="100"/>
          <a:sy n="66" d="100"/>
        </p:scale>
        <p:origin x="-2934" y="-1218"/>
      </p:cViewPr>
      <p:guideLst>
        <p:guide orient="horz" pos="1620"/>
        <p:guide pos="2880"/>
      </p:guideLst>
    </p:cSldViewPr>
  </p:slideViewPr>
  <p:notesTextViewPr>
    <p:cViewPr>
      <p:scale>
        <a:sx n="1" d="1"/>
        <a:sy n="1" d="1"/>
      </p:scale>
      <p:origin x="0" y="0"/>
    </p:cViewPr>
  </p:notesTextViewPr>
  <p:sorterViewPr>
    <p:cViewPr>
      <p:scale>
        <a:sx n="20" d="100"/>
        <a:sy n="20" d="100"/>
      </p:scale>
      <p:origin x="0" y="0"/>
    </p:cViewPr>
  </p:sorterViewPr>
  <p:gridSpacing cx="78028800" cy="78028800"/>
</p:viewPr>
</file>

<file path=ppt/_rels/presentation.xml.rels>&#65279;<?xml version="1.0" encoding="utf-8"?><Relationships xmlns="http://schemas.openxmlformats.org/package/2006/relationships"><Relationship Type="http://schemas.openxmlformats.org/officeDocument/2006/relationships/slide" Target="/ppt/slides/slide25.xml" Id="rId26" /><Relationship Type="http://schemas.openxmlformats.org/officeDocument/2006/relationships/presProps" Target="/ppt/presProps.xml" Id="rId117" /><Relationship Type="http://schemas.openxmlformats.org/officeDocument/2006/relationships/slide" Target="/ppt/slides/slide20.xml" Id="rId21" /><Relationship Type="http://schemas.openxmlformats.org/officeDocument/2006/relationships/slide" Target="/ppt/slides/slide41.xml" Id="rId42" /><Relationship Type="http://schemas.openxmlformats.org/officeDocument/2006/relationships/slide" Target="/ppt/slides/slide46.xml" Id="rId47" /><Relationship Type="http://schemas.openxmlformats.org/officeDocument/2006/relationships/slide" Target="/ppt/slides/slide62.xml" Id="rId63" /><Relationship Type="http://schemas.openxmlformats.org/officeDocument/2006/relationships/slide" Target="/ppt/slides/slide67.xml" Id="rId68" /><Relationship Type="http://schemas.openxmlformats.org/officeDocument/2006/relationships/slide" Target="/ppt/slides/slide83.xml" Id="rId84" /><Relationship Type="http://schemas.openxmlformats.org/officeDocument/2006/relationships/slide" Target="/ppt/slides/slide88.xml" Id="rId89" /><Relationship Type="http://schemas.openxmlformats.org/officeDocument/2006/relationships/font" Target="/ppt/fonts/font20.fntdata" Id="rId112" /><Relationship Type="http://schemas.openxmlformats.org/officeDocument/2006/relationships/slide" Target="/ppt/slides/slide15.xml" Id="rId16" /><Relationship Type="http://schemas.openxmlformats.org/officeDocument/2006/relationships/font" Target="/ppt/fonts/font15.fntdata" Id="rId107" /><Relationship Type="http://schemas.openxmlformats.org/officeDocument/2006/relationships/slide" Target="/ppt/slides/slide10.xml" Id="rId11" /><Relationship Type="http://schemas.openxmlformats.org/officeDocument/2006/relationships/slide" Target="/ppt/slides/slide31.xml" Id="rId32" /><Relationship Type="http://schemas.openxmlformats.org/officeDocument/2006/relationships/slide" Target="/ppt/slides/slide36.xml" Id="rId37" /><Relationship Type="http://schemas.openxmlformats.org/officeDocument/2006/relationships/slide" Target="/ppt/slides/slide52.xml" Id="rId53" /><Relationship Type="http://schemas.openxmlformats.org/officeDocument/2006/relationships/slide" Target="/ppt/slides/slide57.xml" Id="rId58" /><Relationship Type="http://schemas.openxmlformats.org/officeDocument/2006/relationships/slide" Target="/ppt/slides/slide73.xml" Id="rId74" /><Relationship Type="http://schemas.openxmlformats.org/officeDocument/2006/relationships/slide" Target="/ppt/slides/slide78.xml" Id="rId79" /><Relationship Type="http://schemas.openxmlformats.org/officeDocument/2006/relationships/font" Target="/ppt/fonts/font10.fntdata" Id="rId102" /><Relationship Type="http://schemas.openxmlformats.org/officeDocument/2006/relationships/slide" Target="/ppt/slides/slide4.xml" Id="rId5" /><Relationship Type="http://schemas.openxmlformats.org/officeDocument/2006/relationships/slide" Target="/ppt/slides/slide60.xml" Id="rId61" /><Relationship Type="http://schemas.openxmlformats.org/officeDocument/2006/relationships/slide" Target="/ppt/slides/slide81.xml" Id="rId82" /><Relationship Type="http://schemas.openxmlformats.org/officeDocument/2006/relationships/slide" Target="/ppt/slides/slide89.xml" Id="rId90" /><Relationship Type="http://schemas.openxmlformats.org/officeDocument/2006/relationships/font" Target="/ppt/fonts/font3.fntdata" Id="rId95" /><Relationship Type="http://schemas.openxmlformats.org/officeDocument/2006/relationships/slide" Target="/ppt/slides/slide18.xml" Id="rId19"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slide" Target="/ppt/slides/slide26.xml" Id="rId27" /><Relationship Type="http://schemas.openxmlformats.org/officeDocument/2006/relationships/slide" Target="/ppt/slides/slide29.xml" Id="rId30" /><Relationship Type="http://schemas.openxmlformats.org/officeDocument/2006/relationships/slide" Target="/ppt/slides/slide34.xml" Id="rId35" /><Relationship Type="http://schemas.openxmlformats.org/officeDocument/2006/relationships/slide" Target="/ppt/slides/slide42.xml" Id="rId43" /><Relationship Type="http://schemas.openxmlformats.org/officeDocument/2006/relationships/slide" Target="/ppt/slides/slide47.xml" Id="rId48" /><Relationship Type="http://schemas.openxmlformats.org/officeDocument/2006/relationships/slide" Target="/ppt/slides/slide55.xml" Id="rId56" /><Relationship Type="http://schemas.openxmlformats.org/officeDocument/2006/relationships/slide" Target="/ppt/slides/slide63.xml" Id="rId64" /><Relationship Type="http://schemas.openxmlformats.org/officeDocument/2006/relationships/slide" Target="/ppt/slides/slide68.xml" Id="rId69" /><Relationship Type="http://schemas.openxmlformats.org/officeDocument/2006/relationships/slide" Target="/ppt/slides/slide76.xml" Id="rId77" /><Relationship Type="http://schemas.openxmlformats.org/officeDocument/2006/relationships/font" Target="/ppt/fonts/font8.fntdata" Id="rId100" /><Relationship Type="http://schemas.openxmlformats.org/officeDocument/2006/relationships/font" Target="/ppt/fonts/font13.fntdata" Id="rId105" /><Relationship Type="http://schemas.openxmlformats.org/officeDocument/2006/relationships/font" Target="/ppt/fonts/font21.fntdata" Id="rId113" /><Relationship Type="http://schemas.openxmlformats.org/officeDocument/2006/relationships/viewProps" Target="/ppt/viewProps.xml" Id="rId118" /><Relationship Type="http://schemas.openxmlformats.org/officeDocument/2006/relationships/slide" Target="/ppt/slides/slide7.xml" Id="rId8" /><Relationship Type="http://schemas.openxmlformats.org/officeDocument/2006/relationships/slide" Target="/ppt/slides/slide50.xml" Id="rId51" /><Relationship Type="http://schemas.openxmlformats.org/officeDocument/2006/relationships/slide" Target="/ppt/slides/slide71.xml" Id="rId72" /><Relationship Type="http://schemas.openxmlformats.org/officeDocument/2006/relationships/slide" Target="/ppt/slides/slide79.xml" Id="rId80" /><Relationship Type="http://schemas.openxmlformats.org/officeDocument/2006/relationships/slide" Target="/ppt/slides/slide84.xml" Id="rId85" /><Relationship Type="http://schemas.openxmlformats.org/officeDocument/2006/relationships/font" Target="/ppt/fonts/font1.fntdata" Id="rId93" /><Relationship Type="http://schemas.openxmlformats.org/officeDocument/2006/relationships/font" Target="/ppt/fonts/font6.fntdata" Id="rId98" /><Relationship Type="http://schemas.microsoft.com/office/2015/10/relationships/revisionInfo" Target="/ppt/revisionInfo.xml" Id="rId121" /><Relationship Type="http://schemas.openxmlformats.org/officeDocument/2006/relationships/slide" Target="/ppt/slides/slide2.xml" Id="rId3"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slide" Target="/ppt/slides/slide24.xml" Id="rId25" /><Relationship Type="http://schemas.openxmlformats.org/officeDocument/2006/relationships/slide" Target="/ppt/slides/slide32.xml" Id="rId33" /><Relationship Type="http://schemas.openxmlformats.org/officeDocument/2006/relationships/slide" Target="/ppt/slides/slide37.xml" Id="rId38" /><Relationship Type="http://schemas.openxmlformats.org/officeDocument/2006/relationships/slide" Target="/ppt/slides/slide45.xml" Id="rId46" /><Relationship Type="http://schemas.openxmlformats.org/officeDocument/2006/relationships/slide" Target="/ppt/slides/slide58.xml" Id="rId59" /><Relationship Type="http://schemas.openxmlformats.org/officeDocument/2006/relationships/slide" Target="/ppt/slides/slide66.xml" Id="rId67" /><Relationship Type="http://schemas.openxmlformats.org/officeDocument/2006/relationships/font" Target="/ppt/fonts/font11.fntdata" Id="rId103" /><Relationship Type="http://schemas.openxmlformats.org/officeDocument/2006/relationships/font" Target="/ppt/fonts/font16.fntdata" Id="rId108" /><Relationship Type="http://schemas.openxmlformats.org/officeDocument/2006/relationships/font" Target="/ppt/fonts/font24.fntdata" Id="rId116" /><Relationship Type="http://schemas.openxmlformats.org/officeDocument/2006/relationships/slide" Target="/ppt/slides/slide19.xml" Id="rId20" /><Relationship Type="http://schemas.openxmlformats.org/officeDocument/2006/relationships/slide" Target="/ppt/slides/slide40.xml" Id="rId41" /><Relationship Type="http://schemas.openxmlformats.org/officeDocument/2006/relationships/slide" Target="/ppt/slides/slide53.xml" Id="rId54" /><Relationship Type="http://schemas.openxmlformats.org/officeDocument/2006/relationships/slide" Target="/ppt/slides/slide61.xml" Id="rId62" /><Relationship Type="http://schemas.openxmlformats.org/officeDocument/2006/relationships/slide" Target="/ppt/slides/slide69.xml" Id="rId70" /><Relationship Type="http://schemas.openxmlformats.org/officeDocument/2006/relationships/slide" Target="/ppt/slides/slide74.xml" Id="rId75" /><Relationship Type="http://schemas.openxmlformats.org/officeDocument/2006/relationships/slide" Target="/ppt/slides/slide82.xml" Id="rId83" /><Relationship Type="http://schemas.openxmlformats.org/officeDocument/2006/relationships/slide" Target="/ppt/slides/slide87.xml" Id="rId88" /><Relationship Type="http://schemas.openxmlformats.org/officeDocument/2006/relationships/slide" Target="/ppt/slides/slide90.xml" Id="rId91" /><Relationship Type="http://schemas.openxmlformats.org/officeDocument/2006/relationships/font" Target="/ppt/fonts/font4.fntdata" Id="rId96" /><Relationship Type="http://schemas.openxmlformats.org/officeDocument/2006/relationships/font" Target="/ppt/fonts/font19.fntdata" Id="rId111"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slide" Target="/ppt/slides/slide27.xml" Id="rId28" /><Relationship Type="http://schemas.openxmlformats.org/officeDocument/2006/relationships/slide" Target="/ppt/slides/slide35.xml" Id="rId36" /><Relationship Type="http://schemas.openxmlformats.org/officeDocument/2006/relationships/slide" Target="/ppt/slides/slide48.xml" Id="rId49" /><Relationship Type="http://schemas.openxmlformats.org/officeDocument/2006/relationships/slide" Target="/ppt/slides/slide56.xml" Id="rId57" /><Relationship Type="http://schemas.openxmlformats.org/officeDocument/2006/relationships/font" Target="/ppt/fonts/font14.fntdata" Id="rId106" /><Relationship Type="http://schemas.openxmlformats.org/officeDocument/2006/relationships/font" Target="/ppt/fonts/font22.fntdata" Id="rId114" /><Relationship Type="http://schemas.openxmlformats.org/officeDocument/2006/relationships/theme" Target="/ppt/theme/theme1.xml" Id="rId119" /><Relationship Type="http://schemas.openxmlformats.org/officeDocument/2006/relationships/slide" Target="/ppt/slides/slide9.xml" Id="rId10" /><Relationship Type="http://schemas.openxmlformats.org/officeDocument/2006/relationships/slide" Target="/ppt/slides/slide30.xml" Id="rId31" /><Relationship Type="http://schemas.openxmlformats.org/officeDocument/2006/relationships/slide" Target="/ppt/slides/slide43.xml" Id="rId44" /><Relationship Type="http://schemas.openxmlformats.org/officeDocument/2006/relationships/slide" Target="/ppt/slides/slide51.xml" Id="rId52" /><Relationship Type="http://schemas.openxmlformats.org/officeDocument/2006/relationships/slide" Target="/ppt/slides/slide59.xml" Id="rId60" /><Relationship Type="http://schemas.openxmlformats.org/officeDocument/2006/relationships/slide" Target="/ppt/slides/slide64.xml" Id="rId65" /><Relationship Type="http://schemas.openxmlformats.org/officeDocument/2006/relationships/slide" Target="/ppt/slides/slide72.xml" Id="rId73" /><Relationship Type="http://schemas.openxmlformats.org/officeDocument/2006/relationships/slide" Target="/ppt/slides/slide77.xml" Id="rId78" /><Relationship Type="http://schemas.openxmlformats.org/officeDocument/2006/relationships/slide" Target="/ppt/slides/slide80.xml" Id="rId81" /><Relationship Type="http://schemas.openxmlformats.org/officeDocument/2006/relationships/slide" Target="/ppt/slides/slide85.xml" Id="rId86" /><Relationship Type="http://schemas.openxmlformats.org/officeDocument/2006/relationships/font" Target="/ppt/fonts/font2.fntdata" Id="rId94" /><Relationship Type="http://schemas.openxmlformats.org/officeDocument/2006/relationships/font" Target="/ppt/fonts/font7.fntdata" Id="rId99" /><Relationship Type="http://schemas.openxmlformats.org/officeDocument/2006/relationships/font" Target="/ppt/fonts/font9.fntdata" Id="rId101"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slide" Target="/ppt/slides/slide38.xml" Id="rId39" /><Relationship Type="http://schemas.openxmlformats.org/officeDocument/2006/relationships/font" Target="/ppt/fonts/font17.fntdata" Id="rId109" /><Relationship Type="http://schemas.openxmlformats.org/officeDocument/2006/relationships/slide" Target="/ppt/slides/slide33.xml" Id="rId34" /><Relationship Type="http://schemas.openxmlformats.org/officeDocument/2006/relationships/slide" Target="/ppt/slides/slide49.xml" Id="rId50" /><Relationship Type="http://schemas.openxmlformats.org/officeDocument/2006/relationships/slide" Target="/ppt/slides/slide54.xml" Id="rId55" /><Relationship Type="http://schemas.openxmlformats.org/officeDocument/2006/relationships/slide" Target="/ppt/slides/slide75.xml" Id="rId76" /><Relationship Type="http://schemas.openxmlformats.org/officeDocument/2006/relationships/font" Target="/ppt/fonts/font5.fntdata" Id="rId97" /><Relationship Type="http://schemas.openxmlformats.org/officeDocument/2006/relationships/font" Target="/ppt/fonts/font12.fntdata" Id="rId104" /><Relationship Type="http://schemas.openxmlformats.org/officeDocument/2006/relationships/tableStyles" Target="/ppt/tableStyles.xml" Id="rId120" /><Relationship Type="http://schemas.openxmlformats.org/officeDocument/2006/relationships/slide" Target="/ppt/slides/slide6.xml" Id="rId7" /><Relationship Type="http://schemas.openxmlformats.org/officeDocument/2006/relationships/slide" Target="/ppt/slides/slide70.xml" Id="rId71" /><Relationship Type="http://schemas.openxmlformats.org/officeDocument/2006/relationships/notesMaster" Target="/ppt/notesMasters/notesMaster1.xml" Id="rId92" /><Relationship Type="http://schemas.openxmlformats.org/officeDocument/2006/relationships/slide" Target="/ppt/slides/slide1.xml" Id="rId2" /><Relationship Type="http://schemas.openxmlformats.org/officeDocument/2006/relationships/slide" Target="/ppt/slides/slide28.xml" Id="rId29" /><Relationship Type="http://schemas.openxmlformats.org/officeDocument/2006/relationships/slide" Target="/ppt/slides/slide23.xml" Id="rId24" /><Relationship Type="http://schemas.openxmlformats.org/officeDocument/2006/relationships/slide" Target="/ppt/slides/slide39.xml" Id="rId40" /><Relationship Type="http://schemas.openxmlformats.org/officeDocument/2006/relationships/slide" Target="/ppt/slides/slide44.xml" Id="rId45" /><Relationship Type="http://schemas.openxmlformats.org/officeDocument/2006/relationships/slide" Target="/ppt/slides/slide65.xml" Id="rId66" /><Relationship Type="http://schemas.openxmlformats.org/officeDocument/2006/relationships/slide" Target="/ppt/slides/slide86.xml" Id="rId87" /><Relationship Type="http://schemas.openxmlformats.org/officeDocument/2006/relationships/font" Target="/ppt/fonts/font18.fntdata" Id="rId110" /><Relationship Type="http://schemas.openxmlformats.org/officeDocument/2006/relationships/font" Target="/ppt/fonts/font23.fntdata" Id="rId115"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500ED-BAC2-493B-9232-44F8A6962C0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IN"/>
        </a:p>
      </dgm:t>
    </dgm:pt>
    <dgm:pt modelId="{60F13F4C-AF7E-4E50-8F37-D6AC6A0F73F1}">
      <dgm:prSet/>
      <dgm:spPr/>
      <dgm:t>
        <a:bodyPr/>
        <a:lstStyle/>
        <a:p>
          <a:r>
            <a:rPr lang="en-US" b="0" i="0"/>
            <a:t>Buccal and lingual furcation can be easily probed.</a:t>
          </a:r>
          <a:endParaRPr lang="en-IN"/>
        </a:p>
      </dgm:t>
    </dgm:pt>
    <dgm:pt modelId="{28D8B1C0-1ADB-4D9D-A197-4DED62AE3A43}" type="parTrans" cxnId="{F5C95843-C489-49FA-8530-34ECD83A43D0}">
      <dgm:prSet/>
      <dgm:spPr/>
      <dgm:t>
        <a:bodyPr/>
        <a:lstStyle/>
        <a:p>
          <a:endParaRPr lang="en-IN"/>
        </a:p>
      </dgm:t>
    </dgm:pt>
    <dgm:pt modelId="{E62EA561-440E-4E9F-B816-8EC031CC3A0F}" type="sibTrans" cxnId="{F5C95843-C489-49FA-8530-34ECD83A43D0}">
      <dgm:prSet/>
      <dgm:spPr/>
      <dgm:t>
        <a:bodyPr/>
        <a:lstStyle/>
        <a:p>
          <a:endParaRPr lang="en-IN"/>
        </a:p>
      </dgm:t>
    </dgm:pt>
    <dgm:pt modelId="{25D31184-9FB9-414D-B627-CC8D9EB173C3}">
      <dgm:prSet/>
      <dgm:spPr/>
      <dgm:t>
        <a:bodyPr/>
        <a:lstStyle/>
        <a:p>
          <a:r>
            <a:rPr lang="en-US" b="0" i="0"/>
            <a:t>Proximal furcations are difficult for probing.</a:t>
          </a:r>
          <a:endParaRPr lang="en-IN"/>
        </a:p>
      </dgm:t>
    </dgm:pt>
    <dgm:pt modelId="{478796CB-7151-41A3-BB14-72DEB6982790}" type="parTrans" cxnId="{A51BF45B-E291-4AB8-8411-06651550E912}">
      <dgm:prSet/>
      <dgm:spPr/>
      <dgm:t>
        <a:bodyPr/>
        <a:lstStyle/>
        <a:p>
          <a:endParaRPr lang="en-IN"/>
        </a:p>
      </dgm:t>
    </dgm:pt>
    <dgm:pt modelId="{4A9BD197-5F68-49BA-92A5-521D26CF054F}" type="sibTrans" cxnId="{A51BF45B-E291-4AB8-8411-06651550E912}">
      <dgm:prSet/>
      <dgm:spPr/>
      <dgm:t>
        <a:bodyPr/>
        <a:lstStyle/>
        <a:p>
          <a:endParaRPr lang="en-IN"/>
        </a:p>
      </dgm:t>
    </dgm:pt>
    <dgm:pt modelId="{11A25AE3-13F7-4416-ABF8-8F32BCB006E4}">
      <dgm:prSet/>
      <dgm:spPr/>
      <dgm:t>
        <a:bodyPr/>
        <a:lstStyle/>
        <a:p>
          <a:r>
            <a:rPr lang="en-US" b="0" i="0"/>
            <a:t>In maxillary molars mesial furcation is located more palatally than to the buccal tooth surface. </a:t>
          </a:r>
          <a:endParaRPr lang="en-IN"/>
        </a:p>
      </dgm:t>
    </dgm:pt>
    <dgm:pt modelId="{7E26E7E9-9EA2-447F-B629-7D1CD066CB3C}" type="parTrans" cxnId="{C4A7BF1F-CA39-4AD1-8CF7-227C12E6A900}">
      <dgm:prSet/>
      <dgm:spPr/>
      <dgm:t>
        <a:bodyPr/>
        <a:lstStyle/>
        <a:p>
          <a:endParaRPr lang="en-IN"/>
        </a:p>
      </dgm:t>
    </dgm:pt>
    <dgm:pt modelId="{553E0DB5-6A12-4DC7-B217-AFA30E23E6F2}" type="sibTrans" cxnId="{C4A7BF1F-CA39-4AD1-8CF7-227C12E6A900}">
      <dgm:prSet/>
      <dgm:spPr/>
      <dgm:t>
        <a:bodyPr/>
        <a:lstStyle/>
        <a:p>
          <a:endParaRPr lang="en-IN"/>
        </a:p>
      </dgm:t>
    </dgm:pt>
    <dgm:pt modelId="{90C8BADC-4D67-49B8-9103-291F58854034}">
      <dgm:prSet/>
      <dgm:spPr/>
      <dgm:t>
        <a:bodyPr/>
        <a:lstStyle/>
        <a:p>
          <a:r>
            <a:rPr lang="en-US" b="0" i="0"/>
            <a:t>It should therefore be probed from the palatal aspect.</a:t>
          </a:r>
          <a:endParaRPr lang="en-IN"/>
        </a:p>
      </dgm:t>
    </dgm:pt>
    <dgm:pt modelId="{2F7DB4AF-D4AC-4BB8-86C4-F411F2C6E943}" type="parTrans" cxnId="{C0CC1BBD-24BE-40AA-B698-3C780A5DDA44}">
      <dgm:prSet/>
      <dgm:spPr/>
      <dgm:t>
        <a:bodyPr/>
        <a:lstStyle/>
        <a:p>
          <a:endParaRPr lang="en-IN"/>
        </a:p>
      </dgm:t>
    </dgm:pt>
    <dgm:pt modelId="{329C5FD4-0D42-4B0B-A612-6C5E7C0BAFBF}" type="sibTrans" cxnId="{C0CC1BBD-24BE-40AA-B698-3C780A5DDA44}">
      <dgm:prSet/>
      <dgm:spPr/>
      <dgm:t>
        <a:bodyPr/>
        <a:lstStyle/>
        <a:p>
          <a:endParaRPr lang="en-IN"/>
        </a:p>
      </dgm:t>
    </dgm:pt>
    <dgm:pt modelId="{F60907EA-F59A-4643-8FF9-4962C8EE0796}">
      <dgm:prSet/>
      <dgm:spPr/>
      <dgm:t>
        <a:bodyPr/>
        <a:lstStyle/>
        <a:p>
          <a:r>
            <a:rPr lang="en-US" b="0" i="0"/>
            <a:t>In contrast the distal furcation is located midway bucco-lingually and can therefore be probed either from the buccal or palatal aspect.</a:t>
          </a:r>
          <a:endParaRPr lang="en-IN"/>
        </a:p>
      </dgm:t>
    </dgm:pt>
    <dgm:pt modelId="{1AE8D5F7-2AFB-4E76-A7B0-A618A6110EA7}" type="parTrans" cxnId="{7ED0A1E2-CCC2-46FF-8191-234E8D5E5553}">
      <dgm:prSet/>
      <dgm:spPr/>
      <dgm:t>
        <a:bodyPr/>
        <a:lstStyle/>
        <a:p>
          <a:endParaRPr lang="en-IN"/>
        </a:p>
      </dgm:t>
    </dgm:pt>
    <dgm:pt modelId="{40C432E3-A26E-4293-A4D3-C2139D4CB4FE}" type="sibTrans" cxnId="{7ED0A1E2-CCC2-46FF-8191-234E8D5E5553}">
      <dgm:prSet/>
      <dgm:spPr/>
      <dgm:t>
        <a:bodyPr/>
        <a:lstStyle/>
        <a:p>
          <a:endParaRPr lang="en-IN"/>
        </a:p>
      </dgm:t>
    </dgm:pt>
    <dgm:pt modelId="{DC29A817-2B9D-4D17-B419-EE84C132A38C}">
      <dgm:prSet/>
      <dgm:spPr/>
      <dgm:t>
        <a:bodyPr/>
        <a:lstStyle/>
        <a:p>
          <a:r>
            <a:rPr lang="en-US" b="0" i="0"/>
            <a:t>Furcation probing in maxillary premolar is very difficult due to the presence of anatomic variations such as longitudinal furrows</a:t>
          </a:r>
          <a:endParaRPr lang="en-IN"/>
        </a:p>
      </dgm:t>
    </dgm:pt>
    <dgm:pt modelId="{115D1747-80D0-4B2A-9467-5BE5EDF21033}" type="parTrans" cxnId="{EA5B2E76-EDD3-4B25-BAEF-D9E8F89EA7DB}">
      <dgm:prSet/>
      <dgm:spPr/>
      <dgm:t>
        <a:bodyPr/>
        <a:lstStyle/>
        <a:p>
          <a:endParaRPr lang="en-IN"/>
        </a:p>
      </dgm:t>
    </dgm:pt>
    <dgm:pt modelId="{9A696609-12E2-4028-A936-B0A5664959CD}" type="sibTrans" cxnId="{EA5B2E76-EDD3-4B25-BAEF-D9E8F89EA7DB}">
      <dgm:prSet/>
      <dgm:spPr/>
      <dgm:t>
        <a:bodyPr/>
        <a:lstStyle/>
        <a:p>
          <a:endParaRPr lang="en-IN"/>
        </a:p>
      </dgm:t>
    </dgm:pt>
    <dgm:pt modelId="{6DB06D7D-71B3-4A40-9ABF-F5DF93308C10}">
      <dgm:prSet/>
      <dgm:spPr/>
      <dgm:t>
        <a:bodyPr/>
        <a:lstStyle/>
        <a:p>
          <a:r>
            <a:rPr lang="en-US" b="0" i="0"/>
            <a:t>In some patients furcation involvement in these teeth may be first identified after the elevation of a soft tissue flap.</a:t>
          </a:r>
          <a:endParaRPr lang="en-IN"/>
        </a:p>
      </dgm:t>
    </dgm:pt>
    <dgm:pt modelId="{D60375F2-088B-4BF2-B422-BDA58A14BA95}" type="parTrans" cxnId="{9E937885-7898-4EE2-80E8-5683F9723F12}">
      <dgm:prSet/>
      <dgm:spPr/>
      <dgm:t>
        <a:bodyPr/>
        <a:lstStyle/>
        <a:p>
          <a:endParaRPr lang="en-IN"/>
        </a:p>
      </dgm:t>
    </dgm:pt>
    <dgm:pt modelId="{9298D3D4-0A48-4163-BF6D-7FA9AC6CCA41}" type="sibTrans" cxnId="{9E937885-7898-4EE2-80E8-5683F9723F12}">
      <dgm:prSet/>
      <dgm:spPr/>
      <dgm:t>
        <a:bodyPr/>
        <a:lstStyle/>
        <a:p>
          <a:endParaRPr lang="en-IN"/>
        </a:p>
      </dgm:t>
    </dgm:pt>
    <dgm:pt modelId="{05DD9E8A-1F4C-4B63-BE02-969E49515346}" type="pres">
      <dgm:prSet presAssocID="{FBE500ED-BAC2-493B-9232-44F8A6962C0E}" presName="linear" presStyleCnt="0">
        <dgm:presLayoutVars>
          <dgm:animLvl val="lvl"/>
          <dgm:resizeHandles val="exact"/>
        </dgm:presLayoutVars>
      </dgm:prSet>
      <dgm:spPr/>
      <dgm:t>
        <a:bodyPr/>
        <a:lstStyle/>
        <a:p>
          <a:endParaRPr lang="en-US"/>
        </a:p>
      </dgm:t>
    </dgm:pt>
    <dgm:pt modelId="{D5552DE5-E2C5-4DA9-9A28-D64DA7969448}" type="pres">
      <dgm:prSet presAssocID="{60F13F4C-AF7E-4E50-8F37-D6AC6A0F73F1}" presName="parentText" presStyleLbl="node1" presStyleIdx="0" presStyleCnt="7">
        <dgm:presLayoutVars>
          <dgm:chMax val="0"/>
          <dgm:bulletEnabled val="1"/>
        </dgm:presLayoutVars>
      </dgm:prSet>
      <dgm:spPr/>
      <dgm:t>
        <a:bodyPr/>
        <a:lstStyle/>
        <a:p>
          <a:endParaRPr lang="en-US"/>
        </a:p>
      </dgm:t>
    </dgm:pt>
    <dgm:pt modelId="{FF469488-9E63-4CAB-8381-28D26B5395D1}" type="pres">
      <dgm:prSet presAssocID="{E62EA561-440E-4E9F-B816-8EC031CC3A0F}" presName="spacer" presStyleCnt="0"/>
      <dgm:spPr/>
    </dgm:pt>
    <dgm:pt modelId="{8098F20C-D5E8-4AB4-9C3F-5729177ECAC6}" type="pres">
      <dgm:prSet presAssocID="{25D31184-9FB9-414D-B627-CC8D9EB173C3}" presName="parentText" presStyleLbl="node1" presStyleIdx="1" presStyleCnt="7">
        <dgm:presLayoutVars>
          <dgm:chMax val="0"/>
          <dgm:bulletEnabled val="1"/>
        </dgm:presLayoutVars>
      </dgm:prSet>
      <dgm:spPr/>
      <dgm:t>
        <a:bodyPr/>
        <a:lstStyle/>
        <a:p>
          <a:endParaRPr lang="en-US"/>
        </a:p>
      </dgm:t>
    </dgm:pt>
    <dgm:pt modelId="{A774A582-2C25-4816-BB70-D73D78FA9DC4}" type="pres">
      <dgm:prSet presAssocID="{4A9BD197-5F68-49BA-92A5-521D26CF054F}" presName="spacer" presStyleCnt="0"/>
      <dgm:spPr/>
    </dgm:pt>
    <dgm:pt modelId="{C46E5944-58F2-4B94-829C-36A42109DD88}" type="pres">
      <dgm:prSet presAssocID="{11A25AE3-13F7-4416-ABF8-8F32BCB006E4}" presName="parentText" presStyleLbl="node1" presStyleIdx="2" presStyleCnt="7">
        <dgm:presLayoutVars>
          <dgm:chMax val="0"/>
          <dgm:bulletEnabled val="1"/>
        </dgm:presLayoutVars>
      </dgm:prSet>
      <dgm:spPr/>
      <dgm:t>
        <a:bodyPr/>
        <a:lstStyle/>
        <a:p>
          <a:endParaRPr lang="en-US"/>
        </a:p>
      </dgm:t>
    </dgm:pt>
    <dgm:pt modelId="{AC2EECDF-9402-41E6-8B44-448D0806FC04}" type="pres">
      <dgm:prSet presAssocID="{553E0DB5-6A12-4DC7-B217-AFA30E23E6F2}" presName="spacer" presStyleCnt="0"/>
      <dgm:spPr/>
    </dgm:pt>
    <dgm:pt modelId="{E71E76CC-C351-492E-809C-68557292C74E}" type="pres">
      <dgm:prSet presAssocID="{90C8BADC-4D67-49B8-9103-291F58854034}" presName="parentText" presStyleLbl="node1" presStyleIdx="3" presStyleCnt="7">
        <dgm:presLayoutVars>
          <dgm:chMax val="0"/>
          <dgm:bulletEnabled val="1"/>
        </dgm:presLayoutVars>
      </dgm:prSet>
      <dgm:spPr/>
      <dgm:t>
        <a:bodyPr/>
        <a:lstStyle/>
        <a:p>
          <a:endParaRPr lang="en-US"/>
        </a:p>
      </dgm:t>
    </dgm:pt>
    <dgm:pt modelId="{A39A2964-0B08-4366-8450-74511271EC7B}" type="pres">
      <dgm:prSet presAssocID="{329C5FD4-0D42-4B0B-A612-6C5E7C0BAFBF}" presName="spacer" presStyleCnt="0"/>
      <dgm:spPr/>
    </dgm:pt>
    <dgm:pt modelId="{B3B2D8F7-0EC2-4266-A874-59AE59EDD51D}" type="pres">
      <dgm:prSet presAssocID="{F60907EA-F59A-4643-8FF9-4962C8EE0796}" presName="parentText" presStyleLbl="node1" presStyleIdx="4" presStyleCnt="7">
        <dgm:presLayoutVars>
          <dgm:chMax val="0"/>
          <dgm:bulletEnabled val="1"/>
        </dgm:presLayoutVars>
      </dgm:prSet>
      <dgm:spPr/>
      <dgm:t>
        <a:bodyPr/>
        <a:lstStyle/>
        <a:p>
          <a:endParaRPr lang="en-US"/>
        </a:p>
      </dgm:t>
    </dgm:pt>
    <dgm:pt modelId="{B09EC93D-49C7-4804-A164-274D213AB828}" type="pres">
      <dgm:prSet presAssocID="{40C432E3-A26E-4293-A4D3-C2139D4CB4FE}" presName="spacer" presStyleCnt="0"/>
      <dgm:spPr/>
    </dgm:pt>
    <dgm:pt modelId="{FCB2D87F-BA0B-4CAE-8ADA-E1608BBEFA06}" type="pres">
      <dgm:prSet presAssocID="{DC29A817-2B9D-4D17-B419-EE84C132A38C}" presName="parentText" presStyleLbl="node1" presStyleIdx="5" presStyleCnt="7">
        <dgm:presLayoutVars>
          <dgm:chMax val="0"/>
          <dgm:bulletEnabled val="1"/>
        </dgm:presLayoutVars>
      </dgm:prSet>
      <dgm:spPr/>
      <dgm:t>
        <a:bodyPr/>
        <a:lstStyle/>
        <a:p>
          <a:endParaRPr lang="en-US"/>
        </a:p>
      </dgm:t>
    </dgm:pt>
    <dgm:pt modelId="{DF153423-59C8-408C-B0B8-D3DF1E57F1DF}" type="pres">
      <dgm:prSet presAssocID="{9A696609-12E2-4028-A936-B0A5664959CD}" presName="spacer" presStyleCnt="0"/>
      <dgm:spPr/>
    </dgm:pt>
    <dgm:pt modelId="{6D6072DE-7892-4A4E-9541-BBCB5ED33F61}" type="pres">
      <dgm:prSet presAssocID="{6DB06D7D-71B3-4A40-9ABF-F5DF93308C10}" presName="parentText" presStyleLbl="node1" presStyleIdx="6" presStyleCnt="7">
        <dgm:presLayoutVars>
          <dgm:chMax val="0"/>
          <dgm:bulletEnabled val="1"/>
        </dgm:presLayoutVars>
      </dgm:prSet>
      <dgm:spPr/>
      <dgm:t>
        <a:bodyPr/>
        <a:lstStyle/>
        <a:p>
          <a:endParaRPr lang="en-US"/>
        </a:p>
      </dgm:t>
    </dgm:pt>
  </dgm:ptLst>
  <dgm:cxnLst>
    <dgm:cxn modelId="{C4A7BF1F-CA39-4AD1-8CF7-227C12E6A900}" srcId="{FBE500ED-BAC2-493B-9232-44F8A6962C0E}" destId="{11A25AE3-13F7-4416-ABF8-8F32BCB006E4}" srcOrd="2" destOrd="0" parTransId="{7E26E7E9-9EA2-447F-B629-7D1CD066CB3C}" sibTransId="{553E0DB5-6A12-4DC7-B217-AFA30E23E6F2}"/>
    <dgm:cxn modelId="{E616A6D9-4A2A-4532-81C5-04B50C14C809}" type="presOf" srcId="{25D31184-9FB9-414D-B627-CC8D9EB173C3}" destId="{8098F20C-D5E8-4AB4-9C3F-5729177ECAC6}" srcOrd="0" destOrd="0" presId="urn:microsoft.com/office/officeart/2005/8/layout/vList2"/>
    <dgm:cxn modelId="{C5912826-F359-4C4C-A91F-1621311636B9}" type="presOf" srcId="{6DB06D7D-71B3-4A40-9ABF-F5DF93308C10}" destId="{6D6072DE-7892-4A4E-9541-BBCB5ED33F61}" srcOrd="0" destOrd="0" presId="urn:microsoft.com/office/officeart/2005/8/layout/vList2"/>
    <dgm:cxn modelId="{7ED0A1E2-CCC2-46FF-8191-234E8D5E5553}" srcId="{FBE500ED-BAC2-493B-9232-44F8A6962C0E}" destId="{F60907EA-F59A-4643-8FF9-4962C8EE0796}" srcOrd="4" destOrd="0" parTransId="{1AE8D5F7-2AFB-4E76-A7B0-A618A6110EA7}" sibTransId="{40C432E3-A26E-4293-A4D3-C2139D4CB4FE}"/>
    <dgm:cxn modelId="{EA5B2E76-EDD3-4B25-BAEF-D9E8F89EA7DB}" srcId="{FBE500ED-BAC2-493B-9232-44F8A6962C0E}" destId="{DC29A817-2B9D-4D17-B419-EE84C132A38C}" srcOrd="5" destOrd="0" parTransId="{115D1747-80D0-4B2A-9467-5BE5EDF21033}" sibTransId="{9A696609-12E2-4028-A936-B0A5664959CD}"/>
    <dgm:cxn modelId="{92BBF993-7635-4752-8BC5-37683CA5091D}" type="presOf" srcId="{11A25AE3-13F7-4416-ABF8-8F32BCB006E4}" destId="{C46E5944-58F2-4B94-829C-36A42109DD88}" srcOrd="0" destOrd="0" presId="urn:microsoft.com/office/officeart/2005/8/layout/vList2"/>
    <dgm:cxn modelId="{0D177B0C-FF7B-413F-A6F0-ACD7E213BC4A}" type="presOf" srcId="{60F13F4C-AF7E-4E50-8F37-D6AC6A0F73F1}" destId="{D5552DE5-E2C5-4DA9-9A28-D64DA7969448}" srcOrd="0" destOrd="0" presId="urn:microsoft.com/office/officeart/2005/8/layout/vList2"/>
    <dgm:cxn modelId="{C0CC1BBD-24BE-40AA-B698-3C780A5DDA44}" srcId="{FBE500ED-BAC2-493B-9232-44F8A6962C0E}" destId="{90C8BADC-4D67-49B8-9103-291F58854034}" srcOrd="3" destOrd="0" parTransId="{2F7DB4AF-D4AC-4BB8-86C4-F411F2C6E943}" sibTransId="{329C5FD4-0D42-4B0B-A612-6C5E7C0BAFBF}"/>
    <dgm:cxn modelId="{9E937885-7898-4EE2-80E8-5683F9723F12}" srcId="{FBE500ED-BAC2-493B-9232-44F8A6962C0E}" destId="{6DB06D7D-71B3-4A40-9ABF-F5DF93308C10}" srcOrd="6" destOrd="0" parTransId="{D60375F2-088B-4BF2-B422-BDA58A14BA95}" sibTransId="{9298D3D4-0A48-4163-BF6D-7FA9AC6CCA41}"/>
    <dgm:cxn modelId="{B2A0B6E7-D1B6-423C-8B4C-8D2F822F508F}" type="presOf" srcId="{FBE500ED-BAC2-493B-9232-44F8A6962C0E}" destId="{05DD9E8A-1F4C-4B63-BE02-969E49515346}" srcOrd="0" destOrd="0" presId="urn:microsoft.com/office/officeart/2005/8/layout/vList2"/>
    <dgm:cxn modelId="{2D693600-D036-4043-87CE-65AEC0067C73}" type="presOf" srcId="{90C8BADC-4D67-49B8-9103-291F58854034}" destId="{E71E76CC-C351-492E-809C-68557292C74E}" srcOrd="0" destOrd="0" presId="urn:microsoft.com/office/officeart/2005/8/layout/vList2"/>
    <dgm:cxn modelId="{CA20C38C-1C17-4CE3-B5EB-49E9A407B269}" type="presOf" srcId="{DC29A817-2B9D-4D17-B419-EE84C132A38C}" destId="{FCB2D87F-BA0B-4CAE-8ADA-E1608BBEFA06}" srcOrd="0" destOrd="0" presId="urn:microsoft.com/office/officeart/2005/8/layout/vList2"/>
    <dgm:cxn modelId="{E54AE583-F62E-4F6B-9629-48F62FA604C7}" type="presOf" srcId="{F60907EA-F59A-4643-8FF9-4962C8EE0796}" destId="{B3B2D8F7-0EC2-4266-A874-59AE59EDD51D}" srcOrd="0" destOrd="0" presId="urn:microsoft.com/office/officeart/2005/8/layout/vList2"/>
    <dgm:cxn modelId="{F5C95843-C489-49FA-8530-34ECD83A43D0}" srcId="{FBE500ED-BAC2-493B-9232-44F8A6962C0E}" destId="{60F13F4C-AF7E-4E50-8F37-D6AC6A0F73F1}" srcOrd="0" destOrd="0" parTransId="{28D8B1C0-1ADB-4D9D-A197-4DED62AE3A43}" sibTransId="{E62EA561-440E-4E9F-B816-8EC031CC3A0F}"/>
    <dgm:cxn modelId="{A51BF45B-E291-4AB8-8411-06651550E912}" srcId="{FBE500ED-BAC2-493B-9232-44F8A6962C0E}" destId="{25D31184-9FB9-414D-B627-CC8D9EB173C3}" srcOrd="1" destOrd="0" parTransId="{478796CB-7151-41A3-BB14-72DEB6982790}" sibTransId="{4A9BD197-5F68-49BA-92A5-521D26CF054F}"/>
    <dgm:cxn modelId="{EE821206-1492-40D3-8545-B84B64D48F64}" type="presParOf" srcId="{05DD9E8A-1F4C-4B63-BE02-969E49515346}" destId="{D5552DE5-E2C5-4DA9-9A28-D64DA7969448}" srcOrd="0" destOrd="0" presId="urn:microsoft.com/office/officeart/2005/8/layout/vList2"/>
    <dgm:cxn modelId="{AD049618-4DE5-4746-97B4-6F4395D56713}" type="presParOf" srcId="{05DD9E8A-1F4C-4B63-BE02-969E49515346}" destId="{FF469488-9E63-4CAB-8381-28D26B5395D1}" srcOrd="1" destOrd="0" presId="urn:microsoft.com/office/officeart/2005/8/layout/vList2"/>
    <dgm:cxn modelId="{1D37A115-9B74-431E-BFC1-E3A94B55BCC9}" type="presParOf" srcId="{05DD9E8A-1F4C-4B63-BE02-969E49515346}" destId="{8098F20C-D5E8-4AB4-9C3F-5729177ECAC6}" srcOrd="2" destOrd="0" presId="urn:microsoft.com/office/officeart/2005/8/layout/vList2"/>
    <dgm:cxn modelId="{FB83D708-5617-477F-BFF0-0999A23CEA25}" type="presParOf" srcId="{05DD9E8A-1F4C-4B63-BE02-969E49515346}" destId="{A774A582-2C25-4816-BB70-D73D78FA9DC4}" srcOrd="3" destOrd="0" presId="urn:microsoft.com/office/officeart/2005/8/layout/vList2"/>
    <dgm:cxn modelId="{01849FA0-5793-4268-B744-33FDF8AA05E2}" type="presParOf" srcId="{05DD9E8A-1F4C-4B63-BE02-969E49515346}" destId="{C46E5944-58F2-4B94-829C-36A42109DD88}" srcOrd="4" destOrd="0" presId="urn:microsoft.com/office/officeart/2005/8/layout/vList2"/>
    <dgm:cxn modelId="{63609419-44F8-4437-AD33-C410B779A00E}" type="presParOf" srcId="{05DD9E8A-1F4C-4B63-BE02-969E49515346}" destId="{AC2EECDF-9402-41E6-8B44-448D0806FC04}" srcOrd="5" destOrd="0" presId="urn:microsoft.com/office/officeart/2005/8/layout/vList2"/>
    <dgm:cxn modelId="{674997E9-A170-46AE-834A-470BC0113409}" type="presParOf" srcId="{05DD9E8A-1F4C-4B63-BE02-969E49515346}" destId="{E71E76CC-C351-492E-809C-68557292C74E}" srcOrd="6" destOrd="0" presId="urn:microsoft.com/office/officeart/2005/8/layout/vList2"/>
    <dgm:cxn modelId="{3D097E6E-D274-4347-8CD1-C2EC6EBFAC16}" type="presParOf" srcId="{05DD9E8A-1F4C-4B63-BE02-969E49515346}" destId="{A39A2964-0B08-4366-8450-74511271EC7B}" srcOrd="7" destOrd="0" presId="urn:microsoft.com/office/officeart/2005/8/layout/vList2"/>
    <dgm:cxn modelId="{837EAAB2-A97A-4D80-9A83-6C31D940BC44}" type="presParOf" srcId="{05DD9E8A-1F4C-4B63-BE02-969E49515346}" destId="{B3B2D8F7-0EC2-4266-A874-59AE59EDD51D}" srcOrd="8" destOrd="0" presId="urn:microsoft.com/office/officeart/2005/8/layout/vList2"/>
    <dgm:cxn modelId="{4E6C9235-65AE-4D14-85FD-0605F74B553A}" type="presParOf" srcId="{05DD9E8A-1F4C-4B63-BE02-969E49515346}" destId="{B09EC93D-49C7-4804-A164-274D213AB828}" srcOrd="9" destOrd="0" presId="urn:microsoft.com/office/officeart/2005/8/layout/vList2"/>
    <dgm:cxn modelId="{DB8C6ADB-944B-43BE-9821-4E35FF34A04E}" type="presParOf" srcId="{05DD9E8A-1F4C-4B63-BE02-969E49515346}" destId="{FCB2D87F-BA0B-4CAE-8ADA-E1608BBEFA06}" srcOrd="10" destOrd="0" presId="urn:microsoft.com/office/officeart/2005/8/layout/vList2"/>
    <dgm:cxn modelId="{CE3F8946-D5D9-45B0-A478-4202D50AF0EA}" type="presParOf" srcId="{05DD9E8A-1F4C-4B63-BE02-969E49515346}" destId="{DF153423-59C8-408C-B0B8-D3DF1E57F1DF}" srcOrd="11" destOrd="0" presId="urn:microsoft.com/office/officeart/2005/8/layout/vList2"/>
    <dgm:cxn modelId="{AEEE88F0-F727-4B61-B153-382BE557E1C9}" type="presParOf" srcId="{05DD9E8A-1F4C-4B63-BE02-969E49515346}" destId="{6D6072DE-7892-4A4E-9541-BBCB5ED33F61}" srcOrd="1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11FE6-EAC8-4E5F-B93D-109DAFFBBFBF}"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463E0C04-7AB3-451A-AE50-3C0BE9BC0462}">
      <dgm:prSet/>
      <dgm:spPr/>
      <dgm:t>
        <a:bodyPr/>
        <a:lstStyle/>
        <a:p>
          <a:pPr rtl="0"/>
          <a:r>
            <a:rPr lang="en-US" b="0" i="0" dirty="0"/>
            <a:t>Maintain the furcation</a:t>
          </a:r>
          <a:endParaRPr lang="en-US" dirty="0"/>
        </a:p>
      </dgm:t>
    </dgm:pt>
    <dgm:pt modelId="{95474B96-A6DC-4F6F-BDA8-C44D9C2B1CD9}" type="parTrans" cxnId="{EF136DBD-BEBA-4E68-8E82-5E8FD07B4556}">
      <dgm:prSet/>
      <dgm:spPr/>
      <dgm:t>
        <a:bodyPr/>
        <a:lstStyle/>
        <a:p>
          <a:endParaRPr lang="en-US"/>
        </a:p>
      </dgm:t>
    </dgm:pt>
    <dgm:pt modelId="{8C62C8D9-27BD-45AB-9B69-5B63C051BA13}" type="sibTrans" cxnId="{EF136DBD-BEBA-4E68-8E82-5E8FD07B4556}">
      <dgm:prSet/>
      <dgm:spPr/>
      <dgm:t>
        <a:bodyPr/>
        <a:lstStyle/>
        <a:p>
          <a:endParaRPr lang="en-US"/>
        </a:p>
      </dgm:t>
    </dgm:pt>
    <dgm:pt modelId="{2DFB4857-D162-4A14-A72A-585B83D4B186}">
      <dgm:prSet/>
      <dgm:spPr/>
      <dgm:t>
        <a:bodyPr/>
        <a:lstStyle/>
        <a:p>
          <a:pPr rtl="0"/>
          <a:r>
            <a:rPr lang="en-US" b="0" i="0" dirty="0"/>
            <a:t>Increase the access to furcation</a:t>
          </a:r>
          <a:endParaRPr lang="en-US" dirty="0"/>
        </a:p>
      </dgm:t>
    </dgm:pt>
    <dgm:pt modelId="{0DEBE568-9D9C-48BF-AB14-05F325942BF7}" type="parTrans" cxnId="{C11B63D8-D197-4E31-B187-5A5D78C05775}">
      <dgm:prSet/>
      <dgm:spPr/>
      <dgm:t>
        <a:bodyPr/>
        <a:lstStyle/>
        <a:p>
          <a:endParaRPr lang="en-US"/>
        </a:p>
      </dgm:t>
    </dgm:pt>
    <dgm:pt modelId="{B9B058D0-C7D1-40DD-B22B-CEF40FC832AD}" type="sibTrans" cxnId="{C11B63D8-D197-4E31-B187-5A5D78C05775}">
      <dgm:prSet/>
      <dgm:spPr/>
      <dgm:t>
        <a:bodyPr/>
        <a:lstStyle/>
        <a:p>
          <a:endParaRPr lang="en-US"/>
        </a:p>
      </dgm:t>
    </dgm:pt>
    <dgm:pt modelId="{33E05937-DD1F-4368-973B-D1925F15DA2A}">
      <dgm:prSet/>
      <dgm:spPr/>
      <dgm:t>
        <a:bodyPr/>
        <a:lstStyle/>
        <a:p>
          <a:pPr rtl="0"/>
          <a:r>
            <a:rPr lang="en-US" b="0" i="0" dirty="0"/>
            <a:t>Removal of furcation </a:t>
          </a:r>
          <a:endParaRPr lang="en-US" dirty="0"/>
        </a:p>
      </dgm:t>
    </dgm:pt>
    <dgm:pt modelId="{6F774722-4B55-4892-B663-0946757BF742}" type="parTrans" cxnId="{C21D76BB-A280-444B-928D-2CBBCACEB812}">
      <dgm:prSet/>
      <dgm:spPr/>
      <dgm:t>
        <a:bodyPr/>
        <a:lstStyle/>
        <a:p>
          <a:endParaRPr lang="en-US"/>
        </a:p>
      </dgm:t>
    </dgm:pt>
    <dgm:pt modelId="{A3F17BA7-8D22-4B1C-8F3B-5DA659D77C33}" type="sibTrans" cxnId="{C21D76BB-A280-444B-928D-2CBBCACEB812}">
      <dgm:prSet/>
      <dgm:spPr/>
      <dgm:t>
        <a:bodyPr/>
        <a:lstStyle/>
        <a:p>
          <a:endParaRPr lang="en-US"/>
        </a:p>
      </dgm:t>
    </dgm:pt>
    <dgm:pt modelId="{EFCF9F22-BD03-4E07-815A-D81DD36AC10A}">
      <dgm:prSet/>
      <dgm:spPr/>
      <dgm:t>
        <a:bodyPr/>
        <a:lstStyle/>
        <a:p>
          <a:pPr rtl="0"/>
          <a:r>
            <a:rPr lang="en-US" b="0" i="0" dirty="0"/>
            <a:t>Closure of furcation with new attachment </a:t>
          </a:r>
        </a:p>
      </dgm:t>
    </dgm:pt>
    <dgm:pt modelId="{6D68E902-B90B-4E2D-8038-D28DE7FBC567}" type="parTrans" cxnId="{191B6E68-364F-44D6-80B3-6FA3B450FB86}">
      <dgm:prSet/>
      <dgm:spPr/>
      <dgm:t>
        <a:bodyPr/>
        <a:lstStyle/>
        <a:p>
          <a:endParaRPr lang="en-US"/>
        </a:p>
      </dgm:t>
    </dgm:pt>
    <dgm:pt modelId="{C84932CD-E104-46AC-828A-26519675BE32}" type="sibTrans" cxnId="{191B6E68-364F-44D6-80B3-6FA3B450FB86}">
      <dgm:prSet/>
      <dgm:spPr/>
      <dgm:t>
        <a:bodyPr/>
        <a:lstStyle/>
        <a:p>
          <a:endParaRPr lang="en-US"/>
        </a:p>
      </dgm:t>
    </dgm:pt>
    <dgm:pt modelId="{84B81DEF-F654-4E15-9C1D-D9989B6AC174}" type="pres">
      <dgm:prSet presAssocID="{D5F11FE6-EAC8-4E5F-B93D-109DAFFBBFBF}" presName="linear" presStyleCnt="0">
        <dgm:presLayoutVars>
          <dgm:dir/>
          <dgm:animLvl val="lvl"/>
          <dgm:resizeHandles val="exact"/>
        </dgm:presLayoutVars>
      </dgm:prSet>
      <dgm:spPr/>
      <dgm:t>
        <a:bodyPr/>
        <a:lstStyle/>
        <a:p>
          <a:endParaRPr lang="en-US"/>
        </a:p>
      </dgm:t>
    </dgm:pt>
    <dgm:pt modelId="{5D51451B-EB83-4FE3-B1AC-A93EAA18ADF8}" type="pres">
      <dgm:prSet presAssocID="{463E0C04-7AB3-451A-AE50-3C0BE9BC0462}" presName="parentLin" presStyleCnt="0"/>
      <dgm:spPr/>
    </dgm:pt>
    <dgm:pt modelId="{9D681E64-8C86-4A7E-B996-4E11FC7CE721}" type="pres">
      <dgm:prSet presAssocID="{463E0C04-7AB3-451A-AE50-3C0BE9BC0462}" presName="parentLeftMargin" presStyleLbl="node1" presStyleIdx="0" presStyleCnt="4"/>
      <dgm:spPr/>
      <dgm:t>
        <a:bodyPr/>
        <a:lstStyle/>
        <a:p>
          <a:endParaRPr lang="en-US"/>
        </a:p>
      </dgm:t>
    </dgm:pt>
    <dgm:pt modelId="{EE090349-2FD3-4C7E-AABB-05159021A640}" type="pres">
      <dgm:prSet presAssocID="{463E0C04-7AB3-451A-AE50-3C0BE9BC0462}" presName="parentText" presStyleLbl="node1" presStyleIdx="0" presStyleCnt="4">
        <dgm:presLayoutVars>
          <dgm:chMax val="0"/>
          <dgm:bulletEnabled val="1"/>
        </dgm:presLayoutVars>
      </dgm:prSet>
      <dgm:spPr/>
      <dgm:t>
        <a:bodyPr/>
        <a:lstStyle/>
        <a:p>
          <a:endParaRPr lang="en-US"/>
        </a:p>
      </dgm:t>
    </dgm:pt>
    <dgm:pt modelId="{3B234EE4-7025-414D-A4BF-F8AEFA3E8852}" type="pres">
      <dgm:prSet presAssocID="{463E0C04-7AB3-451A-AE50-3C0BE9BC0462}" presName="negativeSpace" presStyleCnt="0"/>
      <dgm:spPr/>
    </dgm:pt>
    <dgm:pt modelId="{77473E26-AEFB-4AB7-A9F1-5F0FA655EB8E}" type="pres">
      <dgm:prSet presAssocID="{463E0C04-7AB3-451A-AE50-3C0BE9BC0462}" presName="childText" presStyleLbl="conFgAcc1" presStyleIdx="0" presStyleCnt="4">
        <dgm:presLayoutVars>
          <dgm:bulletEnabled val="1"/>
        </dgm:presLayoutVars>
      </dgm:prSet>
      <dgm:spPr/>
    </dgm:pt>
    <dgm:pt modelId="{98AE99ED-0422-41C0-B72E-487BB3983366}" type="pres">
      <dgm:prSet presAssocID="{8C62C8D9-27BD-45AB-9B69-5B63C051BA13}" presName="spaceBetweenRectangles" presStyleCnt="0"/>
      <dgm:spPr/>
    </dgm:pt>
    <dgm:pt modelId="{1F63EC49-F5AC-4560-92B9-EB1D36585272}" type="pres">
      <dgm:prSet presAssocID="{2DFB4857-D162-4A14-A72A-585B83D4B186}" presName="parentLin" presStyleCnt="0"/>
      <dgm:spPr/>
    </dgm:pt>
    <dgm:pt modelId="{03611704-AFF6-44A2-945D-914DB1997516}" type="pres">
      <dgm:prSet presAssocID="{2DFB4857-D162-4A14-A72A-585B83D4B186}" presName="parentLeftMargin" presStyleLbl="node1" presStyleIdx="0" presStyleCnt="4"/>
      <dgm:spPr/>
      <dgm:t>
        <a:bodyPr/>
        <a:lstStyle/>
        <a:p>
          <a:endParaRPr lang="en-US"/>
        </a:p>
      </dgm:t>
    </dgm:pt>
    <dgm:pt modelId="{6CF7F3C2-F6B0-463A-A694-220DEBB0AFC7}" type="pres">
      <dgm:prSet presAssocID="{2DFB4857-D162-4A14-A72A-585B83D4B186}" presName="parentText" presStyleLbl="node1" presStyleIdx="1" presStyleCnt="4">
        <dgm:presLayoutVars>
          <dgm:chMax val="0"/>
          <dgm:bulletEnabled val="1"/>
        </dgm:presLayoutVars>
      </dgm:prSet>
      <dgm:spPr/>
      <dgm:t>
        <a:bodyPr/>
        <a:lstStyle/>
        <a:p>
          <a:endParaRPr lang="en-US"/>
        </a:p>
      </dgm:t>
    </dgm:pt>
    <dgm:pt modelId="{01B7216A-B736-4A33-BC51-156416F05CFC}" type="pres">
      <dgm:prSet presAssocID="{2DFB4857-D162-4A14-A72A-585B83D4B186}" presName="negativeSpace" presStyleCnt="0"/>
      <dgm:spPr/>
    </dgm:pt>
    <dgm:pt modelId="{2E1D0B4A-30C9-41C2-9666-B164F82ADE54}" type="pres">
      <dgm:prSet presAssocID="{2DFB4857-D162-4A14-A72A-585B83D4B186}" presName="childText" presStyleLbl="conFgAcc1" presStyleIdx="1" presStyleCnt="4">
        <dgm:presLayoutVars>
          <dgm:bulletEnabled val="1"/>
        </dgm:presLayoutVars>
      </dgm:prSet>
      <dgm:spPr/>
    </dgm:pt>
    <dgm:pt modelId="{5B2250BA-62FA-42E2-A50A-141ACFE2C12E}" type="pres">
      <dgm:prSet presAssocID="{B9B058D0-C7D1-40DD-B22B-CEF40FC832AD}" presName="spaceBetweenRectangles" presStyleCnt="0"/>
      <dgm:spPr/>
    </dgm:pt>
    <dgm:pt modelId="{5D6E7D4D-1126-4AB1-8DE6-75BD5A7A28AA}" type="pres">
      <dgm:prSet presAssocID="{33E05937-DD1F-4368-973B-D1925F15DA2A}" presName="parentLin" presStyleCnt="0"/>
      <dgm:spPr/>
    </dgm:pt>
    <dgm:pt modelId="{7753A505-431B-49BD-B927-16A4D2467A65}" type="pres">
      <dgm:prSet presAssocID="{33E05937-DD1F-4368-973B-D1925F15DA2A}" presName="parentLeftMargin" presStyleLbl="node1" presStyleIdx="1" presStyleCnt="4"/>
      <dgm:spPr/>
      <dgm:t>
        <a:bodyPr/>
        <a:lstStyle/>
        <a:p>
          <a:endParaRPr lang="en-US"/>
        </a:p>
      </dgm:t>
    </dgm:pt>
    <dgm:pt modelId="{75B79DC7-3285-417D-BC0A-B7302EB6C11F}" type="pres">
      <dgm:prSet presAssocID="{33E05937-DD1F-4368-973B-D1925F15DA2A}" presName="parentText" presStyleLbl="node1" presStyleIdx="2" presStyleCnt="4">
        <dgm:presLayoutVars>
          <dgm:chMax val="0"/>
          <dgm:bulletEnabled val="1"/>
        </dgm:presLayoutVars>
      </dgm:prSet>
      <dgm:spPr/>
      <dgm:t>
        <a:bodyPr/>
        <a:lstStyle/>
        <a:p>
          <a:endParaRPr lang="en-US"/>
        </a:p>
      </dgm:t>
    </dgm:pt>
    <dgm:pt modelId="{58784884-2918-4630-8B6B-406814D00BD3}" type="pres">
      <dgm:prSet presAssocID="{33E05937-DD1F-4368-973B-D1925F15DA2A}" presName="negativeSpace" presStyleCnt="0"/>
      <dgm:spPr/>
    </dgm:pt>
    <dgm:pt modelId="{14DC7C12-5A89-4693-8BB3-FDAAD56EF5C6}" type="pres">
      <dgm:prSet presAssocID="{33E05937-DD1F-4368-973B-D1925F15DA2A}" presName="childText" presStyleLbl="conFgAcc1" presStyleIdx="2" presStyleCnt="4">
        <dgm:presLayoutVars>
          <dgm:bulletEnabled val="1"/>
        </dgm:presLayoutVars>
      </dgm:prSet>
      <dgm:spPr/>
    </dgm:pt>
    <dgm:pt modelId="{ABE57100-7947-4994-93A7-9221CE84A0AB}" type="pres">
      <dgm:prSet presAssocID="{A3F17BA7-8D22-4B1C-8F3B-5DA659D77C33}" presName="spaceBetweenRectangles" presStyleCnt="0"/>
      <dgm:spPr/>
    </dgm:pt>
    <dgm:pt modelId="{7CA7FB0A-A972-4CFC-ACE6-D29EB57CAE94}" type="pres">
      <dgm:prSet presAssocID="{EFCF9F22-BD03-4E07-815A-D81DD36AC10A}" presName="parentLin" presStyleCnt="0"/>
      <dgm:spPr/>
    </dgm:pt>
    <dgm:pt modelId="{68EE2A60-A0CF-483D-AF55-B4B32D7D5115}" type="pres">
      <dgm:prSet presAssocID="{EFCF9F22-BD03-4E07-815A-D81DD36AC10A}" presName="parentLeftMargin" presStyleLbl="node1" presStyleIdx="2" presStyleCnt="4"/>
      <dgm:spPr/>
      <dgm:t>
        <a:bodyPr/>
        <a:lstStyle/>
        <a:p>
          <a:endParaRPr lang="en-US"/>
        </a:p>
      </dgm:t>
    </dgm:pt>
    <dgm:pt modelId="{A63D1B72-0277-415B-824E-29ED3C9FB71C}" type="pres">
      <dgm:prSet presAssocID="{EFCF9F22-BD03-4E07-815A-D81DD36AC10A}" presName="parentText" presStyleLbl="node1" presStyleIdx="3" presStyleCnt="4">
        <dgm:presLayoutVars>
          <dgm:chMax val="0"/>
          <dgm:bulletEnabled val="1"/>
        </dgm:presLayoutVars>
      </dgm:prSet>
      <dgm:spPr/>
      <dgm:t>
        <a:bodyPr/>
        <a:lstStyle/>
        <a:p>
          <a:endParaRPr lang="en-US"/>
        </a:p>
      </dgm:t>
    </dgm:pt>
    <dgm:pt modelId="{2FC39EBE-28A3-4C15-8F26-366799BA0B78}" type="pres">
      <dgm:prSet presAssocID="{EFCF9F22-BD03-4E07-815A-D81DD36AC10A}" presName="negativeSpace" presStyleCnt="0"/>
      <dgm:spPr/>
    </dgm:pt>
    <dgm:pt modelId="{BC7A59F5-232F-4254-A4B0-47796EDE33E2}" type="pres">
      <dgm:prSet presAssocID="{EFCF9F22-BD03-4E07-815A-D81DD36AC10A}" presName="childText" presStyleLbl="conFgAcc1" presStyleIdx="3" presStyleCnt="4">
        <dgm:presLayoutVars>
          <dgm:bulletEnabled val="1"/>
        </dgm:presLayoutVars>
      </dgm:prSet>
      <dgm:spPr/>
    </dgm:pt>
  </dgm:ptLst>
  <dgm:cxnLst>
    <dgm:cxn modelId="{3B710EA7-FC0F-4800-AEC4-C18DF84260A3}" type="presOf" srcId="{EFCF9F22-BD03-4E07-815A-D81DD36AC10A}" destId="{68EE2A60-A0CF-483D-AF55-B4B32D7D5115}" srcOrd="0" destOrd="0" presId="urn:microsoft.com/office/officeart/2005/8/layout/list1"/>
    <dgm:cxn modelId="{0B3ACE84-D5BF-4563-86F1-F1852CB50264}" type="presOf" srcId="{D5F11FE6-EAC8-4E5F-B93D-109DAFFBBFBF}" destId="{84B81DEF-F654-4E15-9C1D-D9989B6AC174}" srcOrd="0" destOrd="0" presId="urn:microsoft.com/office/officeart/2005/8/layout/list1"/>
    <dgm:cxn modelId="{B05239EB-686E-442D-AE25-68C56243E325}" type="presOf" srcId="{2DFB4857-D162-4A14-A72A-585B83D4B186}" destId="{03611704-AFF6-44A2-945D-914DB1997516}" srcOrd="0" destOrd="0" presId="urn:microsoft.com/office/officeart/2005/8/layout/list1"/>
    <dgm:cxn modelId="{2F6CB98E-5F2A-4C6D-8B7F-B8003442AAF3}" type="presOf" srcId="{33E05937-DD1F-4368-973B-D1925F15DA2A}" destId="{7753A505-431B-49BD-B927-16A4D2467A65}" srcOrd="0" destOrd="0" presId="urn:microsoft.com/office/officeart/2005/8/layout/list1"/>
    <dgm:cxn modelId="{1D13B0EF-27D3-49B1-8533-054BC6400416}" type="presOf" srcId="{33E05937-DD1F-4368-973B-D1925F15DA2A}" destId="{75B79DC7-3285-417D-BC0A-B7302EB6C11F}" srcOrd="1" destOrd="0" presId="urn:microsoft.com/office/officeart/2005/8/layout/list1"/>
    <dgm:cxn modelId="{C79ADB48-ED10-4E13-90BE-8E2E8596EE97}" type="presOf" srcId="{EFCF9F22-BD03-4E07-815A-D81DD36AC10A}" destId="{A63D1B72-0277-415B-824E-29ED3C9FB71C}" srcOrd="1" destOrd="0" presId="urn:microsoft.com/office/officeart/2005/8/layout/list1"/>
    <dgm:cxn modelId="{9E96B3D9-614D-4DBE-97F3-A80FD548A15A}" type="presOf" srcId="{2DFB4857-D162-4A14-A72A-585B83D4B186}" destId="{6CF7F3C2-F6B0-463A-A694-220DEBB0AFC7}" srcOrd="1" destOrd="0" presId="urn:microsoft.com/office/officeart/2005/8/layout/list1"/>
    <dgm:cxn modelId="{397DFEDF-A975-4607-8C13-7C4EF41EE0D1}" type="presOf" srcId="{463E0C04-7AB3-451A-AE50-3C0BE9BC0462}" destId="{9D681E64-8C86-4A7E-B996-4E11FC7CE721}" srcOrd="0" destOrd="0" presId="urn:microsoft.com/office/officeart/2005/8/layout/list1"/>
    <dgm:cxn modelId="{C11B63D8-D197-4E31-B187-5A5D78C05775}" srcId="{D5F11FE6-EAC8-4E5F-B93D-109DAFFBBFBF}" destId="{2DFB4857-D162-4A14-A72A-585B83D4B186}" srcOrd="1" destOrd="0" parTransId="{0DEBE568-9D9C-48BF-AB14-05F325942BF7}" sibTransId="{B9B058D0-C7D1-40DD-B22B-CEF40FC832AD}"/>
    <dgm:cxn modelId="{A7820E56-49FE-43E9-9BF6-5341E0AAE502}" type="presOf" srcId="{463E0C04-7AB3-451A-AE50-3C0BE9BC0462}" destId="{EE090349-2FD3-4C7E-AABB-05159021A640}" srcOrd="1" destOrd="0" presId="urn:microsoft.com/office/officeart/2005/8/layout/list1"/>
    <dgm:cxn modelId="{C21D76BB-A280-444B-928D-2CBBCACEB812}" srcId="{D5F11FE6-EAC8-4E5F-B93D-109DAFFBBFBF}" destId="{33E05937-DD1F-4368-973B-D1925F15DA2A}" srcOrd="2" destOrd="0" parTransId="{6F774722-4B55-4892-B663-0946757BF742}" sibTransId="{A3F17BA7-8D22-4B1C-8F3B-5DA659D77C33}"/>
    <dgm:cxn modelId="{EF136DBD-BEBA-4E68-8E82-5E8FD07B4556}" srcId="{D5F11FE6-EAC8-4E5F-B93D-109DAFFBBFBF}" destId="{463E0C04-7AB3-451A-AE50-3C0BE9BC0462}" srcOrd="0" destOrd="0" parTransId="{95474B96-A6DC-4F6F-BDA8-C44D9C2B1CD9}" sibTransId="{8C62C8D9-27BD-45AB-9B69-5B63C051BA13}"/>
    <dgm:cxn modelId="{191B6E68-364F-44D6-80B3-6FA3B450FB86}" srcId="{D5F11FE6-EAC8-4E5F-B93D-109DAFFBBFBF}" destId="{EFCF9F22-BD03-4E07-815A-D81DD36AC10A}" srcOrd="3" destOrd="0" parTransId="{6D68E902-B90B-4E2D-8038-D28DE7FBC567}" sibTransId="{C84932CD-E104-46AC-828A-26519675BE32}"/>
    <dgm:cxn modelId="{178D4906-BEF7-4A3D-922F-B761F6C8152F}" type="presParOf" srcId="{84B81DEF-F654-4E15-9C1D-D9989B6AC174}" destId="{5D51451B-EB83-4FE3-B1AC-A93EAA18ADF8}" srcOrd="0" destOrd="0" presId="urn:microsoft.com/office/officeart/2005/8/layout/list1"/>
    <dgm:cxn modelId="{DA4D2D64-0BF7-4D7B-9CEC-EF211529EF0D}" type="presParOf" srcId="{5D51451B-EB83-4FE3-B1AC-A93EAA18ADF8}" destId="{9D681E64-8C86-4A7E-B996-4E11FC7CE721}" srcOrd="0" destOrd="0" presId="urn:microsoft.com/office/officeart/2005/8/layout/list1"/>
    <dgm:cxn modelId="{A98D9931-B782-44B4-A63C-C3174B22B444}" type="presParOf" srcId="{5D51451B-EB83-4FE3-B1AC-A93EAA18ADF8}" destId="{EE090349-2FD3-4C7E-AABB-05159021A640}" srcOrd="1" destOrd="0" presId="urn:microsoft.com/office/officeart/2005/8/layout/list1"/>
    <dgm:cxn modelId="{72BA6188-3A7C-4762-A6D8-F89236C923DB}" type="presParOf" srcId="{84B81DEF-F654-4E15-9C1D-D9989B6AC174}" destId="{3B234EE4-7025-414D-A4BF-F8AEFA3E8852}" srcOrd="1" destOrd="0" presId="urn:microsoft.com/office/officeart/2005/8/layout/list1"/>
    <dgm:cxn modelId="{95C48478-0777-47D0-BFD3-2304FA3E0A5A}" type="presParOf" srcId="{84B81DEF-F654-4E15-9C1D-D9989B6AC174}" destId="{77473E26-AEFB-4AB7-A9F1-5F0FA655EB8E}" srcOrd="2" destOrd="0" presId="urn:microsoft.com/office/officeart/2005/8/layout/list1"/>
    <dgm:cxn modelId="{CEA5A510-5B8B-495E-AA45-5ED07566C009}" type="presParOf" srcId="{84B81DEF-F654-4E15-9C1D-D9989B6AC174}" destId="{98AE99ED-0422-41C0-B72E-487BB3983366}" srcOrd="3" destOrd="0" presId="urn:microsoft.com/office/officeart/2005/8/layout/list1"/>
    <dgm:cxn modelId="{0B139867-6BAB-4706-B2A7-9677864D4C38}" type="presParOf" srcId="{84B81DEF-F654-4E15-9C1D-D9989B6AC174}" destId="{1F63EC49-F5AC-4560-92B9-EB1D36585272}" srcOrd="4" destOrd="0" presId="urn:microsoft.com/office/officeart/2005/8/layout/list1"/>
    <dgm:cxn modelId="{4192CBAD-28E4-4F0E-8BCC-A97565BF69F5}" type="presParOf" srcId="{1F63EC49-F5AC-4560-92B9-EB1D36585272}" destId="{03611704-AFF6-44A2-945D-914DB1997516}" srcOrd="0" destOrd="0" presId="urn:microsoft.com/office/officeart/2005/8/layout/list1"/>
    <dgm:cxn modelId="{90887FCF-0133-4570-8E60-E412ABADEFBE}" type="presParOf" srcId="{1F63EC49-F5AC-4560-92B9-EB1D36585272}" destId="{6CF7F3C2-F6B0-463A-A694-220DEBB0AFC7}" srcOrd="1" destOrd="0" presId="urn:microsoft.com/office/officeart/2005/8/layout/list1"/>
    <dgm:cxn modelId="{E3864253-BA31-49AF-9C47-AD9D8BEB310E}" type="presParOf" srcId="{84B81DEF-F654-4E15-9C1D-D9989B6AC174}" destId="{01B7216A-B736-4A33-BC51-156416F05CFC}" srcOrd="5" destOrd="0" presId="urn:microsoft.com/office/officeart/2005/8/layout/list1"/>
    <dgm:cxn modelId="{5CAA3617-2724-4F8F-AE64-019B5FB75FB7}" type="presParOf" srcId="{84B81DEF-F654-4E15-9C1D-D9989B6AC174}" destId="{2E1D0B4A-30C9-41C2-9666-B164F82ADE54}" srcOrd="6" destOrd="0" presId="urn:microsoft.com/office/officeart/2005/8/layout/list1"/>
    <dgm:cxn modelId="{1EF33089-992F-4A70-BE2B-7358CB2BE4F1}" type="presParOf" srcId="{84B81DEF-F654-4E15-9C1D-D9989B6AC174}" destId="{5B2250BA-62FA-42E2-A50A-141ACFE2C12E}" srcOrd="7" destOrd="0" presId="urn:microsoft.com/office/officeart/2005/8/layout/list1"/>
    <dgm:cxn modelId="{C71035A0-1297-4D08-BD1A-FE87C9A06CE8}" type="presParOf" srcId="{84B81DEF-F654-4E15-9C1D-D9989B6AC174}" destId="{5D6E7D4D-1126-4AB1-8DE6-75BD5A7A28AA}" srcOrd="8" destOrd="0" presId="urn:microsoft.com/office/officeart/2005/8/layout/list1"/>
    <dgm:cxn modelId="{664B2771-E653-418A-8271-3542EDEB8122}" type="presParOf" srcId="{5D6E7D4D-1126-4AB1-8DE6-75BD5A7A28AA}" destId="{7753A505-431B-49BD-B927-16A4D2467A65}" srcOrd="0" destOrd="0" presId="urn:microsoft.com/office/officeart/2005/8/layout/list1"/>
    <dgm:cxn modelId="{57BECDEA-ECC2-484F-959F-5A3187C6ACDB}" type="presParOf" srcId="{5D6E7D4D-1126-4AB1-8DE6-75BD5A7A28AA}" destId="{75B79DC7-3285-417D-BC0A-B7302EB6C11F}" srcOrd="1" destOrd="0" presId="urn:microsoft.com/office/officeart/2005/8/layout/list1"/>
    <dgm:cxn modelId="{AE5624DB-855C-439C-BDA6-485FCB6AEECC}" type="presParOf" srcId="{84B81DEF-F654-4E15-9C1D-D9989B6AC174}" destId="{58784884-2918-4630-8B6B-406814D00BD3}" srcOrd="9" destOrd="0" presId="urn:microsoft.com/office/officeart/2005/8/layout/list1"/>
    <dgm:cxn modelId="{8120CCFB-C8FB-4DEF-A2B4-8F11D8DC2160}" type="presParOf" srcId="{84B81DEF-F654-4E15-9C1D-D9989B6AC174}" destId="{14DC7C12-5A89-4693-8BB3-FDAAD56EF5C6}" srcOrd="10" destOrd="0" presId="urn:microsoft.com/office/officeart/2005/8/layout/list1"/>
    <dgm:cxn modelId="{ECB50DFB-B517-4381-ACD4-0E43F8FBDACD}" type="presParOf" srcId="{84B81DEF-F654-4E15-9C1D-D9989B6AC174}" destId="{ABE57100-7947-4994-93A7-9221CE84A0AB}" srcOrd="11" destOrd="0" presId="urn:microsoft.com/office/officeart/2005/8/layout/list1"/>
    <dgm:cxn modelId="{BC340878-0A75-4D6F-BF05-4AF2691AAA82}" type="presParOf" srcId="{84B81DEF-F654-4E15-9C1D-D9989B6AC174}" destId="{7CA7FB0A-A972-4CFC-ACE6-D29EB57CAE94}" srcOrd="12" destOrd="0" presId="urn:microsoft.com/office/officeart/2005/8/layout/list1"/>
    <dgm:cxn modelId="{9B342E9D-2144-4F4B-A539-0D5E3EFA544B}" type="presParOf" srcId="{7CA7FB0A-A972-4CFC-ACE6-D29EB57CAE94}" destId="{68EE2A60-A0CF-483D-AF55-B4B32D7D5115}" srcOrd="0" destOrd="0" presId="urn:microsoft.com/office/officeart/2005/8/layout/list1"/>
    <dgm:cxn modelId="{AA3AE108-5EDA-4ADD-B3E8-9B5FDA40BAEB}" type="presParOf" srcId="{7CA7FB0A-A972-4CFC-ACE6-D29EB57CAE94}" destId="{A63D1B72-0277-415B-824E-29ED3C9FB71C}" srcOrd="1" destOrd="0" presId="urn:microsoft.com/office/officeart/2005/8/layout/list1"/>
    <dgm:cxn modelId="{83D30194-1670-4C13-AB9E-A6309D49A195}" type="presParOf" srcId="{84B81DEF-F654-4E15-9C1D-D9989B6AC174}" destId="{2FC39EBE-28A3-4C15-8F26-366799BA0B78}" srcOrd="13" destOrd="0" presId="urn:microsoft.com/office/officeart/2005/8/layout/list1"/>
    <dgm:cxn modelId="{2982548C-BB17-4B47-A5E8-5CF7F3DEB51B}" type="presParOf" srcId="{84B81DEF-F654-4E15-9C1D-D9989B6AC174}" destId="{BC7A59F5-232F-4254-A4B0-47796EDE33E2}"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027BDF-3BC0-4F48-B108-3046B847413B}"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n-US"/>
        </a:p>
      </dgm:t>
    </dgm:pt>
    <dgm:pt modelId="{82444633-9817-4401-A461-6B6AF27CC0B1}">
      <dgm:prSet/>
      <dgm:spPr>
        <a:solidFill>
          <a:schemeClr val="accent2"/>
        </a:solidFill>
      </dgm:spPr>
      <dgm:t>
        <a:bodyPr/>
        <a:lstStyle/>
        <a:p>
          <a:pPr rtl="0"/>
          <a:r>
            <a:rPr lang="en-US" b="0" i="0" dirty="0"/>
            <a:t>Reflection of flap</a:t>
          </a:r>
          <a:endParaRPr lang="en-US" dirty="0"/>
        </a:p>
      </dgm:t>
    </dgm:pt>
    <dgm:pt modelId="{AA6FB0F8-66C2-4255-9FA0-B3B368C27B6A}" type="parTrans" cxnId="{E079F0F2-2AE9-4C63-A40F-214C69EAD2DF}">
      <dgm:prSet/>
      <dgm:spPr/>
      <dgm:t>
        <a:bodyPr/>
        <a:lstStyle/>
        <a:p>
          <a:endParaRPr lang="en-US"/>
        </a:p>
      </dgm:t>
    </dgm:pt>
    <dgm:pt modelId="{AA810924-4095-4491-96A7-52CA75A7FEA5}" type="sibTrans" cxnId="{E079F0F2-2AE9-4C63-A40F-214C69EAD2DF}">
      <dgm:prSet/>
      <dgm:spPr/>
      <dgm:t>
        <a:bodyPr/>
        <a:lstStyle/>
        <a:p>
          <a:endParaRPr lang="en-US"/>
        </a:p>
      </dgm:t>
    </dgm:pt>
    <dgm:pt modelId="{3431DD29-9A59-4D99-8FA7-FD2DF0E2BF8A}">
      <dgm:prSet/>
      <dgm:spPr>
        <a:solidFill>
          <a:schemeClr val="accent2"/>
        </a:solidFill>
      </dgm:spPr>
      <dgm:t>
        <a:bodyPr/>
        <a:lstStyle/>
        <a:p>
          <a:pPr rtl="0"/>
          <a:r>
            <a:rPr lang="en-US" b="0" i="0" dirty="0"/>
            <a:t>Removal of inflammatory soft tissue</a:t>
          </a:r>
          <a:endParaRPr lang="en-US" dirty="0"/>
        </a:p>
      </dgm:t>
    </dgm:pt>
    <dgm:pt modelId="{36CC89CB-B345-44E4-8710-0D2F1EFC809A}" type="parTrans" cxnId="{5D79A395-7249-4673-981F-33079E6F3270}">
      <dgm:prSet/>
      <dgm:spPr/>
      <dgm:t>
        <a:bodyPr/>
        <a:lstStyle/>
        <a:p>
          <a:endParaRPr lang="en-US"/>
        </a:p>
      </dgm:t>
    </dgm:pt>
    <dgm:pt modelId="{8AD3CCA3-4FA5-4A52-8CA3-C522BBC6BDFC}" type="sibTrans" cxnId="{5D79A395-7249-4673-981F-33079E6F3270}">
      <dgm:prSet/>
      <dgm:spPr/>
      <dgm:t>
        <a:bodyPr/>
        <a:lstStyle/>
        <a:p>
          <a:endParaRPr lang="en-US"/>
        </a:p>
      </dgm:t>
    </dgm:pt>
    <dgm:pt modelId="{B2C05235-D04A-4BC7-804A-B7A580588D05}">
      <dgm:prSet/>
      <dgm:spPr>
        <a:solidFill>
          <a:schemeClr val="accent2"/>
        </a:solidFill>
      </dgm:spPr>
      <dgm:t>
        <a:bodyPr/>
        <a:lstStyle/>
        <a:p>
          <a:pPr rtl="0"/>
          <a:r>
            <a:rPr lang="en-US" b="0" i="0" dirty="0"/>
            <a:t>Scaling and </a:t>
          </a:r>
          <a:r>
            <a:rPr lang="en-US" b="0" i="0" dirty="0" err="1"/>
            <a:t>rootplaning</a:t>
          </a:r>
          <a:endParaRPr lang="en-US" b="0" i="0" dirty="0"/>
        </a:p>
      </dgm:t>
    </dgm:pt>
    <dgm:pt modelId="{31CF0110-2509-4D03-9F94-1BF7D6CD08E2}" type="parTrans" cxnId="{856389E3-4693-4EA3-8C75-E26241A49C5D}">
      <dgm:prSet/>
      <dgm:spPr/>
      <dgm:t>
        <a:bodyPr/>
        <a:lstStyle/>
        <a:p>
          <a:endParaRPr lang="en-US"/>
        </a:p>
      </dgm:t>
    </dgm:pt>
    <dgm:pt modelId="{3A8FE188-BEA1-4D6C-8AE3-F72BAEE50CA0}" type="sibTrans" cxnId="{856389E3-4693-4EA3-8C75-E26241A49C5D}">
      <dgm:prSet/>
      <dgm:spPr/>
      <dgm:t>
        <a:bodyPr/>
        <a:lstStyle/>
        <a:p>
          <a:endParaRPr lang="en-US"/>
        </a:p>
      </dgm:t>
    </dgm:pt>
    <dgm:pt modelId="{EEECD806-C204-401A-AA03-0819C97AAF75}">
      <dgm:prSet/>
      <dgm:spPr>
        <a:solidFill>
          <a:schemeClr val="accent2"/>
        </a:solidFill>
      </dgm:spPr>
      <dgm:t>
        <a:bodyPr/>
        <a:lstStyle/>
        <a:p>
          <a:pPr rtl="0"/>
          <a:r>
            <a:rPr lang="en-US" b="0" i="0" dirty="0"/>
            <a:t>Odontoplasty</a:t>
          </a:r>
          <a:endParaRPr lang="en-US" dirty="0"/>
        </a:p>
      </dgm:t>
    </dgm:pt>
    <dgm:pt modelId="{E8D70F42-37F4-45F6-B184-52115AB35A5D}" type="parTrans" cxnId="{BB4D8A68-BB2F-4CA0-92A6-C0D25803F107}">
      <dgm:prSet/>
      <dgm:spPr/>
      <dgm:t>
        <a:bodyPr/>
        <a:lstStyle/>
        <a:p>
          <a:endParaRPr lang="en-US"/>
        </a:p>
      </dgm:t>
    </dgm:pt>
    <dgm:pt modelId="{BF9CB917-70B0-48A5-8F4A-C18E81D036D6}" type="sibTrans" cxnId="{BB4D8A68-BB2F-4CA0-92A6-C0D25803F107}">
      <dgm:prSet/>
      <dgm:spPr/>
      <dgm:t>
        <a:bodyPr/>
        <a:lstStyle/>
        <a:p>
          <a:endParaRPr lang="en-US"/>
        </a:p>
      </dgm:t>
    </dgm:pt>
    <dgm:pt modelId="{7ECBEB1A-25A4-42A7-9656-4E3DFEA08876}">
      <dgm:prSet/>
      <dgm:spPr>
        <a:solidFill>
          <a:schemeClr val="accent2"/>
        </a:solidFill>
      </dgm:spPr>
      <dgm:t>
        <a:bodyPr/>
        <a:lstStyle/>
        <a:p>
          <a:pPr rtl="0"/>
          <a:r>
            <a:rPr lang="en-US" b="0" i="0" dirty="0"/>
            <a:t>Osteoplasty</a:t>
          </a:r>
          <a:endParaRPr lang="en-US" dirty="0"/>
        </a:p>
      </dgm:t>
    </dgm:pt>
    <dgm:pt modelId="{6F30F66A-DC12-490C-BDEC-915E144019BB}" type="parTrans" cxnId="{CA0EE3B1-D0CF-4DBE-8CBF-30157ACEC818}">
      <dgm:prSet/>
      <dgm:spPr/>
      <dgm:t>
        <a:bodyPr/>
        <a:lstStyle/>
        <a:p>
          <a:endParaRPr lang="en-US"/>
        </a:p>
      </dgm:t>
    </dgm:pt>
    <dgm:pt modelId="{192BA497-4A84-41AA-82FE-968F9FAF2B6D}" type="sibTrans" cxnId="{CA0EE3B1-D0CF-4DBE-8CBF-30157ACEC818}">
      <dgm:prSet/>
      <dgm:spPr/>
      <dgm:t>
        <a:bodyPr/>
        <a:lstStyle/>
        <a:p>
          <a:endParaRPr lang="en-US"/>
        </a:p>
      </dgm:t>
    </dgm:pt>
    <dgm:pt modelId="{19DD546B-C4D6-4DA8-A68C-51A2E86A42E1}">
      <dgm:prSet/>
      <dgm:spPr>
        <a:solidFill>
          <a:schemeClr val="accent2"/>
        </a:solidFill>
      </dgm:spPr>
      <dgm:t>
        <a:bodyPr/>
        <a:lstStyle/>
        <a:p>
          <a:pPr rtl="0"/>
          <a:r>
            <a:rPr lang="en-US" b="0" i="0" dirty="0"/>
            <a:t>Positioning and suturing the mucosal flaps</a:t>
          </a:r>
        </a:p>
      </dgm:t>
    </dgm:pt>
    <dgm:pt modelId="{14CAF2D3-9E7B-48F7-BAAE-F31D0552CCC4}" type="parTrans" cxnId="{D2D31F42-5D69-4C55-BC5F-98775FF7C534}">
      <dgm:prSet/>
      <dgm:spPr/>
      <dgm:t>
        <a:bodyPr/>
        <a:lstStyle/>
        <a:p>
          <a:endParaRPr lang="en-US"/>
        </a:p>
      </dgm:t>
    </dgm:pt>
    <dgm:pt modelId="{13FFE0DD-AD9E-4D70-B39D-5C517DF98547}" type="sibTrans" cxnId="{D2D31F42-5D69-4C55-BC5F-98775FF7C534}">
      <dgm:prSet/>
      <dgm:spPr/>
      <dgm:t>
        <a:bodyPr/>
        <a:lstStyle/>
        <a:p>
          <a:endParaRPr lang="en-US"/>
        </a:p>
      </dgm:t>
    </dgm:pt>
    <dgm:pt modelId="{4BFB50A3-C7CF-4670-B708-4614AA3EC9F8}" type="pres">
      <dgm:prSet presAssocID="{B4027BDF-3BC0-4F48-B108-3046B847413B}" presName="Name0" presStyleCnt="0">
        <dgm:presLayoutVars>
          <dgm:dir/>
          <dgm:animLvl val="lvl"/>
          <dgm:resizeHandles val="exact"/>
        </dgm:presLayoutVars>
      </dgm:prSet>
      <dgm:spPr/>
      <dgm:t>
        <a:bodyPr/>
        <a:lstStyle/>
        <a:p>
          <a:endParaRPr lang="en-US"/>
        </a:p>
      </dgm:t>
    </dgm:pt>
    <dgm:pt modelId="{9929C9AB-E447-4332-B03E-0AB3BE91AB59}" type="pres">
      <dgm:prSet presAssocID="{82444633-9817-4401-A461-6B6AF27CC0B1}" presName="linNode" presStyleCnt="0"/>
      <dgm:spPr/>
    </dgm:pt>
    <dgm:pt modelId="{0172A538-8E31-4085-8CBE-1535CFEE7651}" type="pres">
      <dgm:prSet presAssocID="{82444633-9817-4401-A461-6B6AF27CC0B1}" presName="parentText" presStyleLbl="node1" presStyleIdx="0" presStyleCnt="6">
        <dgm:presLayoutVars>
          <dgm:chMax val="1"/>
          <dgm:bulletEnabled val="1"/>
        </dgm:presLayoutVars>
      </dgm:prSet>
      <dgm:spPr/>
      <dgm:t>
        <a:bodyPr/>
        <a:lstStyle/>
        <a:p>
          <a:endParaRPr lang="en-US"/>
        </a:p>
      </dgm:t>
    </dgm:pt>
    <dgm:pt modelId="{08E7DA8E-E0B2-429B-8485-3C54FAEC6CB4}" type="pres">
      <dgm:prSet presAssocID="{AA810924-4095-4491-96A7-52CA75A7FEA5}" presName="sp" presStyleCnt="0"/>
      <dgm:spPr/>
    </dgm:pt>
    <dgm:pt modelId="{6012EF8E-B927-4C7C-BC51-6DD9AD46B189}" type="pres">
      <dgm:prSet presAssocID="{3431DD29-9A59-4D99-8FA7-FD2DF0E2BF8A}" presName="linNode" presStyleCnt="0"/>
      <dgm:spPr/>
    </dgm:pt>
    <dgm:pt modelId="{465FE3DB-4857-4267-B82D-4864BFB0C5AF}" type="pres">
      <dgm:prSet presAssocID="{3431DD29-9A59-4D99-8FA7-FD2DF0E2BF8A}" presName="parentText" presStyleLbl="node1" presStyleIdx="1" presStyleCnt="6">
        <dgm:presLayoutVars>
          <dgm:chMax val="1"/>
          <dgm:bulletEnabled val="1"/>
        </dgm:presLayoutVars>
      </dgm:prSet>
      <dgm:spPr/>
      <dgm:t>
        <a:bodyPr/>
        <a:lstStyle/>
        <a:p>
          <a:endParaRPr lang="en-US"/>
        </a:p>
      </dgm:t>
    </dgm:pt>
    <dgm:pt modelId="{55443F7C-3CC9-4585-80CD-B2608C0AD2A9}" type="pres">
      <dgm:prSet presAssocID="{8AD3CCA3-4FA5-4A52-8CA3-C522BBC6BDFC}" presName="sp" presStyleCnt="0"/>
      <dgm:spPr/>
    </dgm:pt>
    <dgm:pt modelId="{E91497DD-D7B6-445C-AA0E-4B38A3E5EAF0}" type="pres">
      <dgm:prSet presAssocID="{B2C05235-D04A-4BC7-804A-B7A580588D05}" presName="linNode" presStyleCnt="0"/>
      <dgm:spPr/>
    </dgm:pt>
    <dgm:pt modelId="{50ABE169-E28B-4532-A1C7-8DA114D75E37}" type="pres">
      <dgm:prSet presAssocID="{B2C05235-D04A-4BC7-804A-B7A580588D05}" presName="parentText" presStyleLbl="node1" presStyleIdx="2" presStyleCnt="6">
        <dgm:presLayoutVars>
          <dgm:chMax val="1"/>
          <dgm:bulletEnabled val="1"/>
        </dgm:presLayoutVars>
      </dgm:prSet>
      <dgm:spPr/>
      <dgm:t>
        <a:bodyPr/>
        <a:lstStyle/>
        <a:p>
          <a:endParaRPr lang="en-US"/>
        </a:p>
      </dgm:t>
    </dgm:pt>
    <dgm:pt modelId="{D3F95A93-80B4-421C-BA7D-49794DE46D83}" type="pres">
      <dgm:prSet presAssocID="{3A8FE188-BEA1-4D6C-8AE3-F72BAEE50CA0}" presName="sp" presStyleCnt="0"/>
      <dgm:spPr/>
    </dgm:pt>
    <dgm:pt modelId="{6CB57A4C-6CD0-4EDD-9611-73BF08CDC9B7}" type="pres">
      <dgm:prSet presAssocID="{EEECD806-C204-401A-AA03-0819C97AAF75}" presName="linNode" presStyleCnt="0"/>
      <dgm:spPr/>
    </dgm:pt>
    <dgm:pt modelId="{167A6F87-45AB-405C-BC39-5069267C19BB}" type="pres">
      <dgm:prSet presAssocID="{EEECD806-C204-401A-AA03-0819C97AAF75}" presName="parentText" presStyleLbl="node1" presStyleIdx="3" presStyleCnt="6">
        <dgm:presLayoutVars>
          <dgm:chMax val="1"/>
          <dgm:bulletEnabled val="1"/>
        </dgm:presLayoutVars>
      </dgm:prSet>
      <dgm:spPr/>
      <dgm:t>
        <a:bodyPr/>
        <a:lstStyle/>
        <a:p>
          <a:endParaRPr lang="en-US"/>
        </a:p>
      </dgm:t>
    </dgm:pt>
    <dgm:pt modelId="{D9F846DE-9C5F-4F3D-81D4-82A021469009}" type="pres">
      <dgm:prSet presAssocID="{BF9CB917-70B0-48A5-8F4A-C18E81D036D6}" presName="sp" presStyleCnt="0"/>
      <dgm:spPr/>
    </dgm:pt>
    <dgm:pt modelId="{1DDB7CDE-4E78-44A9-AF98-3DFD659E1367}" type="pres">
      <dgm:prSet presAssocID="{7ECBEB1A-25A4-42A7-9656-4E3DFEA08876}" presName="linNode" presStyleCnt="0"/>
      <dgm:spPr/>
    </dgm:pt>
    <dgm:pt modelId="{CE267647-71FB-45F7-B425-9A1D9B96DE1B}" type="pres">
      <dgm:prSet presAssocID="{7ECBEB1A-25A4-42A7-9656-4E3DFEA08876}" presName="parentText" presStyleLbl="node1" presStyleIdx="4" presStyleCnt="6">
        <dgm:presLayoutVars>
          <dgm:chMax val="1"/>
          <dgm:bulletEnabled val="1"/>
        </dgm:presLayoutVars>
      </dgm:prSet>
      <dgm:spPr/>
      <dgm:t>
        <a:bodyPr/>
        <a:lstStyle/>
        <a:p>
          <a:endParaRPr lang="en-US"/>
        </a:p>
      </dgm:t>
    </dgm:pt>
    <dgm:pt modelId="{8A397DEC-A7BA-412B-BC4A-AF554C3158F5}" type="pres">
      <dgm:prSet presAssocID="{192BA497-4A84-41AA-82FE-968F9FAF2B6D}" presName="sp" presStyleCnt="0"/>
      <dgm:spPr/>
    </dgm:pt>
    <dgm:pt modelId="{2298B7B9-128A-41B0-BF17-8058CFA32B6D}" type="pres">
      <dgm:prSet presAssocID="{19DD546B-C4D6-4DA8-A68C-51A2E86A42E1}" presName="linNode" presStyleCnt="0"/>
      <dgm:spPr/>
    </dgm:pt>
    <dgm:pt modelId="{B7897113-4F57-4546-9486-71DF51B26803}" type="pres">
      <dgm:prSet presAssocID="{19DD546B-C4D6-4DA8-A68C-51A2E86A42E1}" presName="parentText" presStyleLbl="node1" presStyleIdx="5" presStyleCnt="6">
        <dgm:presLayoutVars>
          <dgm:chMax val="1"/>
          <dgm:bulletEnabled val="1"/>
        </dgm:presLayoutVars>
      </dgm:prSet>
      <dgm:spPr/>
      <dgm:t>
        <a:bodyPr/>
        <a:lstStyle/>
        <a:p>
          <a:endParaRPr lang="en-US"/>
        </a:p>
      </dgm:t>
    </dgm:pt>
  </dgm:ptLst>
  <dgm:cxnLst>
    <dgm:cxn modelId="{CDA264BB-A5A9-4B08-B5C2-04D7012B3DA3}" type="presOf" srcId="{B4027BDF-3BC0-4F48-B108-3046B847413B}" destId="{4BFB50A3-C7CF-4670-B708-4614AA3EC9F8}" srcOrd="0" destOrd="0" presId="urn:microsoft.com/office/officeart/2005/8/layout/vList5"/>
    <dgm:cxn modelId="{BF26BC30-5935-4275-B51F-1009042FEF78}" type="presOf" srcId="{82444633-9817-4401-A461-6B6AF27CC0B1}" destId="{0172A538-8E31-4085-8CBE-1535CFEE7651}" srcOrd="0" destOrd="0" presId="urn:microsoft.com/office/officeart/2005/8/layout/vList5"/>
    <dgm:cxn modelId="{856389E3-4693-4EA3-8C75-E26241A49C5D}" srcId="{B4027BDF-3BC0-4F48-B108-3046B847413B}" destId="{B2C05235-D04A-4BC7-804A-B7A580588D05}" srcOrd="2" destOrd="0" parTransId="{31CF0110-2509-4D03-9F94-1BF7D6CD08E2}" sibTransId="{3A8FE188-BEA1-4D6C-8AE3-F72BAEE50CA0}"/>
    <dgm:cxn modelId="{E93C29A9-28FB-4CDC-AF38-F2323D991316}" type="presOf" srcId="{3431DD29-9A59-4D99-8FA7-FD2DF0E2BF8A}" destId="{465FE3DB-4857-4267-B82D-4864BFB0C5AF}" srcOrd="0" destOrd="0" presId="urn:microsoft.com/office/officeart/2005/8/layout/vList5"/>
    <dgm:cxn modelId="{0D0BDB58-A3CC-4B32-B0EA-2631BC75DB29}" type="presOf" srcId="{B2C05235-D04A-4BC7-804A-B7A580588D05}" destId="{50ABE169-E28B-4532-A1C7-8DA114D75E37}" srcOrd="0" destOrd="0" presId="urn:microsoft.com/office/officeart/2005/8/layout/vList5"/>
    <dgm:cxn modelId="{CA0EE3B1-D0CF-4DBE-8CBF-30157ACEC818}" srcId="{B4027BDF-3BC0-4F48-B108-3046B847413B}" destId="{7ECBEB1A-25A4-42A7-9656-4E3DFEA08876}" srcOrd="4" destOrd="0" parTransId="{6F30F66A-DC12-490C-BDEC-915E144019BB}" sibTransId="{192BA497-4A84-41AA-82FE-968F9FAF2B6D}"/>
    <dgm:cxn modelId="{D35E68C1-E8D9-4D04-BB3E-424603C2E191}" type="presOf" srcId="{19DD546B-C4D6-4DA8-A68C-51A2E86A42E1}" destId="{B7897113-4F57-4546-9486-71DF51B26803}" srcOrd="0" destOrd="0" presId="urn:microsoft.com/office/officeart/2005/8/layout/vList5"/>
    <dgm:cxn modelId="{D2D31F42-5D69-4C55-BC5F-98775FF7C534}" srcId="{B4027BDF-3BC0-4F48-B108-3046B847413B}" destId="{19DD546B-C4D6-4DA8-A68C-51A2E86A42E1}" srcOrd="5" destOrd="0" parTransId="{14CAF2D3-9E7B-48F7-BAAE-F31D0552CCC4}" sibTransId="{13FFE0DD-AD9E-4D70-B39D-5C517DF98547}"/>
    <dgm:cxn modelId="{5D79A395-7249-4673-981F-33079E6F3270}" srcId="{B4027BDF-3BC0-4F48-B108-3046B847413B}" destId="{3431DD29-9A59-4D99-8FA7-FD2DF0E2BF8A}" srcOrd="1" destOrd="0" parTransId="{36CC89CB-B345-44E4-8710-0D2F1EFC809A}" sibTransId="{8AD3CCA3-4FA5-4A52-8CA3-C522BBC6BDFC}"/>
    <dgm:cxn modelId="{7723C80B-6345-4D7F-8F9B-68CA9A6ADBCF}" type="presOf" srcId="{7ECBEB1A-25A4-42A7-9656-4E3DFEA08876}" destId="{CE267647-71FB-45F7-B425-9A1D9B96DE1B}" srcOrd="0" destOrd="0" presId="urn:microsoft.com/office/officeart/2005/8/layout/vList5"/>
    <dgm:cxn modelId="{E079F0F2-2AE9-4C63-A40F-214C69EAD2DF}" srcId="{B4027BDF-3BC0-4F48-B108-3046B847413B}" destId="{82444633-9817-4401-A461-6B6AF27CC0B1}" srcOrd="0" destOrd="0" parTransId="{AA6FB0F8-66C2-4255-9FA0-B3B368C27B6A}" sibTransId="{AA810924-4095-4491-96A7-52CA75A7FEA5}"/>
    <dgm:cxn modelId="{D5A6BA6B-373D-4059-B734-FD4F9FBDF08E}" type="presOf" srcId="{EEECD806-C204-401A-AA03-0819C97AAF75}" destId="{167A6F87-45AB-405C-BC39-5069267C19BB}" srcOrd="0" destOrd="0" presId="urn:microsoft.com/office/officeart/2005/8/layout/vList5"/>
    <dgm:cxn modelId="{BB4D8A68-BB2F-4CA0-92A6-C0D25803F107}" srcId="{B4027BDF-3BC0-4F48-B108-3046B847413B}" destId="{EEECD806-C204-401A-AA03-0819C97AAF75}" srcOrd="3" destOrd="0" parTransId="{E8D70F42-37F4-45F6-B184-52115AB35A5D}" sibTransId="{BF9CB917-70B0-48A5-8F4A-C18E81D036D6}"/>
    <dgm:cxn modelId="{C92B2FDB-0476-43D0-907F-D937DA64AEDD}" type="presParOf" srcId="{4BFB50A3-C7CF-4670-B708-4614AA3EC9F8}" destId="{9929C9AB-E447-4332-B03E-0AB3BE91AB59}" srcOrd="0" destOrd="0" presId="urn:microsoft.com/office/officeart/2005/8/layout/vList5"/>
    <dgm:cxn modelId="{EF9A853C-0154-44CB-84AE-93B4C5A44F03}" type="presParOf" srcId="{9929C9AB-E447-4332-B03E-0AB3BE91AB59}" destId="{0172A538-8E31-4085-8CBE-1535CFEE7651}" srcOrd="0" destOrd="0" presId="urn:microsoft.com/office/officeart/2005/8/layout/vList5"/>
    <dgm:cxn modelId="{21924638-CB99-4669-A3C5-366ABD1FD594}" type="presParOf" srcId="{4BFB50A3-C7CF-4670-B708-4614AA3EC9F8}" destId="{08E7DA8E-E0B2-429B-8485-3C54FAEC6CB4}" srcOrd="1" destOrd="0" presId="urn:microsoft.com/office/officeart/2005/8/layout/vList5"/>
    <dgm:cxn modelId="{E2B4231E-77AD-4515-B1DD-AC7BA3B07FFA}" type="presParOf" srcId="{4BFB50A3-C7CF-4670-B708-4614AA3EC9F8}" destId="{6012EF8E-B927-4C7C-BC51-6DD9AD46B189}" srcOrd="2" destOrd="0" presId="urn:microsoft.com/office/officeart/2005/8/layout/vList5"/>
    <dgm:cxn modelId="{0D6430CF-10FA-4849-92BF-0A8B362182A9}" type="presParOf" srcId="{6012EF8E-B927-4C7C-BC51-6DD9AD46B189}" destId="{465FE3DB-4857-4267-B82D-4864BFB0C5AF}" srcOrd="0" destOrd="0" presId="urn:microsoft.com/office/officeart/2005/8/layout/vList5"/>
    <dgm:cxn modelId="{D92C2C23-62C2-4FDF-8F29-450DBE6AD58B}" type="presParOf" srcId="{4BFB50A3-C7CF-4670-B708-4614AA3EC9F8}" destId="{55443F7C-3CC9-4585-80CD-B2608C0AD2A9}" srcOrd="3" destOrd="0" presId="urn:microsoft.com/office/officeart/2005/8/layout/vList5"/>
    <dgm:cxn modelId="{6C29C3E7-3A13-48E8-92EA-9D59CA8AB5A1}" type="presParOf" srcId="{4BFB50A3-C7CF-4670-B708-4614AA3EC9F8}" destId="{E91497DD-D7B6-445C-AA0E-4B38A3E5EAF0}" srcOrd="4" destOrd="0" presId="urn:microsoft.com/office/officeart/2005/8/layout/vList5"/>
    <dgm:cxn modelId="{01C7511C-4395-4A9D-8A5B-85367BE5CB1B}" type="presParOf" srcId="{E91497DD-D7B6-445C-AA0E-4B38A3E5EAF0}" destId="{50ABE169-E28B-4532-A1C7-8DA114D75E37}" srcOrd="0" destOrd="0" presId="urn:microsoft.com/office/officeart/2005/8/layout/vList5"/>
    <dgm:cxn modelId="{9CA0F172-D194-48F5-A25F-EF3F974B2038}" type="presParOf" srcId="{4BFB50A3-C7CF-4670-B708-4614AA3EC9F8}" destId="{D3F95A93-80B4-421C-BA7D-49794DE46D83}" srcOrd="5" destOrd="0" presId="urn:microsoft.com/office/officeart/2005/8/layout/vList5"/>
    <dgm:cxn modelId="{091FB334-ED0F-4BA4-9429-CD89B2F24A7C}" type="presParOf" srcId="{4BFB50A3-C7CF-4670-B708-4614AA3EC9F8}" destId="{6CB57A4C-6CD0-4EDD-9611-73BF08CDC9B7}" srcOrd="6" destOrd="0" presId="urn:microsoft.com/office/officeart/2005/8/layout/vList5"/>
    <dgm:cxn modelId="{796B5836-77FC-46DC-B959-2E9D43119689}" type="presParOf" srcId="{6CB57A4C-6CD0-4EDD-9611-73BF08CDC9B7}" destId="{167A6F87-45AB-405C-BC39-5069267C19BB}" srcOrd="0" destOrd="0" presId="urn:microsoft.com/office/officeart/2005/8/layout/vList5"/>
    <dgm:cxn modelId="{3ABAFC5C-CEDE-4242-86E6-87D7C5DB793E}" type="presParOf" srcId="{4BFB50A3-C7CF-4670-B708-4614AA3EC9F8}" destId="{D9F846DE-9C5F-4F3D-81D4-82A021469009}" srcOrd="7" destOrd="0" presId="urn:microsoft.com/office/officeart/2005/8/layout/vList5"/>
    <dgm:cxn modelId="{1D3309CA-FFC1-41CE-8E7C-1B19D97F7572}" type="presParOf" srcId="{4BFB50A3-C7CF-4670-B708-4614AA3EC9F8}" destId="{1DDB7CDE-4E78-44A9-AF98-3DFD659E1367}" srcOrd="8" destOrd="0" presId="urn:microsoft.com/office/officeart/2005/8/layout/vList5"/>
    <dgm:cxn modelId="{31A6BE70-6DB6-4CFD-A0EF-6527A1D1FDF4}" type="presParOf" srcId="{1DDB7CDE-4E78-44A9-AF98-3DFD659E1367}" destId="{CE267647-71FB-45F7-B425-9A1D9B96DE1B}" srcOrd="0" destOrd="0" presId="urn:microsoft.com/office/officeart/2005/8/layout/vList5"/>
    <dgm:cxn modelId="{C3C01861-CA02-4E06-9B0B-87C8613DB552}" type="presParOf" srcId="{4BFB50A3-C7CF-4670-B708-4614AA3EC9F8}" destId="{8A397DEC-A7BA-412B-BC4A-AF554C3158F5}" srcOrd="9" destOrd="0" presId="urn:microsoft.com/office/officeart/2005/8/layout/vList5"/>
    <dgm:cxn modelId="{D334C522-1CC5-4036-9960-FFA64B10FF1B}" type="presParOf" srcId="{4BFB50A3-C7CF-4670-B708-4614AA3EC9F8}" destId="{2298B7B9-128A-41B0-BF17-8058CFA32B6D}" srcOrd="10" destOrd="0" presId="urn:microsoft.com/office/officeart/2005/8/layout/vList5"/>
    <dgm:cxn modelId="{2C90C68B-6918-4A00-9058-C6198F21B9F4}" type="presParOf" srcId="{2298B7B9-128A-41B0-BF17-8058CFA32B6D}" destId="{B7897113-4F57-4546-9486-71DF51B26803}"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BB95AF-3EA6-4033-A09A-7B28B3CAC7D0}" type="doc">
      <dgm:prSet loTypeId="urn:microsoft.com/office/officeart/2005/8/layout/hProcess9" loCatId="process" qsTypeId="urn:microsoft.com/office/officeart/2005/8/quickstyle/simple1" qsCatId="simple" csTypeId="urn:microsoft.com/office/officeart/2005/8/colors/accent2_4" csCatId="accent2" phldr="1"/>
      <dgm:spPr/>
      <dgm:t>
        <a:bodyPr/>
        <a:lstStyle/>
        <a:p>
          <a:endParaRPr lang="en-US"/>
        </a:p>
      </dgm:t>
    </dgm:pt>
    <dgm:pt modelId="{D1DDBC8F-E215-40BE-8DCF-A5CD38086D1F}">
      <dgm:prSet custT="1"/>
      <dgm:spPr/>
      <dgm:t>
        <a:bodyPr/>
        <a:lstStyle/>
        <a:p>
          <a:pPr rtl="0"/>
          <a:r>
            <a:rPr lang="en-US" sz="1600" b="0" i="0">
              <a:latin typeface="Times New Roman" pitchFamily="18" charset="0"/>
              <a:cs typeface="Times New Roman" pitchFamily="18" charset="0"/>
            </a:rPr>
            <a:t>After appropriate LA, a full-thickness mucoperiosteal flap is elevated.</a:t>
          </a:r>
          <a:endParaRPr lang="en-US" sz="1600" dirty="0">
            <a:latin typeface="Times New Roman" pitchFamily="18" charset="0"/>
            <a:cs typeface="Times New Roman" pitchFamily="18" charset="0"/>
          </a:endParaRPr>
        </a:p>
      </dgm:t>
    </dgm:pt>
    <dgm:pt modelId="{067D6425-CCCE-411C-893D-1E55CE993FAC}" type="parTrans" cxnId="{BBEC223A-341D-400E-9A8C-4DCBD0C28C3E}">
      <dgm:prSet/>
      <dgm:spPr/>
      <dgm:t>
        <a:bodyPr/>
        <a:lstStyle/>
        <a:p>
          <a:endParaRPr lang="en-US"/>
        </a:p>
      </dgm:t>
    </dgm:pt>
    <dgm:pt modelId="{C8CEB984-A5BF-40F4-BF85-E8A776C6154C}" type="sibTrans" cxnId="{BBEC223A-341D-400E-9A8C-4DCBD0C28C3E}">
      <dgm:prSet/>
      <dgm:spPr/>
      <dgm:t>
        <a:bodyPr/>
        <a:lstStyle/>
        <a:p>
          <a:endParaRPr lang="en-US"/>
        </a:p>
      </dgm:t>
    </dgm:pt>
    <dgm:pt modelId="{62B85E1D-C2EA-40A9-BF41-FCD16C6DF2BA}">
      <dgm:prSet custT="1"/>
      <dgm:spPr/>
      <dgm:t>
        <a:bodyPr/>
        <a:lstStyle/>
        <a:p>
          <a:pPr rtl="0"/>
          <a:r>
            <a:rPr lang="en-US" sz="800" b="0" i="0"/>
            <a:t> </a:t>
          </a:r>
          <a:r>
            <a:rPr lang="en-US" sz="1800" b="0" i="0">
              <a:latin typeface="Times New Roman" pitchFamily="18" charset="0"/>
              <a:cs typeface="Times New Roman" pitchFamily="18" charset="0"/>
            </a:rPr>
            <a:t>debridement</a:t>
          </a:r>
          <a:endParaRPr lang="en-US" sz="1800" dirty="0">
            <a:latin typeface="Times New Roman" pitchFamily="18" charset="0"/>
            <a:cs typeface="Times New Roman" pitchFamily="18" charset="0"/>
          </a:endParaRPr>
        </a:p>
      </dgm:t>
    </dgm:pt>
    <dgm:pt modelId="{262E93A1-9E28-4A7A-B799-B6486ED17568}" type="parTrans" cxnId="{E52CEE5A-B59B-431D-8854-091AEB78D2A8}">
      <dgm:prSet/>
      <dgm:spPr/>
      <dgm:t>
        <a:bodyPr/>
        <a:lstStyle/>
        <a:p>
          <a:endParaRPr lang="en-US"/>
        </a:p>
      </dgm:t>
    </dgm:pt>
    <dgm:pt modelId="{23DBA22D-FF3E-496A-9247-10200A10AEB0}" type="sibTrans" cxnId="{E52CEE5A-B59B-431D-8854-091AEB78D2A8}">
      <dgm:prSet/>
      <dgm:spPr/>
      <dgm:t>
        <a:bodyPr/>
        <a:lstStyle/>
        <a:p>
          <a:endParaRPr lang="en-US"/>
        </a:p>
      </dgm:t>
    </dgm:pt>
    <dgm:pt modelId="{24839C8E-350A-439A-8FDA-D01E6A13D7AE}">
      <dgm:prSet custT="1"/>
      <dgm:spPr/>
      <dgm:t>
        <a:bodyPr/>
        <a:lstStyle/>
        <a:p>
          <a:pPr rtl="0"/>
          <a:r>
            <a:rPr lang="en-US" sz="1800" b="0" i="0">
              <a:latin typeface="Times New Roman" pitchFamily="18" charset="0"/>
              <a:cs typeface="Times New Roman" pitchFamily="18" charset="0"/>
            </a:rPr>
            <a:t>resection begins</a:t>
          </a:r>
          <a:r>
            <a:rPr lang="en-US" sz="800" b="0" i="0"/>
            <a:t>..</a:t>
          </a:r>
          <a:endParaRPr lang="en-US" sz="800" dirty="0"/>
        </a:p>
      </dgm:t>
    </dgm:pt>
    <dgm:pt modelId="{C745AEC4-4618-4B9C-A882-8B178357232E}" type="parTrans" cxnId="{622BFD63-C0AF-4D7D-A740-FAADD302C1FD}">
      <dgm:prSet/>
      <dgm:spPr/>
      <dgm:t>
        <a:bodyPr/>
        <a:lstStyle/>
        <a:p>
          <a:endParaRPr lang="en-US"/>
        </a:p>
      </dgm:t>
    </dgm:pt>
    <dgm:pt modelId="{EA69CECD-6478-4E09-858D-937BB2A2CC5E}" type="sibTrans" cxnId="{622BFD63-C0AF-4D7D-A740-FAADD302C1FD}">
      <dgm:prSet/>
      <dgm:spPr/>
      <dgm:t>
        <a:bodyPr/>
        <a:lstStyle/>
        <a:p>
          <a:endParaRPr lang="en-US"/>
        </a:p>
      </dgm:t>
    </dgm:pt>
    <dgm:pt modelId="{5319D7FA-C399-459A-88BA-5019A6F716DD}">
      <dgm:prSet custT="1"/>
      <dgm:spPr/>
      <dgm:t>
        <a:bodyPr/>
        <a:lstStyle/>
        <a:p>
          <a:pPr rtl="0"/>
          <a:r>
            <a:rPr lang="en-US" sz="1100" b="0" i="0">
              <a:latin typeface="Times New Roman" pitchFamily="18" charset="0"/>
              <a:cs typeface="Times New Roman" pitchFamily="18" charset="0"/>
            </a:rPr>
            <a:t>A cut is then directed from just apical to the contact point of the tooth, through the tooth, to the facial and distal orifices of the furcation</a:t>
          </a:r>
          <a:endParaRPr lang="en-US" sz="1100" dirty="0">
            <a:latin typeface="Times New Roman" pitchFamily="18" charset="0"/>
            <a:cs typeface="Times New Roman" pitchFamily="18" charset="0"/>
          </a:endParaRPr>
        </a:p>
      </dgm:t>
    </dgm:pt>
    <dgm:pt modelId="{7D7F7BA5-DF41-40B5-957B-F07CC3BD7DD2}" type="parTrans" cxnId="{C5F5CE0C-5AE7-4AC5-A8F6-66B8F748F3E1}">
      <dgm:prSet/>
      <dgm:spPr/>
      <dgm:t>
        <a:bodyPr/>
        <a:lstStyle/>
        <a:p>
          <a:endParaRPr lang="en-US"/>
        </a:p>
      </dgm:t>
    </dgm:pt>
    <dgm:pt modelId="{A06BD765-A90C-47AB-B571-6B046638642A}" type="sibTrans" cxnId="{C5F5CE0C-5AE7-4AC5-A8F6-66B8F748F3E1}">
      <dgm:prSet/>
      <dgm:spPr/>
      <dgm:t>
        <a:bodyPr/>
        <a:lstStyle/>
        <a:p>
          <a:endParaRPr lang="en-US"/>
        </a:p>
      </dgm:t>
    </dgm:pt>
    <dgm:pt modelId="{4D6FA8EA-070F-41AD-8B16-35553F44D12F}">
      <dgm:prSet/>
      <dgm:spPr/>
      <dgm:t>
        <a:bodyPr/>
        <a:lstStyle/>
        <a:p>
          <a:pPr rtl="0"/>
          <a:r>
            <a:rPr lang="en-US" b="0" i="0">
              <a:latin typeface="Times New Roman" pitchFamily="18" charset="0"/>
              <a:cs typeface="Times New Roman" pitchFamily="18" charset="0"/>
            </a:rPr>
            <a:t>After sectioning, the root is elevated from its socket..-</a:t>
          </a:r>
          <a:endParaRPr lang="en-US" b="0" i="0" dirty="0">
            <a:latin typeface="Times New Roman" pitchFamily="18" charset="0"/>
            <a:cs typeface="Times New Roman" pitchFamily="18" charset="0"/>
          </a:endParaRPr>
        </a:p>
      </dgm:t>
    </dgm:pt>
    <dgm:pt modelId="{6FE2D401-544E-4407-9323-00F21C68A50D}" type="parTrans" cxnId="{60B1ACBB-206A-40DD-B7C8-F652A4639928}">
      <dgm:prSet/>
      <dgm:spPr/>
      <dgm:t>
        <a:bodyPr/>
        <a:lstStyle/>
        <a:p>
          <a:endParaRPr lang="en-US"/>
        </a:p>
      </dgm:t>
    </dgm:pt>
    <dgm:pt modelId="{710064E3-8BDA-426F-A9F6-6F3D24259194}" type="sibTrans" cxnId="{60B1ACBB-206A-40DD-B7C8-F652A4639928}">
      <dgm:prSet/>
      <dgm:spPr/>
      <dgm:t>
        <a:bodyPr/>
        <a:lstStyle/>
        <a:p>
          <a:endParaRPr lang="en-US"/>
        </a:p>
      </dgm:t>
    </dgm:pt>
    <dgm:pt modelId="{FF5FD6BD-EAB3-45C7-A0AB-CCD5D9200FBD}" type="pres">
      <dgm:prSet presAssocID="{04BB95AF-3EA6-4033-A09A-7B28B3CAC7D0}" presName="CompostProcess" presStyleCnt="0">
        <dgm:presLayoutVars>
          <dgm:dir/>
          <dgm:resizeHandles val="exact"/>
        </dgm:presLayoutVars>
      </dgm:prSet>
      <dgm:spPr/>
      <dgm:t>
        <a:bodyPr/>
        <a:lstStyle/>
        <a:p>
          <a:endParaRPr lang="en-US"/>
        </a:p>
      </dgm:t>
    </dgm:pt>
    <dgm:pt modelId="{6FD05B23-1BCF-45D2-A613-7ED4DEB397BE}" type="pres">
      <dgm:prSet presAssocID="{04BB95AF-3EA6-4033-A09A-7B28B3CAC7D0}" presName="arrow" presStyleLbl="bgShp" presStyleIdx="0" presStyleCnt="1"/>
      <dgm:spPr/>
    </dgm:pt>
    <dgm:pt modelId="{82E42297-BDA5-4D3B-BCE4-5607287063D5}" type="pres">
      <dgm:prSet presAssocID="{04BB95AF-3EA6-4033-A09A-7B28B3CAC7D0}" presName="linearProcess" presStyleCnt="0"/>
      <dgm:spPr/>
    </dgm:pt>
    <dgm:pt modelId="{8AE04B5E-FFAA-4960-BC52-DB8C8417EAF1}" type="pres">
      <dgm:prSet presAssocID="{D1DDBC8F-E215-40BE-8DCF-A5CD38086D1F}" presName="textNode" presStyleLbl="node1" presStyleIdx="0" presStyleCnt="5">
        <dgm:presLayoutVars>
          <dgm:bulletEnabled val="1"/>
        </dgm:presLayoutVars>
      </dgm:prSet>
      <dgm:spPr/>
      <dgm:t>
        <a:bodyPr/>
        <a:lstStyle/>
        <a:p>
          <a:endParaRPr lang="en-US"/>
        </a:p>
      </dgm:t>
    </dgm:pt>
    <dgm:pt modelId="{537E703B-CDD3-4464-94FE-7DE797E8F585}" type="pres">
      <dgm:prSet presAssocID="{C8CEB984-A5BF-40F4-BF85-E8A776C6154C}" presName="sibTrans" presStyleCnt="0"/>
      <dgm:spPr/>
    </dgm:pt>
    <dgm:pt modelId="{3A975DF2-4CE5-490E-A965-D96009C5FA30}" type="pres">
      <dgm:prSet presAssocID="{62B85E1D-C2EA-40A9-BF41-FCD16C6DF2BA}" presName="textNode" presStyleLbl="node1" presStyleIdx="1" presStyleCnt="5">
        <dgm:presLayoutVars>
          <dgm:bulletEnabled val="1"/>
        </dgm:presLayoutVars>
      </dgm:prSet>
      <dgm:spPr/>
      <dgm:t>
        <a:bodyPr/>
        <a:lstStyle/>
        <a:p>
          <a:endParaRPr lang="en-US"/>
        </a:p>
      </dgm:t>
    </dgm:pt>
    <dgm:pt modelId="{F3B5EC26-905C-42D4-AB2A-5CF4079E1259}" type="pres">
      <dgm:prSet presAssocID="{23DBA22D-FF3E-496A-9247-10200A10AEB0}" presName="sibTrans" presStyleCnt="0"/>
      <dgm:spPr/>
    </dgm:pt>
    <dgm:pt modelId="{559F371F-7FE5-4B5F-8E30-1092C564CEBD}" type="pres">
      <dgm:prSet presAssocID="{24839C8E-350A-439A-8FDA-D01E6A13D7AE}" presName="textNode" presStyleLbl="node1" presStyleIdx="2" presStyleCnt="5">
        <dgm:presLayoutVars>
          <dgm:bulletEnabled val="1"/>
        </dgm:presLayoutVars>
      </dgm:prSet>
      <dgm:spPr/>
      <dgm:t>
        <a:bodyPr/>
        <a:lstStyle/>
        <a:p>
          <a:endParaRPr lang="en-US"/>
        </a:p>
      </dgm:t>
    </dgm:pt>
    <dgm:pt modelId="{41983018-B49E-4AC0-9B27-3E2AA51D3B81}" type="pres">
      <dgm:prSet presAssocID="{EA69CECD-6478-4E09-858D-937BB2A2CC5E}" presName="sibTrans" presStyleCnt="0"/>
      <dgm:spPr/>
    </dgm:pt>
    <dgm:pt modelId="{C6BFE8BB-002F-40F9-9772-B3E580421C84}" type="pres">
      <dgm:prSet presAssocID="{5319D7FA-C399-459A-88BA-5019A6F716DD}" presName="textNode" presStyleLbl="node1" presStyleIdx="3" presStyleCnt="5">
        <dgm:presLayoutVars>
          <dgm:bulletEnabled val="1"/>
        </dgm:presLayoutVars>
      </dgm:prSet>
      <dgm:spPr/>
      <dgm:t>
        <a:bodyPr/>
        <a:lstStyle/>
        <a:p>
          <a:endParaRPr lang="en-US"/>
        </a:p>
      </dgm:t>
    </dgm:pt>
    <dgm:pt modelId="{067A6FD2-D8BB-482C-8C48-6C71A98EA9EF}" type="pres">
      <dgm:prSet presAssocID="{A06BD765-A90C-47AB-B571-6B046638642A}" presName="sibTrans" presStyleCnt="0"/>
      <dgm:spPr/>
    </dgm:pt>
    <dgm:pt modelId="{C500FC3A-19E6-40F0-BB43-27035D7D2ECC}" type="pres">
      <dgm:prSet presAssocID="{4D6FA8EA-070F-41AD-8B16-35553F44D12F}" presName="textNode" presStyleLbl="node1" presStyleIdx="4" presStyleCnt="5">
        <dgm:presLayoutVars>
          <dgm:bulletEnabled val="1"/>
        </dgm:presLayoutVars>
      </dgm:prSet>
      <dgm:spPr/>
      <dgm:t>
        <a:bodyPr/>
        <a:lstStyle/>
        <a:p>
          <a:endParaRPr lang="en-US"/>
        </a:p>
      </dgm:t>
    </dgm:pt>
  </dgm:ptLst>
  <dgm:cxnLst>
    <dgm:cxn modelId="{C4BC602A-0062-45D9-99BE-F819ECF6AFC9}" type="presOf" srcId="{62B85E1D-C2EA-40A9-BF41-FCD16C6DF2BA}" destId="{3A975DF2-4CE5-490E-A965-D96009C5FA30}" srcOrd="0" destOrd="0" presId="urn:microsoft.com/office/officeart/2005/8/layout/hProcess9"/>
    <dgm:cxn modelId="{E52CEE5A-B59B-431D-8854-091AEB78D2A8}" srcId="{04BB95AF-3EA6-4033-A09A-7B28B3CAC7D0}" destId="{62B85E1D-C2EA-40A9-BF41-FCD16C6DF2BA}" srcOrd="1" destOrd="0" parTransId="{262E93A1-9E28-4A7A-B799-B6486ED17568}" sibTransId="{23DBA22D-FF3E-496A-9247-10200A10AEB0}"/>
    <dgm:cxn modelId="{BD41D20A-877D-4EE8-A162-0F632F94F9BB}" type="presOf" srcId="{04BB95AF-3EA6-4033-A09A-7B28B3CAC7D0}" destId="{FF5FD6BD-EAB3-45C7-A0AB-CCD5D9200FBD}" srcOrd="0" destOrd="0" presId="urn:microsoft.com/office/officeart/2005/8/layout/hProcess9"/>
    <dgm:cxn modelId="{F15A223B-562E-4544-92DA-EB7D4EB95844}" type="presOf" srcId="{D1DDBC8F-E215-40BE-8DCF-A5CD38086D1F}" destId="{8AE04B5E-FFAA-4960-BC52-DB8C8417EAF1}" srcOrd="0" destOrd="0" presId="urn:microsoft.com/office/officeart/2005/8/layout/hProcess9"/>
    <dgm:cxn modelId="{622BFD63-C0AF-4D7D-A740-FAADD302C1FD}" srcId="{04BB95AF-3EA6-4033-A09A-7B28B3CAC7D0}" destId="{24839C8E-350A-439A-8FDA-D01E6A13D7AE}" srcOrd="2" destOrd="0" parTransId="{C745AEC4-4618-4B9C-A882-8B178357232E}" sibTransId="{EA69CECD-6478-4E09-858D-937BB2A2CC5E}"/>
    <dgm:cxn modelId="{E6732580-9C80-4352-87AA-95E9A0DA744F}" type="presOf" srcId="{24839C8E-350A-439A-8FDA-D01E6A13D7AE}" destId="{559F371F-7FE5-4B5F-8E30-1092C564CEBD}" srcOrd="0" destOrd="0" presId="urn:microsoft.com/office/officeart/2005/8/layout/hProcess9"/>
    <dgm:cxn modelId="{C5F5CE0C-5AE7-4AC5-A8F6-66B8F748F3E1}" srcId="{04BB95AF-3EA6-4033-A09A-7B28B3CAC7D0}" destId="{5319D7FA-C399-459A-88BA-5019A6F716DD}" srcOrd="3" destOrd="0" parTransId="{7D7F7BA5-DF41-40B5-957B-F07CC3BD7DD2}" sibTransId="{A06BD765-A90C-47AB-B571-6B046638642A}"/>
    <dgm:cxn modelId="{60B1ACBB-206A-40DD-B7C8-F652A4639928}" srcId="{04BB95AF-3EA6-4033-A09A-7B28B3CAC7D0}" destId="{4D6FA8EA-070F-41AD-8B16-35553F44D12F}" srcOrd="4" destOrd="0" parTransId="{6FE2D401-544E-4407-9323-00F21C68A50D}" sibTransId="{710064E3-8BDA-426F-A9F6-6F3D24259194}"/>
    <dgm:cxn modelId="{6F2B4DAC-2D86-4421-A886-C10F72C42F83}" type="presOf" srcId="{4D6FA8EA-070F-41AD-8B16-35553F44D12F}" destId="{C500FC3A-19E6-40F0-BB43-27035D7D2ECC}" srcOrd="0" destOrd="0" presId="urn:microsoft.com/office/officeart/2005/8/layout/hProcess9"/>
    <dgm:cxn modelId="{BBEC223A-341D-400E-9A8C-4DCBD0C28C3E}" srcId="{04BB95AF-3EA6-4033-A09A-7B28B3CAC7D0}" destId="{D1DDBC8F-E215-40BE-8DCF-A5CD38086D1F}" srcOrd="0" destOrd="0" parTransId="{067D6425-CCCE-411C-893D-1E55CE993FAC}" sibTransId="{C8CEB984-A5BF-40F4-BF85-E8A776C6154C}"/>
    <dgm:cxn modelId="{C2B1E6B7-E9F3-49A4-97B7-0A29F258D832}" type="presOf" srcId="{5319D7FA-C399-459A-88BA-5019A6F716DD}" destId="{C6BFE8BB-002F-40F9-9772-B3E580421C84}" srcOrd="0" destOrd="0" presId="urn:microsoft.com/office/officeart/2005/8/layout/hProcess9"/>
    <dgm:cxn modelId="{97D978B1-0188-407C-9198-2742E094378F}" type="presParOf" srcId="{FF5FD6BD-EAB3-45C7-A0AB-CCD5D9200FBD}" destId="{6FD05B23-1BCF-45D2-A613-7ED4DEB397BE}" srcOrd="0" destOrd="0" presId="urn:microsoft.com/office/officeart/2005/8/layout/hProcess9"/>
    <dgm:cxn modelId="{4D308328-CBE1-4E92-B37F-214DD955671D}" type="presParOf" srcId="{FF5FD6BD-EAB3-45C7-A0AB-CCD5D9200FBD}" destId="{82E42297-BDA5-4D3B-BCE4-5607287063D5}" srcOrd="1" destOrd="0" presId="urn:microsoft.com/office/officeart/2005/8/layout/hProcess9"/>
    <dgm:cxn modelId="{B471C9CE-C4CD-4158-B613-4D5CBE5DC20A}" type="presParOf" srcId="{82E42297-BDA5-4D3B-BCE4-5607287063D5}" destId="{8AE04B5E-FFAA-4960-BC52-DB8C8417EAF1}" srcOrd="0" destOrd="0" presId="urn:microsoft.com/office/officeart/2005/8/layout/hProcess9"/>
    <dgm:cxn modelId="{02FA0CF1-7FAA-4E9A-9CFD-F4AC615828FE}" type="presParOf" srcId="{82E42297-BDA5-4D3B-BCE4-5607287063D5}" destId="{537E703B-CDD3-4464-94FE-7DE797E8F585}" srcOrd="1" destOrd="0" presId="urn:microsoft.com/office/officeart/2005/8/layout/hProcess9"/>
    <dgm:cxn modelId="{52BECCA5-7DA3-4201-868A-7E048CC68086}" type="presParOf" srcId="{82E42297-BDA5-4D3B-BCE4-5607287063D5}" destId="{3A975DF2-4CE5-490E-A965-D96009C5FA30}" srcOrd="2" destOrd="0" presId="urn:microsoft.com/office/officeart/2005/8/layout/hProcess9"/>
    <dgm:cxn modelId="{0285D04B-D03D-4D7D-903C-BC8860FA4E7B}" type="presParOf" srcId="{82E42297-BDA5-4D3B-BCE4-5607287063D5}" destId="{F3B5EC26-905C-42D4-AB2A-5CF4079E1259}" srcOrd="3" destOrd="0" presId="urn:microsoft.com/office/officeart/2005/8/layout/hProcess9"/>
    <dgm:cxn modelId="{651FC38B-A49C-40FE-9890-19FA13AD2E21}" type="presParOf" srcId="{82E42297-BDA5-4D3B-BCE4-5607287063D5}" destId="{559F371F-7FE5-4B5F-8E30-1092C564CEBD}" srcOrd="4" destOrd="0" presId="urn:microsoft.com/office/officeart/2005/8/layout/hProcess9"/>
    <dgm:cxn modelId="{A0484B90-407B-487B-A913-F404D35FF15A}" type="presParOf" srcId="{82E42297-BDA5-4D3B-BCE4-5607287063D5}" destId="{41983018-B49E-4AC0-9B27-3E2AA51D3B81}" srcOrd="5" destOrd="0" presId="urn:microsoft.com/office/officeart/2005/8/layout/hProcess9"/>
    <dgm:cxn modelId="{C1D8BBF3-3276-4044-B7B4-4DB4417A318E}" type="presParOf" srcId="{82E42297-BDA5-4D3B-BCE4-5607287063D5}" destId="{C6BFE8BB-002F-40F9-9772-B3E580421C84}" srcOrd="6" destOrd="0" presId="urn:microsoft.com/office/officeart/2005/8/layout/hProcess9"/>
    <dgm:cxn modelId="{DE41488C-9D17-48B2-9AF7-83D9C5BC3A1B}" type="presParOf" srcId="{82E42297-BDA5-4D3B-BCE4-5607287063D5}" destId="{067A6FD2-D8BB-482C-8C48-6C71A98EA9EF}" srcOrd="7" destOrd="0" presId="urn:microsoft.com/office/officeart/2005/8/layout/hProcess9"/>
    <dgm:cxn modelId="{EFF9DAF4-8EFF-4410-B0F2-41C896214F47}" type="presParOf" srcId="{82E42297-BDA5-4D3B-BCE4-5607287063D5}" destId="{C500FC3A-19E6-40F0-BB43-27035D7D2ECC}"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DFAB87-4C80-4EF2-8886-D02CE3CC5FB9}" type="doc">
      <dgm:prSet loTypeId="urn:microsoft.com/office/officeart/2005/8/layout/process4" loCatId="list" qsTypeId="urn:microsoft.com/office/officeart/2005/8/quickstyle/simple1" qsCatId="simple" csTypeId="urn:microsoft.com/office/officeart/2005/8/colors/accent2_3" csCatId="accent2" phldr="1"/>
      <dgm:spPr/>
      <dgm:t>
        <a:bodyPr/>
        <a:lstStyle/>
        <a:p>
          <a:endParaRPr lang="en-US"/>
        </a:p>
      </dgm:t>
    </dgm:pt>
    <dgm:pt modelId="{5A48FADC-7812-47CE-8D29-D1CB9497121C}">
      <dgm:prSet/>
      <dgm:spPr/>
      <dgm:t>
        <a:bodyPr/>
        <a:lstStyle/>
        <a:p>
          <a:pPr rtl="0"/>
          <a:r>
            <a:rPr lang="en-US" b="0" i="0" dirty="0">
              <a:solidFill>
                <a:schemeClr val="bg1"/>
              </a:solidFill>
            </a:rPr>
            <a:t>Flap was elevated,</a:t>
          </a:r>
          <a:endParaRPr lang="en-US" dirty="0">
            <a:solidFill>
              <a:schemeClr val="bg1"/>
            </a:solidFill>
          </a:endParaRPr>
        </a:p>
      </dgm:t>
    </dgm:pt>
    <dgm:pt modelId="{6B2B8E8C-5CA2-4175-9E9B-5F07E0F0F482}" type="parTrans" cxnId="{2B152D3B-E46D-4D91-96C6-917EFADDF03E}">
      <dgm:prSet/>
      <dgm:spPr/>
      <dgm:t>
        <a:bodyPr/>
        <a:lstStyle/>
        <a:p>
          <a:endParaRPr lang="en-US"/>
        </a:p>
      </dgm:t>
    </dgm:pt>
    <dgm:pt modelId="{00678313-2699-4F65-A820-C9B56EC8A014}" type="sibTrans" cxnId="{2B152D3B-E46D-4D91-96C6-917EFADDF03E}">
      <dgm:prSet/>
      <dgm:spPr/>
      <dgm:t>
        <a:bodyPr/>
        <a:lstStyle/>
        <a:p>
          <a:endParaRPr lang="en-US"/>
        </a:p>
      </dgm:t>
    </dgm:pt>
    <dgm:pt modelId="{1939110F-C457-4074-B73F-FC6113F609D6}">
      <dgm:prSet/>
      <dgm:spPr/>
      <dgm:t>
        <a:bodyPr/>
        <a:lstStyle/>
        <a:p>
          <a:pPr rtl="0"/>
          <a:r>
            <a:rPr lang="en-US" b="0" i="0" dirty="0">
              <a:solidFill>
                <a:schemeClr val="bg1"/>
              </a:solidFill>
            </a:rPr>
            <a:t>SRP, degranulation  done </a:t>
          </a:r>
        </a:p>
      </dgm:t>
    </dgm:pt>
    <dgm:pt modelId="{83F4D6B9-CA12-4652-A5E4-46A5EE431D82}" type="parTrans" cxnId="{F7D341E4-8981-4A95-A65F-13235A89E610}">
      <dgm:prSet/>
      <dgm:spPr/>
      <dgm:t>
        <a:bodyPr/>
        <a:lstStyle/>
        <a:p>
          <a:endParaRPr lang="en-US"/>
        </a:p>
      </dgm:t>
    </dgm:pt>
    <dgm:pt modelId="{FDF6BDB2-3C65-4101-98EF-4070400526DD}" type="sibTrans" cxnId="{F7D341E4-8981-4A95-A65F-13235A89E610}">
      <dgm:prSet/>
      <dgm:spPr/>
      <dgm:t>
        <a:bodyPr/>
        <a:lstStyle/>
        <a:p>
          <a:endParaRPr lang="en-US"/>
        </a:p>
      </dgm:t>
    </dgm:pt>
    <dgm:pt modelId="{8337B3FF-6525-4023-A5E4-A3DCDE880618}">
      <dgm:prSet/>
      <dgm:spPr/>
      <dgm:t>
        <a:bodyPr/>
        <a:lstStyle/>
        <a:p>
          <a:pPr rtl="0"/>
          <a:r>
            <a:rPr lang="en-US" b="0" i="0" dirty="0"/>
            <a:t>EPTFE membrane used to cover defect and adjacent bone and retained with sling sutures.</a:t>
          </a:r>
          <a:endParaRPr lang="en-US" dirty="0"/>
        </a:p>
      </dgm:t>
    </dgm:pt>
    <dgm:pt modelId="{C9E0A5D1-537F-45DF-A488-B04EEE35B5DE}" type="parTrans" cxnId="{EE8E27F1-CE79-46EA-94E2-A1B88C0914D8}">
      <dgm:prSet/>
      <dgm:spPr/>
      <dgm:t>
        <a:bodyPr/>
        <a:lstStyle/>
        <a:p>
          <a:endParaRPr lang="en-US"/>
        </a:p>
      </dgm:t>
    </dgm:pt>
    <dgm:pt modelId="{2852FB1A-12B1-423F-8523-22140EAEB912}" type="sibTrans" cxnId="{EE8E27F1-CE79-46EA-94E2-A1B88C0914D8}">
      <dgm:prSet/>
      <dgm:spPr/>
      <dgm:t>
        <a:bodyPr/>
        <a:lstStyle/>
        <a:p>
          <a:endParaRPr lang="en-US"/>
        </a:p>
      </dgm:t>
    </dgm:pt>
    <dgm:pt modelId="{2F99A6DA-7344-4402-9682-37FBE56F32B2}">
      <dgm:prSet/>
      <dgm:spPr/>
      <dgm:t>
        <a:bodyPr/>
        <a:lstStyle/>
        <a:p>
          <a:pPr rtl="0"/>
          <a:r>
            <a:rPr lang="en-US" b="0" i="0" dirty="0"/>
            <a:t>Mucoperiosteal flaps covered the entire membrane.</a:t>
          </a:r>
          <a:endParaRPr lang="en-US" dirty="0"/>
        </a:p>
      </dgm:t>
    </dgm:pt>
    <dgm:pt modelId="{B09A29A3-E1BA-413E-B9B8-81B351C3BA84}" type="parTrans" cxnId="{6077C6FD-D375-4122-A2FD-FEC5C41BA37A}">
      <dgm:prSet/>
      <dgm:spPr/>
      <dgm:t>
        <a:bodyPr/>
        <a:lstStyle/>
        <a:p>
          <a:endParaRPr lang="en-US"/>
        </a:p>
      </dgm:t>
    </dgm:pt>
    <dgm:pt modelId="{9105F17B-3700-4485-8EFA-71FD2EF3C600}" type="sibTrans" cxnId="{6077C6FD-D375-4122-A2FD-FEC5C41BA37A}">
      <dgm:prSet/>
      <dgm:spPr/>
      <dgm:t>
        <a:bodyPr/>
        <a:lstStyle/>
        <a:p>
          <a:endParaRPr lang="en-US"/>
        </a:p>
      </dgm:t>
    </dgm:pt>
    <dgm:pt modelId="{63206FCA-8EAE-4CA8-849C-3EC4DBBB7E89}">
      <dgm:prSet/>
      <dgm:spPr/>
      <dgm:t>
        <a:bodyPr/>
        <a:lstStyle/>
        <a:p>
          <a:pPr rtl="0"/>
          <a:r>
            <a:rPr lang="en-US" b="0" i="0" dirty="0"/>
            <a:t>Prior day and &gt; 4 days post operative</a:t>
          </a:r>
          <a:endParaRPr lang="en-US" dirty="0"/>
        </a:p>
      </dgm:t>
    </dgm:pt>
    <dgm:pt modelId="{460B7AC9-93A1-4D28-8F62-5AFC964878AD}" type="parTrans" cxnId="{6D2DFBFC-4A0D-400F-B6F7-D670BDBDFEDE}">
      <dgm:prSet/>
      <dgm:spPr/>
      <dgm:t>
        <a:bodyPr/>
        <a:lstStyle/>
        <a:p>
          <a:endParaRPr lang="en-US"/>
        </a:p>
      </dgm:t>
    </dgm:pt>
    <dgm:pt modelId="{02BF509C-7689-4418-8118-A30FA79120F1}" type="sibTrans" cxnId="{6D2DFBFC-4A0D-400F-B6F7-D670BDBDFEDE}">
      <dgm:prSet/>
      <dgm:spPr/>
      <dgm:t>
        <a:bodyPr/>
        <a:lstStyle/>
        <a:p>
          <a:endParaRPr lang="en-US"/>
        </a:p>
      </dgm:t>
    </dgm:pt>
    <dgm:pt modelId="{58C8D1DF-1589-4780-866F-1F937B7F984B}">
      <dgm:prSet/>
      <dgm:spPr/>
      <dgm:t>
        <a:bodyPr/>
        <a:lstStyle/>
        <a:p>
          <a:pPr rtl="0"/>
          <a:r>
            <a:rPr lang="en-US" b="0" i="0" dirty="0"/>
            <a:t>Amoxicillin 1-0-1 (1 gm)</a:t>
          </a:r>
          <a:endParaRPr lang="en-US" dirty="0"/>
        </a:p>
      </dgm:t>
    </dgm:pt>
    <dgm:pt modelId="{269C0640-6A98-404A-802C-DB963099995F}" type="parTrans" cxnId="{053AE43F-DBFC-41A8-8DA6-08DE2A8CFF51}">
      <dgm:prSet/>
      <dgm:spPr/>
      <dgm:t>
        <a:bodyPr/>
        <a:lstStyle/>
        <a:p>
          <a:endParaRPr lang="en-US"/>
        </a:p>
      </dgm:t>
    </dgm:pt>
    <dgm:pt modelId="{A304B666-3D31-4D12-8A7E-29CB37187636}" type="sibTrans" cxnId="{053AE43F-DBFC-41A8-8DA6-08DE2A8CFF51}">
      <dgm:prSet/>
      <dgm:spPr/>
      <dgm:t>
        <a:bodyPr/>
        <a:lstStyle/>
        <a:p>
          <a:endParaRPr lang="en-US"/>
        </a:p>
      </dgm:t>
    </dgm:pt>
    <dgm:pt modelId="{88B41DF5-0585-498F-A650-A5987D286C4B}">
      <dgm:prSet/>
      <dgm:spPr/>
      <dgm:t>
        <a:bodyPr/>
        <a:lstStyle/>
        <a:p>
          <a:pPr rtl="0"/>
          <a:r>
            <a:rPr lang="en-US" b="0" i="0" dirty="0"/>
            <a:t>Sutures removed after 10 days. </a:t>
          </a:r>
        </a:p>
      </dgm:t>
    </dgm:pt>
    <dgm:pt modelId="{329D9F6C-6AF1-4EED-8CF9-77E5973CC8AE}" type="parTrans" cxnId="{2A43ED8E-A245-4883-9925-756AEE54BB87}">
      <dgm:prSet/>
      <dgm:spPr/>
      <dgm:t>
        <a:bodyPr/>
        <a:lstStyle/>
        <a:p>
          <a:endParaRPr lang="en-US"/>
        </a:p>
      </dgm:t>
    </dgm:pt>
    <dgm:pt modelId="{2F3C0817-D8C3-4532-99D6-3B900C65A5C4}" type="sibTrans" cxnId="{2A43ED8E-A245-4883-9925-756AEE54BB87}">
      <dgm:prSet/>
      <dgm:spPr/>
      <dgm:t>
        <a:bodyPr/>
        <a:lstStyle/>
        <a:p>
          <a:endParaRPr lang="en-US"/>
        </a:p>
      </dgm:t>
    </dgm:pt>
    <dgm:pt modelId="{E0004791-B191-46C6-8E69-49061E469B3E}">
      <dgm:prSet/>
      <dgm:spPr/>
      <dgm:t>
        <a:bodyPr/>
        <a:lstStyle/>
        <a:p>
          <a:pPr rtl="0"/>
          <a:r>
            <a:rPr lang="en-US" b="0" i="0" dirty="0"/>
            <a:t>At test sites membranes were removed after 6 weeks. </a:t>
          </a:r>
        </a:p>
      </dgm:t>
    </dgm:pt>
    <dgm:pt modelId="{7C420C51-71A0-4712-ADBD-AF1A0C52941F}" type="parTrans" cxnId="{5EAEEDBA-18AC-487D-913F-C197D90476B8}">
      <dgm:prSet/>
      <dgm:spPr/>
      <dgm:t>
        <a:bodyPr/>
        <a:lstStyle/>
        <a:p>
          <a:endParaRPr lang="en-US"/>
        </a:p>
      </dgm:t>
    </dgm:pt>
    <dgm:pt modelId="{7C0D6F29-0057-42D9-886C-839D28D23EE6}" type="sibTrans" cxnId="{5EAEEDBA-18AC-487D-913F-C197D90476B8}">
      <dgm:prSet/>
      <dgm:spPr/>
      <dgm:t>
        <a:bodyPr/>
        <a:lstStyle/>
        <a:p>
          <a:endParaRPr lang="en-US"/>
        </a:p>
      </dgm:t>
    </dgm:pt>
    <dgm:pt modelId="{322CCCBF-027B-432B-BEFA-A0A225107EE2}" type="pres">
      <dgm:prSet presAssocID="{30DFAB87-4C80-4EF2-8886-D02CE3CC5FB9}" presName="Name0" presStyleCnt="0">
        <dgm:presLayoutVars>
          <dgm:dir/>
          <dgm:animLvl val="lvl"/>
          <dgm:resizeHandles val="exact"/>
        </dgm:presLayoutVars>
      </dgm:prSet>
      <dgm:spPr/>
      <dgm:t>
        <a:bodyPr/>
        <a:lstStyle/>
        <a:p>
          <a:endParaRPr lang="en-US"/>
        </a:p>
      </dgm:t>
    </dgm:pt>
    <dgm:pt modelId="{FAD8F31F-EB8B-491B-AE03-B503EBEDA169}" type="pres">
      <dgm:prSet presAssocID="{E0004791-B191-46C6-8E69-49061E469B3E}" presName="boxAndChildren" presStyleCnt="0"/>
      <dgm:spPr/>
    </dgm:pt>
    <dgm:pt modelId="{67A3C1CF-E1CF-4443-A9E2-8C24D29A3AB6}" type="pres">
      <dgm:prSet presAssocID="{E0004791-B191-46C6-8E69-49061E469B3E}" presName="parentTextBox" presStyleLbl="node1" presStyleIdx="0" presStyleCnt="8"/>
      <dgm:spPr/>
      <dgm:t>
        <a:bodyPr/>
        <a:lstStyle/>
        <a:p>
          <a:endParaRPr lang="en-US"/>
        </a:p>
      </dgm:t>
    </dgm:pt>
    <dgm:pt modelId="{2BB0101C-8BEC-49F2-BBCF-AB601147B7E1}" type="pres">
      <dgm:prSet presAssocID="{2F3C0817-D8C3-4532-99D6-3B900C65A5C4}" presName="sp" presStyleCnt="0"/>
      <dgm:spPr/>
    </dgm:pt>
    <dgm:pt modelId="{9D780B98-6BE1-4EF8-A94A-B39259A2421F}" type="pres">
      <dgm:prSet presAssocID="{88B41DF5-0585-498F-A650-A5987D286C4B}" presName="arrowAndChildren" presStyleCnt="0"/>
      <dgm:spPr/>
    </dgm:pt>
    <dgm:pt modelId="{1D809021-C1F7-4993-B1AB-940BE0D4AFDD}" type="pres">
      <dgm:prSet presAssocID="{88B41DF5-0585-498F-A650-A5987D286C4B}" presName="parentTextArrow" presStyleLbl="node1" presStyleIdx="1" presStyleCnt="8"/>
      <dgm:spPr/>
      <dgm:t>
        <a:bodyPr/>
        <a:lstStyle/>
        <a:p>
          <a:endParaRPr lang="en-US"/>
        </a:p>
      </dgm:t>
    </dgm:pt>
    <dgm:pt modelId="{BDC77CCE-A9F8-4D36-BE9A-FFC265B3DDBE}" type="pres">
      <dgm:prSet presAssocID="{A304B666-3D31-4D12-8A7E-29CB37187636}" presName="sp" presStyleCnt="0"/>
      <dgm:spPr/>
    </dgm:pt>
    <dgm:pt modelId="{117C04D5-B111-4C72-90D2-19C1BF7397F5}" type="pres">
      <dgm:prSet presAssocID="{58C8D1DF-1589-4780-866F-1F937B7F984B}" presName="arrowAndChildren" presStyleCnt="0"/>
      <dgm:spPr/>
    </dgm:pt>
    <dgm:pt modelId="{F0153DDF-CEE3-4CC2-86EE-2F5392216F13}" type="pres">
      <dgm:prSet presAssocID="{58C8D1DF-1589-4780-866F-1F937B7F984B}" presName="parentTextArrow" presStyleLbl="node1" presStyleIdx="2" presStyleCnt="8"/>
      <dgm:spPr/>
      <dgm:t>
        <a:bodyPr/>
        <a:lstStyle/>
        <a:p>
          <a:endParaRPr lang="en-US"/>
        </a:p>
      </dgm:t>
    </dgm:pt>
    <dgm:pt modelId="{D31A39C6-48E4-4852-9C8F-84305C0AD42C}" type="pres">
      <dgm:prSet presAssocID="{02BF509C-7689-4418-8118-A30FA79120F1}" presName="sp" presStyleCnt="0"/>
      <dgm:spPr/>
    </dgm:pt>
    <dgm:pt modelId="{0F2F3C19-35AA-4BC4-BDA0-CEE2787266E2}" type="pres">
      <dgm:prSet presAssocID="{63206FCA-8EAE-4CA8-849C-3EC4DBBB7E89}" presName="arrowAndChildren" presStyleCnt="0"/>
      <dgm:spPr/>
    </dgm:pt>
    <dgm:pt modelId="{A3E13284-87B0-49A0-A3D2-3FC843F45175}" type="pres">
      <dgm:prSet presAssocID="{63206FCA-8EAE-4CA8-849C-3EC4DBBB7E89}" presName="parentTextArrow" presStyleLbl="node1" presStyleIdx="3" presStyleCnt="8"/>
      <dgm:spPr/>
      <dgm:t>
        <a:bodyPr/>
        <a:lstStyle/>
        <a:p>
          <a:endParaRPr lang="en-US"/>
        </a:p>
      </dgm:t>
    </dgm:pt>
    <dgm:pt modelId="{22306079-F19E-4E47-91F0-B0A8E44054B4}" type="pres">
      <dgm:prSet presAssocID="{9105F17B-3700-4485-8EFA-71FD2EF3C600}" presName="sp" presStyleCnt="0"/>
      <dgm:spPr/>
    </dgm:pt>
    <dgm:pt modelId="{03EFA46F-5308-4965-A9ED-3BFB015D84B6}" type="pres">
      <dgm:prSet presAssocID="{2F99A6DA-7344-4402-9682-37FBE56F32B2}" presName="arrowAndChildren" presStyleCnt="0"/>
      <dgm:spPr/>
    </dgm:pt>
    <dgm:pt modelId="{74CF0838-8D69-43F5-9825-977498E96A7E}" type="pres">
      <dgm:prSet presAssocID="{2F99A6DA-7344-4402-9682-37FBE56F32B2}" presName="parentTextArrow" presStyleLbl="node1" presStyleIdx="4" presStyleCnt="8"/>
      <dgm:spPr/>
      <dgm:t>
        <a:bodyPr/>
        <a:lstStyle/>
        <a:p>
          <a:endParaRPr lang="en-US"/>
        </a:p>
      </dgm:t>
    </dgm:pt>
    <dgm:pt modelId="{B229E568-59CB-46A8-933E-2E37DCF36BB3}" type="pres">
      <dgm:prSet presAssocID="{2852FB1A-12B1-423F-8523-22140EAEB912}" presName="sp" presStyleCnt="0"/>
      <dgm:spPr/>
    </dgm:pt>
    <dgm:pt modelId="{158E77D4-5950-434D-8580-746B79D4F51E}" type="pres">
      <dgm:prSet presAssocID="{8337B3FF-6525-4023-A5E4-A3DCDE880618}" presName="arrowAndChildren" presStyleCnt="0"/>
      <dgm:spPr/>
    </dgm:pt>
    <dgm:pt modelId="{31ED113F-E49E-4B7A-AE10-6725A205F2E6}" type="pres">
      <dgm:prSet presAssocID="{8337B3FF-6525-4023-A5E4-A3DCDE880618}" presName="parentTextArrow" presStyleLbl="node1" presStyleIdx="5" presStyleCnt="8"/>
      <dgm:spPr/>
      <dgm:t>
        <a:bodyPr/>
        <a:lstStyle/>
        <a:p>
          <a:endParaRPr lang="en-US"/>
        </a:p>
      </dgm:t>
    </dgm:pt>
    <dgm:pt modelId="{D1D328FC-C8C6-425F-BCEA-EC5EFE0D1202}" type="pres">
      <dgm:prSet presAssocID="{FDF6BDB2-3C65-4101-98EF-4070400526DD}" presName="sp" presStyleCnt="0"/>
      <dgm:spPr/>
    </dgm:pt>
    <dgm:pt modelId="{85215649-4C6A-4EA8-B912-C07BA1157BDE}" type="pres">
      <dgm:prSet presAssocID="{1939110F-C457-4074-B73F-FC6113F609D6}" presName="arrowAndChildren" presStyleCnt="0"/>
      <dgm:spPr/>
    </dgm:pt>
    <dgm:pt modelId="{731D2D2C-E9FF-43B9-AA73-896797ADCF00}" type="pres">
      <dgm:prSet presAssocID="{1939110F-C457-4074-B73F-FC6113F609D6}" presName="parentTextArrow" presStyleLbl="node1" presStyleIdx="6" presStyleCnt="8"/>
      <dgm:spPr/>
      <dgm:t>
        <a:bodyPr/>
        <a:lstStyle/>
        <a:p>
          <a:endParaRPr lang="en-US"/>
        </a:p>
      </dgm:t>
    </dgm:pt>
    <dgm:pt modelId="{B8351652-C9F6-4F5C-8792-FEAD6AD1F8AA}" type="pres">
      <dgm:prSet presAssocID="{00678313-2699-4F65-A820-C9B56EC8A014}" presName="sp" presStyleCnt="0"/>
      <dgm:spPr/>
    </dgm:pt>
    <dgm:pt modelId="{32AFC3B0-1D15-4CB0-87F0-0A56B7BB68DE}" type="pres">
      <dgm:prSet presAssocID="{5A48FADC-7812-47CE-8D29-D1CB9497121C}" presName="arrowAndChildren" presStyleCnt="0"/>
      <dgm:spPr/>
    </dgm:pt>
    <dgm:pt modelId="{325E15B8-770F-4A1F-8147-CC90FCF507A2}" type="pres">
      <dgm:prSet presAssocID="{5A48FADC-7812-47CE-8D29-D1CB9497121C}" presName="parentTextArrow" presStyleLbl="node1" presStyleIdx="7" presStyleCnt="8"/>
      <dgm:spPr/>
      <dgm:t>
        <a:bodyPr/>
        <a:lstStyle/>
        <a:p>
          <a:endParaRPr lang="en-US"/>
        </a:p>
      </dgm:t>
    </dgm:pt>
  </dgm:ptLst>
  <dgm:cxnLst>
    <dgm:cxn modelId="{482B93AB-C2DA-4601-9BE5-8451AA31A569}" type="presOf" srcId="{5A48FADC-7812-47CE-8D29-D1CB9497121C}" destId="{325E15B8-770F-4A1F-8147-CC90FCF507A2}" srcOrd="0" destOrd="0" presId="urn:microsoft.com/office/officeart/2005/8/layout/process4"/>
    <dgm:cxn modelId="{6A55ECC3-42B7-462F-A993-1C366417E6B5}" type="presOf" srcId="{30DFAB87-4C80-4EF2-8886-D02CE3CC5FB9}" destId="{322CCCBF-027B-432B-BEFA-A0A225107EE2}" srcOrd="0" destOrd="0" presId="urn:microsoft.com/office/officeart/2005/8/layout/process4"/>
    <dgm:cxn modelId="{2A43ED8E-A245-4883-9925-756AEE54BB87}" srcId="{30DFAB87-4C80-4EF2-8886-D02CE3CC5FB9}" destId="{88B41DF5-0585-498F-A650-A5987D286C4B}" srcOrd="6" destOrd="0" parTransId="{329D9F6C-6AF1-4EED-8CF9-77E5973CC8AE}" sibTransId="{2F3C0817-D8C3-4532-99D6-3B900C65A5C4}"/>
    <dgm:cxn modelId="{593CABB1-6FE6-46B2-883E-77084FA2CFA9}" type="presOf" srcId="{E0004791-B191-46C6-8E69-49061E469B3E}" destId="{67A3C1CF-E1CF-4443-A9E2-8C24D29A3AB6}" srcOrd="0" destOrd="0" presId="urn:microsoft.com/office/officeart/2005/8/layout/process4"/>
    <dgm:cxn modelId="{3E745D5F-695F-4CCF-98E5-18DC70D4C9FB}" type="presOf" srcId="{58C8D1DF-1589-4780-866F-1F937B7F984B}" destId="{F0153DDF-CEE3-4CC2-86EE-2F5392216F13}" srcOrd="0" destOrd="0" presId="urn:microsoft.com/office/officeart/2005/8/layout/process4"/>
    <dgm:cxn modelId="{6077C6FD-D375-4122-A2FD-FEC5C41BA37A}" srcId="{30DFAB87-4C80-4EF2-8886-D02CE3CC5FB9}" destId="{2F99A6DA-7344-4402-9682-37FBE56F32B2}" srcOrd="3" destOrd="0" parTransId="{B09A29A3-E1BA-413E-B9B8-81B351C3BA84}" sibTransId="{9105F17B-3700-4485-8EFA-71FD2EF3C600}"/>
    <dgm:cxn modelId="{79586B8B-F4EC-4C41-AF40-1E5F830466D9}" type="presOf" srcId="{8337B3FF-6525-4023-A5E4-A3DCDE880618}" destId="{31ED113F-E49E-4B7A-AE10-6725A205F2E6}" srcOrd="0" destOrd="0" presId="urn:microsoft.com/office/officeart/2005/8/layout/process4"/>
    <dgm:cxn modelId="{2B152D3B-E46D-4D91-96C6-917EFADDF03E}" srcId="{30DFAB87-4C80-4EF2-8886-D02CE3CC5FB9}" destId="{5A48FADC-7812-47CE-8D29-D1CB9497121C}" srcOrd="0" destOrd="0" parTransId="{6B2B8E8C-5CA2-4175-9E9B-5F07E0F0F482}" sibTransId="{00678313-2699-4F65-A820-C9B56EC8A014}"/>
    <dgm:cxn modelId="{5EAEEDBA-18AC-487D-913F-C197D90476B8}" srcId="{30DFAB87-4C80-4EF2-8886-D02CE3CC5FB9}" destId="{E0004791-B191-46C6-8E69-49061E469B3E}" srcOrd="7" destOrd="0" parTransId="{7C420C51-71A0-4712-ADBD-AF1A0C52941F}" sibTransId="{7C0D6F29-0057-42D9-886C-839D28D23EE6}"/>
    <dgm:cxn modelId="{F7D341E4-8981-4A95-A65F-13235A89E610}" srcId="{30DFAB87-4C80-4EF2-8886-D02CE3CC5FB9}" destId="{1939110F-C457-4074-B73F-FC6113F609D6}" srcOrd="1" destOrd="0" parTransId="{83F4D6B9-CA12-4652-A5E4-46A5EE431D82}" sibTransId="{FDF6BDB2-3C65-4101-98EF-4070400526DD}"/>
    <dgm:cxn modelId="{053AE43F-DBFC-41A8-8DA6-08DE2A8CFF51}" srcId="{30DFAB87-4C80-4EF2-8886-D02CE3CC5FB9}" destId="{58C8D1DF-1589-4780-866F-1F937B7F984B}" srcOrd="5" destOrd="0" parTransId="{269C0640-6A98-404A-802C-DB963099995F}" sibTransId="{A304B666-3D31-4D12-8A7E-29CB37187636}"/>
    <dgm:cxn modelId="{EE8E27F1-CE79-46EA-94E2-A1B88C0914D8}" srcId="{30DFAB87-4C80-4EF2-8886-D02CE3CC5FB9}" destId="{8337B3FF-6525-4023-A5E4-A3DCDE880618}" srcOrd="2" destOrd="0" parTransId="{C9E0A5D1-537F-45DF-A488-B04EEE35B5DE}" sibTransId="{2852FB1A-12B1-423F-8523-22140EAEB912}"/>
    <dgm:cxn modelId="{57020DE6-2B9D-46A0-869D-A6A441A27C92}" type="presOf" srcId="{88B41DF5-0585-498F-A650-A5987D286C4B}" destId="{1D809021-C1F7-4993-B1AB-940BE0D4AFDD}" srcOrd="0" destOrd="0" presId="urn:microsoft.com/office/officeart/2005/8/layout/process4"/>
    <dgm:cxn modelId="{6D2DFBFC-4A0D-400F-B6F7-D670BDBDFEDE}" srcId="{30DFAB87-4C80-4EF2-8886-D02CE3CC5FB9}" destId="{63206FCA-8EAE-4CA8-849C-3EC4DBBB7E89}" srcOrd="4" destOrd="0" parTransId="{460B7AC9-93A1-4D28-8F62-5AFC964878AD}" sibTransId="{02BF509C-7689-4418-8118-A30FA79120F1}"/>
    <dgm:cxn modelId="{A77B71D1-809D-46E8-93DB-371E5BF032D2}" type="presOf" srcId="{1939110F-C457-4074-B73F-FC6113F609D6}" destId="{731D2D2C-E9FF-43B9-AA73-896797ADCF00}" srcOrd="0" destOrd="0" presId="urn:microsoft.com/office/officeart/2005/8/layout/process4"/>
    <dgm:cxn modelId="{988B594B-682C-48F4-844D-E16257FC7F63}" type="presOf" srcId="{63206FCA-8EAE-4CA8-849C-3EC4DBBB7E89}" destId="{A3E13284-87B0-49A0-A3D2-3FC843F45175}" srcOrd="0" destOrd="0" presId="urn:microsoft.com/office/officeart/2005/8/layout/process4"/>
    <dgm:cxn modelId="{70751452-1430-4340-9709-FC8DFB40AD67}" type="presOf" srcId="{2F99A6DA-7344-4402-9682-37FBE56F32B2}" destId="{74CF0838-8D69-43F5-9825-977498E96A7E}" srcOrd="0" destOrd="0" presId="urn:microsoft.com/office/officeart/2005/8/layout/process4"/>
    <dgm:cxn modelId="{59039FE2-2B21-447B-8DC8-1A1C52A5B67F}" type="presParOf" srcId="{322CCCBF-027B-432B-BEFA-A0A225107EE2}" destId="{FAD8F31F-EB8B-491B-AE03-B503EBEDA169}" srcOrd="0" destOrd="0" presId="urn:microsoft.com/office/officeart/2005/8/layout/process4"/>
    <dgm:cxn modelId="{6C6F6CF8-CD21-4CE1-A31E-A5AD0A46E55A}" type="presParOf" srcId="{FAD8F31F-EB8B-491B-AE03-B503EBEDA169}" destId="{67A3C1CF-E1CF-4443-A9E2-8C24D29A3AB6}" srcOrd="0" destOrd="0" presId="urn:microsoft.com/office/officeart/2005/8/layout/process4"/>
    <dgm:cxn modelId="{3FF50C91-8329-46D5-BCFD-C5B68F82B59E}" type="presParOf" srcId="{322CCCBF-027B-432B-BEFA-A0A225107EE2}" destId="{2BB0101C-8BEC-49F2-BBCF-AB601147B7E1}" srcOrd="1" destOrd="0" presId="urn:microsoft.com/office/officeart/2005/8/layout/process4"/>
    <dgm:cxn modelId="{5EB1B84C-0EE7-4191-9B32-FECBED14DE7F}" type="presParOf" srcId="{322CCCBF-027B-432B-BEFA-A0A225107EE2}" destId="{9D780B98-6BE1-4EF8-A94A-B39259A2421F}" srcOrd="2" destOrd="0" presId="urn:microsoft.com/office/officeart/2005/8/layout/process4"/>
    <dgm:cxn modelId="{609FAA39-EE8E-416D-BC6C-B57812AB318E}" type="presParOf" srcId="{9D780B98-6BE1-4EF8-A94A-B39259A2421F}" destId="{1D809021-C1F7-4993-B1AB-940BE0D4AFDD}" srcOrd="0" destOrd="0" presId="urn:microsoft.com/office/officeart/2005/8/layout/process4"/>
    <dgm:cxn modelId="{30655C8A-03BC-4F84-A172-7ED070490B8B}" type="presParOf" srcId="{322CCCBF-027B-432B-BEFA-A0A225107EE2}" destId="{BDC77CCE-A9F8-4D36-BE9A-FFC265B3DDBE}" srcOrd="3" destOrd="0" presId="urn:microsoft.com/office/officeart/2005/8/layout/process4"/>
    <dgm:cxn modelId="{0B05BB7B-65D1-4A86-B410-AD18F29C3E10}" type="presParOf" srcId="{322CCCBF-027B-432B-BEFA-A0A225107EE2}" destId="{117C04D5-B111-4C72-90D2-19C1BF7397F5}" srcOrd="4" destOrd="0" presId="urn:microsoft.com/office/officeart/2005/8/layout/process4"/>
    <dgm:cxn modelId="{4E52F188-8F32-4072-B3AE-9B1CC5C09C75}" type="presParOf" srcId="{117C04D5-B111-4C72-90D2-19C1BF7397F5}" destId="{F0153DDF-CEE3-4CC2-86EE-2F5392216F13}" srcOrd="0" destOrd="0" presId="urn:microsoft.com/office/officeart/2005/8/layout/process4"/>
    <dgm:cxn modelId="{EF4C51F8-0295-476D-9538-D801A3DAA4AA}" type="presParOf" srcId="{322CCCBF-027B-432B-BEFA-A0A225107EE2}" destId="{D31A39C6-48E4-4852-9C8F-84305C0AD42C}" srcOrd="5" destOrd="0" presId="urn:microsoft.com/office/officeart/2005/8/layout/process4"/>
    <dgm:cxn modelId="{05C7E9FA-6A1D-4428-A1D9-6FDC9E5E5F1F}" type="presParOf" srcId="{322CCCBF-027B-432B-BEFA-A0A225107EE2}" destId="{0F2F3C19-35AA-4BC4-BDA0-CEE2787266E2}" srcOrd="6" destOrd="0" presId="urn:microsoft.com/office/officeart/2005/8/layout/process4"/>
    <dgm:cxn modelId="{1BB299C9-CDF9-44D3-BD72-2A519D1C92D4}" type="presParOf" srcId="{0F2F3C19-35AA-4BC4-BDA0-CEE2787266E2}" destId="{A3E13284-87B0-49A0-A3D2-3FC843F45175}" srcOrd="0" destOrd="0" presId="urn:microsoft.com/office/officeart/2005/8/layout/process4"/>
    <dgm:cxn modelId="{5542D58F-2592-4A98-A117-CCB32F43A533}" type="presParOf" srcId="{322CCCBF-027B-432B-BEFA-A0A225107EE2}" destId="{22306079-F19E-4E47-91F0-B0A8E44054B4}" srcOrd="7" destOrd="0" presId="urn:microsoft.com/office/officeart/2005/8/layout/process4"/>
    <dgm:cxn modelId="{26B7E4E1-40AE-41C7-9ACE-B36148AB0CBB}" type="presParOf" srcId="{322CCCBF-027B-432B-BEFA-A0A225107EE2}" destId="{03EFA46F-5308-4965-A9ED-3BFB015D84B6}" srcOrd="8" destOrd="0" presId="urn:microsoft.com/office/officeart/2005/8/layout/process4"/>
    <dgm:cxn modelId="{BF226029-2CDF-4A89-A5FD-906306153B62}" type="presParOf" srcId="{03EFA46F-5308-4965-A9ED-3BFB015D84B6}" destId="{74CF0838-8D69-43F5-9825-977498E96A7E}" srcOrd="0" destOrd="0" presId="urn:microsoft.com/office/officeart/2005/8/layout/process4"/>
    <dgm:cxn modelId="{029CE8F6-F4B8-411D-9491-8BCBB6B85A30}" type="presParOf" srcId="{322CCCBF-027B-432B-BEFA-A0A225107EE2}" destId="{B229E568-59CB-46A8-933E-2E37DCF36BB3}" srcOrd="9" destOrd="0" presId="urn:microsoft.com/office/officeart/2005/8/layout/process4"/>
    <dgm:cxn modelId="{3E60DC38-2594-473D-AF35-1A602FC20402}" type="presParOf" srcId="{322CCCBF-027B-432B-BEFA-A0A225107EE2}" destId="{158E77D4-5950-434D-8580-746B79D4F51E}" srcOrd="10" destOrd="0" presId="urn:microsoft.com/office/officeart/2005/8/layout/process4"/>
    <dgm:cxn modelId="{36E1F5C8-09F6-4364-AF0E-A42E06390E22}" type="presParOf" srcId="{158E77D4-5950-434D-8580-746B79D4F51E}" destId="{31ED113F-E49E-4B7A-AE10-6725A205F2E6}" srcOrd="0" destOrd="0" presId="urn:microsoft.com/office/officeart/2005/8/layout/process4"/>
    <dgm:cxn modelId="{35C9C5D0-09D1-4CC3-9973-AD03FAEE0700}" type="presParOf" srcId="{322CCCBF-027B-432B-BEFA-A0A225107EE2}" destId="{D1D328FC-C8C6-425F-BCEA-EC5EFE0D1202}" srcOrd="11" destOrd="0" presId="urn:microsoft.com/office/officeart/2005/8/layout/process4"/>
    <dgm:cxn modelId="{1D0115F7-93D3-466D-8986-BD95F2C9F555}" type="presParOf" srcId="{322CCCBF-027B-432B-BEFA-A0A225107EE2}" destId="{85215649-4C6A-4EA8-B912-C07BA1157BDE}" srcOrd="12" destOrd="0" presId="urn:microsoft.com/office/officeart/2005/8/layout/process4"/>
    <dgm:cxn modelId="{62533106-07FA-4E8A-89C6-63F4CCFDF4DB}" type="presParOf" srcId="{85215649-4C6A-4EA8-B912-C07BA1157BDE}" destId="{731D2D2C-E9FF-43B9-AA73-896797ADCF00}" srcOrd="0" destOrd="0" presId="urn:microsoft.com/office/officeart/2005/8/layout/process4"/>
    <dgm:cxn modelId="{7438C392-CCC5-45DA-8CB6-18E3A1238AF3}" type="presParOf" srcId="{322CCCBF-027B-432B-BEFA-A0A225107EE2}" destId="{B8351652-C9F6-4F5C-8792-FEAD6AD1F8AA}" srcOrd="13" destOrd="0" presId="urn:microsoft.com/office/officeart/2005/8/layout/process4"/>
    <dgm:cxn modelId="{B4D4432D-668D-4A53-9DF2-C0CD0478FDA4}" type="presParOf" srcId="{322CCCBF-027B-432B-BEFA-A0A225107EE2}" destId="{32AFC3B0-1D15-4CB0-87F0-0A56B7BB68DE}" srcOrd="14" destOrd="0" presId="urn:microsoft.com/office/officeart/2005/8/layout/process4"/>
    <dgm:cxn modelId="{F250E5EE-88B6-4332-9C0A-92CBDA0494A9}" type="presParOf" srcId="{32AFC3B0-1D15-4CB0-87F0-0A56B7BB68DE}" destId="{325E15B8-770F-4A1F-8147-CC90FCF507A2}"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79FC70-5D92-46FF-B550-8A236ACB7FF3}" type="doc">
      <dgm:prSet loTypeId="urn:microsoft.com/office/officeart/2005/8/layout/pyramid2" loCatId="pyramid" qsTypeId="urn:microsoft.com/office/officeart/2005/8/quickstyle/simple1" qsCatId="simple" csTypeId="urn:microsoft.com/office/officeart/2005/8/colors/accent0_3" csCatId="mainScheme" phldr="1"/>
      <dgm:spPr/>
      <dgm:t>
        <a:bodyPr/>
        <a:lstStyle/>
        <a:p>
          <a:endParaRPr lang="en-US"/>
        </a:p>
      </dgm:t>
    </dgm:pt>
    <dgm:pt modelId="{9767CED7-439F-4E4F-A228-FEC4E8746FC5}">
      <dgm:prSet custT="1"/>
      <dgm:spPr/>
      <dgm:t>
        <a:bodyPr/>
        <a:lstStyle/>
        <a:p>
          <a:pPr rtl="0"/>
          <a:r>
            <a:rPr lang="en-US" sz="1600" b="0" i="0" dirty="0">
              <a:latin typeface="Times New Roman" pitchFamily="18" charset="0"/>
              <a:cs typeface="Times New Roman" pitchFamily="18" charset="0"/>
            </a:rPr>
            <a:t>Elevation of a mucoperiosteal flap</a:t>
          </a:r>
          <a:r>
            <a:rPr lang="en-US" sz="1100" b="0" i="0" dirty="0">
              <a:latin typeface="Times New Roman" pitchFamily="18" charset="0"/>
              <a:cs typeface="Times New Roman" pitchFamily="18" charset="0"/>
            </a:rPr>
            <a:t>,</a:t>
          </a:r>
          <a:endParaRPr lang="en-US" sz="1100" dirty="0">
            <a:latin typeface="Times New Roman" pitchFamily="18" charset="0"/>
            <a:cs typeface="Times New Roman" pitchFamily="18" charset="0"/>
          </a:endParaRPr>
        </a:p>
      </dgm:t>
    </dgm:pt>
    <dgm:pt modelId="{C7701E60-6F9A-4545-AA39-BC0AC1592378}" type="parTrans" cxnId="{6201A5FB-C6B4-446E-8577-354BF8C4377A}">
      <dgm:prSet/>
      <dgm:spPr/>
      <dgm:t>
        <a:bodyPr/>
        <a:lstStyle/>
        <a:p>
          <a:endParaRPr lang="en-US"/>
        </a:p>
      </dgm:t>
    </dgm:pt>
    <dgm:pt modelId="{D6B96C45-9064-4D1F-B174-19D74095F04B}" type="sibTrans" cxnId="{6201A5FB-C6B4-446E-8577-354BF8C4377A}">
      <dgm:prSet/>
      <dgm:spPr/>
      <dgm:t>
        <a:bodyPr/>
        <a:lstStyle/>
        <a:p>
          <a:endParaRPr lang="en-US"/>
        </a:p>
      </dgm:t>
    </dgm:pt>
    <dgm:pt modelId="{E5462EAD-7D2E-4C2A-85A2-E7518A36A9DB}">
      <dgm:prSet custT="1"/>
      <dgm:spPr/>
      <dgm:t>
        <a:bodyPr/>
        <a:lstStyle/>
        <a:p>
          <a:pPr rtl="0"/>
          <a:r>
            <a:rPr lang="en-US" sz="1400" b="0" i="0" dirty="0">
              <a:latin typeface="Times New Roman" pitchFamily="18" charset="0"/>
              <a:cs typeface="Times New Roman" pitchFamily="18" charset="0"/>
            </a:rPr>
            <a:t>.Post operative care. Amoxicillin 1gm x 2 / day for 8 days, Chlorhexidine mouth wash, Oral prophylaxis once every 2 weeks.</a:t>
          </a:r>
          <a:endParaRPr lang="en-US" sz="1400" dirty="0">
            <a:latin typeface="Times New Roman" pitchFamily="18" charset="0"/>
            <a:cs typeface="Times New Roman" pitchFamily="18" charset="0"/>
          </a:endParaRPr>
        </a:p>
      </dgm:t>
    </dgm:pt>
    <dgm:pt modelId="{AF12DADC-4F40-402B-9029-34C1C02F38FD}" type="parTrans" cxnId="{98BAA8C1-9F9D-40B1-A210-1DFF66260AF2}">
      <dgm:prSet/>
      <dgm:spPr/>
      <dgm:t>
        <a:bodyPr/>
        <a:lstStyle/>
        <a:p>
          <a:endParaRPr lang="en-US"/>
        </a:p>
      </dgm:t>
    </dgm:pt>
    <dgm:pt modelId="{521D1041-5517-4401-999B-BBD42DB389A6}" type="sibTrans" cxnId="{98BAA8C1-9F9D-40B1-A210-1DFF66260AF2}">
      <dgm:prSet/>
      <dgm:spPr/>
      <dgm:t>
        <a:bodyPr/>
        <a:lstStyle/>
        <a:p>
          <a:endParaRPr lang="en-US"/>
        </a:p>
      </dgm:t>
    </dgm:pt>
    <dgm:pt modelId="{D28DE29B-04B3-4F44-A3EA-EE79203471AD}">
      <dgm:prSet custT="1"/>
      <dgm:spPr/>
      <dgm:t>
        <a:bodyPr/>
        <a:lstStyle/>
        <a:p>
          <a:pPr rtl="0"/>
          <a:r>
            <a:rPr lang="en-US" sz="1200" b="0" i="0" dirty="0">
              <a:latin typeface="Times New Roman" pitchFamily="18" charset="0"/>
              <a:cs typeface="Times New Roman" pitchFamily="18" charset="0"/>
            </a:rPr>
            <a:t>GTR membranes removed after 6 weeks . Patients examined 6 months later in addition all sits had surgical re-entry.</a:t>
          </a:r>
          <a:endParaRPr lang="en-US" sz="1200" dirty="0">
            <a:latin typeface="Times New Roman" pitchFamily="18" charset="0"/>
            <a:cs typeface="Times New Roman" pitchFamily="18" charset="0"/>
          </a:endParaRPr>
        </a:p>
      </dgm:t>
    </dgm:pt>
    <dgm:pt modelId="{663DF4E1-7CD5-40C1-9114-6E2AECF03E2F}" type="parTrans" cxnId="{2D9FCD4E-6A28-4555-B72F-C83050136B01}">
      <dgm:prSet/>
      <dgm:spPr/>
      <dgm:t>
        <a:bodyPr/>
        <a:lstStyle/>
        <a:p>
          <a:endParaRPr lang="en-US"/>
        </a:p>
      </dgm:t>
    </dgm:pt>
    <dgm:pt modelId="{2B361132-A676-4C27-A9BD-DCE9E36FC3A4}" type="sibTrans" cxnId="{2D9FCD4E-6A28-4555-B72F-C83050136B01}">
      <dgm:prSet/>
      <dgm:spPr/>
      <dgm:t>
        <a:bodyPr/>
        <a:lstStyle/>
        <a:p>
          <a:endParaRPr lang="en-US"/>
        </a:p>
      </dgm:t>
    </dgm:pt>
    <dgm:pt modelId="{6E55400F-C98A-43D5-A92C-7A85279C9509}">
      <dgm:prSet custT="1"/>
      <dgm:spPr/>
      <dgm:t>
        <a:bodyPr/>
        <a:lstStyle/>
        <a:p>
          <a:pPr rtl="0"/>
          <a:r>
            <a:rPr lang="en-US" sz="1400" b="0" i="0" dirty="0">
              <a:latin typeface="Times New Roman" pitchFamily="18" charset="0"/>
              <a:cs typeface="Times New Roman" pitchFamily="18" charset="0"/>
            </a:rPr>
            <a:t>Contra lateral molars were treated in an identical way but without membrane</a:t>
          </a:r>
          <a:endParaRPr lang="en-US" sz="1400" dirty="0">
            <a:latin typeface="Times New Roman" pitchFamily="18" charset="0"/>
            <a:cs typeface="Times New Roman" pitchFamily="18" charset="0"/>
          </a:endParaRPr>
        </a:p>
      </dgm:t>
    </dgm:pt>
    <dgm:pt modelId="{1130C782-0152-42F1-81E0-54D698AA6A25}" type="sibTrans" cxnId="{BCE07173-5D66-4298-9520-7BCFBA937E3A}">
      <dgm:prSet/>
      <dgm:spPr/>
      <dgm:t>
        <a:bodyPr/>
        <a:lstStyle/>
        <a:p>
          <a:endParaRPr lang="en-US"/>
        </a:p>
      </dgm:t>
    </dgm:pt>
    <dgm:pt modelId="{DF4D5C26-B681-4CFD-9696-08F4348CA00D}" type="parTrans" cxnId="{BCE07173-5D66-4298-9520-7BCFBA937E3A}">
      <dgm:prSet/>
      <dgm:spPr/>
      <dgm:t>
        <a:bodyPr/>
        <a:lstStyle/>
        <a:p>
          <a:endParaRPr lang="en-US"/>
        </a:p>
      </dgm:t>
    </dgm:pt>
    <dgm:pt modelId="{8C0E2D58-0794-4937-B0D6-750D7A13F9DA}">
      <dgm:prSet custT="1"/>
      <dgm:spPr/>
      <dgm:t>
        <a:bodyPr/>
        <a:lstStyle/>
        <a:p>
          <a:pPr rtl="0"/>
          <a:r>
            <a:rPr lang="en-US" sz="1200" b="0" i="0" dirty="0">
              <a:latin typeface="Times New Roman" pitchFamily="18" charset="0"/>
              <a:cs typeface="Times New Roman" pitchFamily="18" charset="0"/>
            </a:rPr>
            <a:t>Root surface debridement and placement of EPTFE at the two entrances of the furcation defects. </a:t>
          </a:r>
        </a:p>
      </dgm:t>
    </dgm:pt>
    <dgm:pt modelId="{95B7F032-A61A-4E77-9E8C-F769BA730683}" type="sibTrans" cxnId="{A6071E96-39B6-43AA-8DB0-7C300A9AECFC}">
      <dgm:prSet/>
      <dgm:spPr/>
      <dgm:t>
        <a:bodyPr/>
        <a:lstStyle/>
        <a:p>
          <a:endParaRPr lang="en-US"/>
        </a:p>
      </dgm:t>
    </dgm:pt>
    <dgm:pt modelId="{1234FD5B-EA7B-418D-A86E-3DD8B08E28F4}" type="parTrans" cxnId="{A6071E96-39B6-43AA-8DB0-7C300A9AECFC}">
      <dgm:prSet/>
      <dgm:spPr/>
      <dgm:t>
        <a:bodyPr/>
        <a:lstStyle/>
        <a:p>
          <a:endParaRPr lang="en-US"/>
        </a:p>
      </dgm:t>
    </dgm:pt>
    <dgm:pt modelId="{09DE5D4E-7BA5-4117-9843-012FF7559787}" type="pres">
      <dgm:prSet presAssocID="{0279FC70-5D92-46FF-B550-8A236ACB7FF3}" presName="compositeShape" presStyleCnt="0">
        <dgm:presLayoutVars>
          <dgm:dir/>
          <dgm:resizeHandles/>
        </dgm:presLayoutVars>
      </dgm:prSet>
      <dgm:spPr/>
      <dgm:t>
        <a:bodyPr/>
        <a:lstStyle/>
        <a:p>
          <a:endParaRPr lang="en-US"/>
        </a:p>
      </dgm:t>
    </dgm:pt>
    <dgm:pt modelId="{557D4A43-54EE-4233-938B-A7568CC1930C}" type="pres">
      <dgm:prSet presAssocID="{0279FC70-5D92-46FF-B550-8A236ACB7FF3}" presName="pyramid" presStyleLbl="node1" presStyleIdx="0" presStyleCnt="1"/>
      <dgm:spPr/>
    </dgm:pt>
    <dgm:pt modelId="{1DB157CC-A081-4894-A393-5DB04F3392F5}" type="pres">
      <dgm:prSet presAssocID="{0279FC70-5D92-46FF-B550-8A236ACB7FF3}" presName="theList" presStyleCnt="0"/>
      <dgm:spPr/>
    </dgm:pt>
    <dgm:pt modelId="{898FBCFA-6CAB-4345-AF02-15BC4F5ABE62}" type="pres">
      <dgm:prSet presAssocID="{9767CED7-439F-4E4F-A228-FEC4E8746FC5}" presName="aNode" presStyleLbl="fgAcc1" presStyleIdx="0" presStyleCnt="5" custScaleX="167180" custScaleY="142335" custLinFactNeighborX="39488" custLinFactNeighborY="-60504">
        <dgm:presLayoutVars>
          <dgm:bulletEnabled val="1"/>
        </dgm:presLayoutVars>
      </dgm:prSet>
      <dgm:spPr/>
      <dgm:t>
        <a:bodyPr/>
        <a:lstStyle/>
        <a:p>
          <a:endParaRPr lang="en-US"/>
        </a:p>
      </dgm:t>
    </dgm:pt>
    <dgm:pt modelId="{4C16A65C-2718-4190-91FB-2AF3A318AB6D}" type="pres">
      <dgm:prSet presAssocID="{9767CED7-439F-4E4F-A228-FEC4E8746FC5}" presName="aSpace" presStyleCnt="0"/>
      <dgm:spPr/>
    </dgm:pt>
    <dgm:pt modelId="{482728C8-25F7-4406-B625-44B2989BEAE6}" type="pres">
      <dgm:prSet presAssocID="{8C0E2D58-0794-4937-B0D6-750D7A13F9DA}" presName="aNode" presStyleLbl="fgAcc1" presStyleIdx="1" presStyleCnt="5" custScaleX="167822" custScaleY="161173" custLinFactNeighborX="48715" custLinFactNeighborY="-64812">
        <dgm:presLayoutVars>
          <dgm:bulletEnabled val="1"/>
        </dgm:presLayoutVars>
      </dgm:prSet>
      <dgm:spPr/>
      <dgm:t>
        <a:bodyPr/>
        <a:lstStyle/>
        <a:p>
          <a:endParaRPr lang="en-US"/>
        </a:p>
      </dgm:t>
    </dgm:pt>
    <dgm:pt modelId="{12B71BB7-6CD6-41AA-9B3C-5F9281ED79E7}" type="pres">
      <dgm:prSet presAssocID="{8C0E2D58-0794-4937-B0D6-750D7A13F9DA}" presName="aSpace" presStyleCnt="0"/>
      <dgm:spPr/>
    </dgm:pt>
    <dgm:pt modelId="{D61A98E9-66F2-4D23-8C79-BCE86D3AB901}" type="pres">
      <dgm:prSet presAssocID="{6E55400F-C98A-43D5-A92C-7A85279C9509}" presName="aNode" presStyleLbl="fgAcc1" presStyleIdx="2" presStyleCnt="5" custScaleX="154612" custScaleY="154205" custLinFactNeighborX="50770" custLinFactNeighborY="-46568">
        <dgm:presLayoutVars>
          <dgm:bulletEnabled val="1"/>
        </dgm:presLayoutVars>
      </dgm:prSet>
      <dgm:spPr/>
      <dgm:t>
        <a:bodyPr/>
        <a:lstStyle/>
        <a:p>
          <a:endParaRPr lang="en-US"/>
        </a:p>
      </dgm:t>
    </dgm:pt>
    <dgm:pt modelId="{EAEE35FE-2E3F-43B1-890B-62EF9FBC2F32}" type="pres">
      <dgm:prSet presAssocID="{6E55400F-C98A-43D5-A92C-7A85279C9509}" presName="aSpace" presStyleCnt="0"/>
      <dgm:spPr/>
    </dgm:pt>
    <dgm:pt modelId="{A8771610-B531-4F4E-A871-3E1CE7A07D77}" type="pres">
      <dgm:prSet presAssocID="{E5462EAD-7D2E-4C2A-85A2-E7518A36A9DB}" presName="aNode" presStyleLbl="fgAcc1" presStyleIdx="3" presStyleCnt="5" custScaleX="159741" custScaleY="199402" custLinFactNeighborX="63078" custLinFactNeighborY="-45416">
        <dgm:presLayoutVars>
          <dgm:bulletEnabled val="1"/>
        </dgm:presLayoutVars>
      </dgm:prSet>
      <dgm:spPr/>
      <dgm:t>
        <a:bodyPr/>
        <a:lstStyle/>
        <a:p>
          <a:endParaRPr lang="en-US"/>
        </a:p>
      </dgm:t>
    </dgm:pt>
    <dgm:pt modelId="{7AF02837-D2FA-4510-92B0-EE6192C03D8C}" type="pres">
      <dgm:prSet presAssocID="{E5462EAD-7D2E-4C2A-85A2-E7518A36A9DB}" presName="aSpace" presStyleCnt="0"/>
      <dgm:spPr/>
    </dgm:pt>
    <dgm:pt modelId="{4A8BDFCB-686E-4FBB-93BA-4CB548BB93C2}" type="pres">
      <dgm:prSet presAssocID="{D28DE29B-04B3-4F44-A3EA-EE79203471AD}" presName="aNode" presStyleLbl="fgAcc1" presStyleIdx="4" presStyleCnt="5" custScaleX="154616" custScaleY="158186" custLinFactNeighborX="68723" custLinFactNeighborY="-25892">
        <dgm:presLayoutVars>
          <dgm:bulletEnabled val="1"/>
        </dgm:presLayoutVars>
      </dgm:prSet>
      <dgm:spPr/>
      <dgm:t>
        <a:bodyPr/>
        <a:lstStyle/>
        <a:p>
          <a:endParaRPr lang="en-US"/>
        </a:p>
      </dgm:t>
    </dgm:pt>
    <dgm:pt modelId="{BB0F1D83-CC4C-4561-A28C-4BBDB9CD4839}" type="pres">
      <dgm:prSet presAssocID="{D28DE29B-04B3-4F44-A3EA-EE79203471AD}" presName="aSpace" presStyleCnt="0"/>
      <dgm:spPr/>
    </dgm:pt>
  </dgm:ptLst>
  <dgm:cxnLst>
    <dgm:cxn modelId="{A6071E96-39B6-43AA-8DB0-7C300A9AECFC}" srcId="{0279FC70-5D92-46FF-B550-8A236ACB7FF3}" destId="{8C0E2D58-0794-4937-B0D6-750D7A13F9DA}" srcOrd="1" destOrd="0" parTransId="{1234FD5B-EA7B-418D-A86E-3DD8B08E28F4}" sibTransId="{95B7F032-A61A-4E77-9E8C-F769BA730683}"/>
    <dgm:cxn modelId="{523E059E-E9F1-42C5-B2DF-A5A495B3D801}" type="presOf" srcId="{E5462EAD-7D2E-4C2A-85A2-E7518A36A9DB}" destId="{A8771610-B531-4F4E-A871-3E1CE7A07D77}" srcOrd="0" destOrd="0" presId="urn:microsoft.com/office/officeart/2005/8/layout/pyramid2"/>
    <dgm:cxn modelId="{BCE07173-5D66-4298-9520-7BCFBA937E3A}" srcId="{0279FC70-5D92-46FF-B550-8A236ACB7FF3}" destId="{6E55400F-C98A-43D5-A92C-7A85279C9509}" srcOrd="2" destOrd="0" parTransId="{DF4D5C26-B681-4CFD-9696-08F4348CA00D}" sibTransId="{1130C782-0152-42F1-81E0-54D698AA6A25}"/>
    <dgm:cxn modelId="{62256B99-B1F3-4E30-A56E-8E7029C57D8B}" type="presOf" srcId="{D28DE29B-04B3-4F44-A3EA-EE79203471AD}" destId="{4A8BDFCB-686E-4FBB-93BA-4CB548BB93C2}" srcOrd="0" destOrd="0" presId="urn:microsoft.com/office/officeart/2005/8/layout/pyramid2"/>
    <dgm:cxn modelId="{2D9FCD4E-6A28-4555-B72F-C83050136B01}" srcId="{0279FC70-5D92-46FF-B550-8A236ACB7FF3}" destId="{D28DE29B-04B3-4F44-A3EA-EE79203471AD}" srcOrd="4" destOrd="0" parTransId="{663DF4E1-7CD5-40C1-9114-6E2AECF03E2F}" sibTransId="{2B361132-A676-4C27-A9BD-DCE9E36FC3A4}"/>
    <dgm:cxn modelId="{3DA369BC-7832-4373-B6D1-BB961A14BF07}" type="presOf" srcId="{6E55400F-C98A-43D5-A92C-7A85279C9509}" destId="{D61A98E9-66F2-4D23-8C79-BCE86D3AB901}" srcOrd="0" destOrd="0" presId="urn:microsoft.com/office/officeart/2005/8/layout/pyramid2"/>
    <dgm:cxn modelId="{B584A836-D817-4A21-9E17-B0A6E0F8B9E9}" type="presOf" srcId="{0279FC70-5D92-46FF-B550-8A236ACB7FF3}" destId="{09DE5D4E-7BA5-4117-9843-012FF7559787}" srcOrd="0" destOrd="0" presId="urn:microsoft.com/office/officeart/2005/8/layout/pyramid2"/>
    <dgm:cxn modelId="{98BAA8C1-9F9D-40B1-A210-1DFF66260AF2}" srcId="{0279FC70-5D92-46FF-B550-8A236ACB7FF3}" destId="{E5462EAD-7D2E-4C2A-85A2-E7518A36A9DB}" srcOrd="3" destOrd="0" parTransId="{AF12DADC-4F40-402B-9029-34C1C02F38FD}" sibTransId="{521D1041-5517-4401-999B-BBD42DB389A6}"/>
    <dgm:cxn modelId="{2BF3FC90-5047-470C-A426-0A41539B3D4F}" type="presOf" srcId="{9767CED7-439F-4E4F-A228-FEC4E8746FC5}" destId="{898FBCFA-6CAB-4345-AF02-15BC4F5ABE62}" srcOrd="0" destOrd="0" presId="urn:microsoft.com/office/officeart/2005/8/layout/pyramid2"/>
    <dgm:cxn modelId="{56C3CD9D-DE6E-437B-AD2F-FF118BAFB187}" type="presOf" srcId="{8C0E2D58-0794-4937-B0D6-750D7A13F9DA}" destId="{482728C8-25F7-4406-B625-44B2989BEAE6}" srcOrd="0" destOrd="0" presId="urn:microsoft.com/office/officeart/2005/8/layout/pyramid2"/>
    <dgm:cxn modelId="{6201A5FB-C6B4-446E-8577-354BF8C4377A}" srcId="{0279FC70-5D92-46FF-B550-8A236ACB7FF3}" destId="{9767CED7-439F-4E4F-A228-FEC4E8746FC5}" srcOrd="0" destOrd="0" parTransId="{C7701E60-6F9A-4545-AA39-BC0AC1592378}" sibTransId="{D6B96C45-9064-4D1F-B174-19D74095F04B}"/>
    <dgm:cxn modelId="{041DAF72-C0D5-4F4B-8A37-BD0722C41759}" type="presParOf" srcId="{09DE5D4E-7BA5-4117-9843-012FF7559787}" destId="{557D4A43-54EE-4233-938B-A7568CC1930C}" srcOrd="0" destOrd="0" presId="urn:microsoft.com/office/officeart/2005/8/layout/pyramid2"/>
    <dgm:cxn modelId="{63C40A02-F589-461D-938C-9288D3B266AF}" type="presParOf" srcId="{09DE5D4E-7BA5-4117-9843-012FF7559787}" destId="{1DB157CC-A081-4894-A393-5DB04F3392F5}" srcOrd="1" destOrd="0" presId="urn:microsoft.com/office/officeart/2005/8/layout/pyramid2"/>
    <dgm:cxn modelId="{D42C9B7A-9473-4680-8B57-5ECC64FC6257}" type="presParOf" srcId="{1DB157CC-A081-4894-A393-5DB04F3392F5}" destId="{898FBCFA-6CAB-4345-AF02-15BC4F5ABE62}" srcOrd="0" destOrd="0" presId="urn:microsoft.com/office/officeart/2005/8/layout/pyramid2"/>
    <dgm:cxn modelId="{D805B102-42A2-4490-BC05-4E287137D3D5}" type="presParOf" srcId="{1DB157CC-A081-4894-A393-5DB04F3392F5}" destId="{4C16A65C-2718-4190-91FB-2AF3A318AB6D}" srcOrd="1" destOrd="0" presId="urn:microsoft.com/office/officeart/2005/8/layout/pyramid2"/>
    <dgm:cxn modelId="{D67DA52C-A8AF-4854-B8C4-B861EAECA454}" type="presParOf" srcId="{1DB157CC-A081-4894-A393-5DB04F3392F5}" destId="{482728C8-25F7-4406-B625-44B2989BEAE6}" srcOrd="2" destOrd="0" presId="urn:microsoft.com/office/officeart/2005/8/layout/pyramid2"/>
    <dgm:cxn modelId="{9DD01072-A5ED-4009-B6D0-CA634B3D8938}" type="presParOf" srcId="{1DB157CC-A081-4894-A393-5DB04F3392F5}" destId="{12B71BB7-6CD6-41AA-9B3C-5F9281ED79E7}" srcOrd="3" destOrd="0" presId="urn:microsoft.com/office/officeart/2005/8/layout/pyramid2"/>
    <dgm:cxn modelId="{497F71F4-8F58-4E05-96C0-66411C9F5A73}" type="presParOf" srcId="{1DB157CC-A081-4894-A393-5DB04F3392F5}" destId="{D61A98E9-66F2-4D23-8C79-BCE86D3AB901}" srcOrd="4" destOrd="0" presId="urn:microsoft.com/office/officeart/2005/8/layout/pyramid2"/>
    <dgm:cxn modelId="{5313B2C2-4FDF-4479-B6E5-853BACA68D20}" type="presParOf" srcId="{1DB157CC-A081-4894-A393-5DB04F3392F5}" destId="{EAEE35FE-2E3F-43B1-890B-62EF9FBC2F32}" srcOrd="5" destOrd="0" presId="urn:microsoft.com/office/officeart/2005/8/layout/pyramid2"/>
    <dgm:cxn modelId="{E81E1216-B7AB-4181-94DE-53131B57A93C}" type="presParOf" srcId="{1DB157CC-A081-4894-A393-5DB04F3392F5}" destId="{A8771610-B531-4F4E-A871-3E1CE7A07D77}" srcOrd="6" destOrd="0" presId="urn:microsoft.com/office/officeart/2005/8/layout/pyramid2"/>
    <dgm:cxn modelId="{F936DCD7-CD73-4326-B106-4996E0F91AA3}" type="presParOf" srcId="{1DB157CC-A081-4894-A393-5DB04F3392F5}" destId="{7AF02837-D2FA-4510-92B0-EE6192C03D8C}" srcOrd="7" destOrd="0" presId="urn:microsoft.com/office/officeart/2005/8/layout/pyramid2"/>
    <dgm:cxn modelId="{8434B9ED-5D16-4019-ACD0-F4910DDAABD3}" type="presParOf" srcId="{1DB157CC-A081-4894-A393-5DB04F3392F5}" destId="{4A8BDFCB-686E-4FBB-93BA-4CB548BB93C2}" srcOrd="8" destOrd="0" presId="urn:microsoft.com/office/officeart/2005/8/layout/pyramid2"/>
    <dgm:cxn modelId="{295E1B45-7318-4F93-9968-4241D3AF5DDA}" type="presParOf" srcId="{1DB157CC-A081-4894-A393-5DB04F3392F5}" destId="{BB0F1D83-CC4C-4561-A28C-4BBDB9CD4839}"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B9D872-B8D9-42EF-A8AD-51CE00F98D7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11A573-6423-43D0-A14E-C9F27AA30FBD}">
      <dgm:prSet/>
      <dgm:spPr/>
      <dgm:t>
        <a:bodyPr/>
        <a:lstStyle/>
        <a:p>
          <a:pPr rtl="0"/>
          <a:r>
            <a:rPr lang="en-US" b="0" i="0" dirty="0"/>
            <a:t>Attachment loss is so extensive that no root can be maintained</a:t>
          </a:r>
          <a:endParaRPr lang="en-US" dirty="0"/>
        </a:p>
      </dgm:t>
    </dgm:pt>
    <dgm:pt modelId="{25F9892C-9059-4A5F-B5C6-591CF41F531B}" type="parTrans" cxnId="{B2BE115C-E5F3-451F-AD6B-33207C7044F7}">
      <dgm:prSet/>
      <dgm:spPr/>
      <dgm:t>
        <a:bodyPr/>
        <a:lstStyle/>
        <a:p>
          <a:endParaRPr lang="en-US"/>
        </a:p>
      </dgm:t>
    </dgm:pt>
    <dgm:pt modelId="{06D5AD7A-4241-4A17-9475-C4C3C16F131B}" type="sibTrans" cxnId="{B2BE115C-E5F3-451F-AD6B-33207C7044F7}">
      <dgm:prSet/>
      <dgm:spPr/>
      <dgm:t>
        <a:bodyPr/>
        <a:lstStyle/>
        <a:p>
          <a:endParaRPr lang="en-US"/>
        </a:p>
      </dgm:t>
    </dgm:pt>
    <dgm:pt modelId="{71501B48-CA32-476D-9B05-688A6913412C}">
      <dgm:prSet/>
      <dgm:spPr/>
      <dgm:t>
        <a:bodyPr/>
        <a:lstStyle/>
        <a:p>
          <a:pPr rtl="0"/>
          <a:r>
            <a:rPr lang="en-US" b="0" i="0" dirty="0"/>
            <a:t>when treatment would result in a tooth form where plaque control by the patient is difficult to achieve.</a:t>
          </a:r>
          <a:endParaRPr lang="en-US" dirty="0"/>
        </a:p>
      </dgm:t>
    </dgm:pt>
    <dgm:pt modelId="{AB2C6C7B-50BB-4DD7-93A2-0E95A4565884}" type="parTrans" cxnId="{36E4A4C0-59F3-433D-A7F8-06D779F2A080}">
      <dgm:prSet/>
      <dgm:spPr/>
      <dgm:t>
        <a:bodyPr/>
        <a:lstStyle/>
        <a:p>
          <a:endParaRPr lang="en-US"/>
        </a:p>
      </dgm:t>
    </dgm:pt>
    <dgm:pt modelId="{18A778A6-0597-4272-A0C0-E6847330886F}" type="sibTrans" cxnId="{36E4A4C0-59F3-433D-A7F8-06D779F2A080}">
      <dgm:prSet/>
      <dgm:spPr/>
      <dgm:t>
        <a:bodyPr/>
        <a:lstStyle/>
        <a:p>
          <a:endParaRPr lang="en-US"/>
        </a:p>
      </dgm:t>
    </dgm:pt>
    <dgm:pt modelId="{3759959D-2483-4D17-B13E-D933B74E9E90}">
      <dgm:prSet/>
      <dgm:spPr/>
      <dgm:t>
        <a:bodyPr/>
        <a:lstStyle/>
        <a:p>
          <a:pPr rtl="0"/>
          <a:r>
            <a:rPr lang="en-US" b="0" i="0" dirty="0"/>
            <a:t>carious lesions or endodontic problems may cause the preserved tooth to be a future risk with regard to long term prognosis.</a:t>
          </a:r>
          <a:endParaRPr lang="en-US" dirty="0"/>
        </a:p>
      </dgm:t>
    </dgm:pt>
    <dgm:pt modelId="{E5772B68-9057-46A7-BF17-6E3D08FAAB3B}" type="parTrans" cxnId="{E3B25422-622C-44DC-8B29-3FC64CA45080}">
      <dgm:prSet/>
      <dgm:spPr/>
      <dgm:t>
        <a:bodyPr/>
        <a:lstStyle/>
        <a:p>
          <a:endParaRPr lang="en-US"/>
        </a:p>
      </dgm:t>
    </dgm:pt>
    <dgm:pt modelId="{0397CFBC-DF77-443F-A2BB-8FEB4866AC02}" type="sibTrans" cxnId="{E3B25422-622C-44DC-8B29-3FC64CA45080}">
      <dgm:prSet/>
      <dgm:spPr/>
      <dgm:t>
        <a:bodyPr/>
        <a:lstStyle/>
        <a:p>
          <a:endParaRPr lang="en-US"/>
        </a:p>
      </dgm:t>
    </dgm:pt>
    <dgm:pt modelId="{7B5151CD-A163-4914-9C88-36DE9BEB3C95}">
      <dgm:prSet/>
      <dgm:spPr/>
      <dgm:t>
        <a:bodyPr/>
        <a:lstStyle/>
        <a:p>
          <a:pPr rtl="0"/>
          <a:r>
            <a:rPr lang="en-US" b="0" i="0" dirty="0"/>
            <a:t>The extraction of teeth is done in class III and IV furcation involvement in patients who cannot perform adequate plaque control or have increased caries activity.</a:t>
          </a:r>
          <a:endParaRPr lang="en-US" dirty="0"/>
        </a:p>
      </dgm:t>
    </dgm:pt>
    <dgm:pt modelId="{38D531CC-7ABE-4D90-A035-5215544DCC05}" type="parTrans" cxnId="{30341EB2-4536-4C62-9579-C16205AE5039}">
      <dgm:prSet/>
      <dgm:spPr/>
      <dgm:t>
        <a:bodyPr/>
        <a:lstStyle/>
        <a:p>
          <a:endParaRPr lang="en-US"/>
        </a:p>
      </dgm:t>
    </dgm:pt>
    <dgm:pt modelId="{A2DF0D93-DAC6-4887-A8F7-F48DBA7C7A2A}" type="sibTrans" cxnId="{30341EB2-4536-4C62-9579-C16205AE5039}">
      <dgm:prSet/>
      <dgm:spPr/>
      <dgm:t>
        <a:bodyPr/>
        <a:lstStyle/>
        <a:p>
          <a:endParaRPr lang="en-US"/>
        </a:p>
      </dgm:t>
    </dgm:pt>
    <dgm:pt modelId="{2F0F67E3-B1BB-4B3D-A96F-A459016FBEA3}">
      <dgm:prSet/>
      <dgm:spPr/>
      <dgm:t>
        <a:bodyPr/>
        <a:lstStyle/>
        <a:p>
          <a:pPr rtl="0"/>
          <a:r>
            <a:rPr lang="en-US" b="0" i="0" dirty="0"/>
            <a:t>Patients who are reluctant.</a:t>
          </a:r>
        </a:p>
      </dgm:t>
    </dgm:pt>
    <dgm:pt modelId="{4142FB51-CEDB-4580-9B52-CA2A1CE3C0E5}" type="parTrans" cxnId="{58112C0F-BE0A-4EB5-918D-6D3D2AE905BC}">
      <dgm:prSet/>
      <dgm:spPr/>
      <dgm:t>
        <a:bodyPr/>
        <a:lstStyle/>
        <a:p>
          <a:endParaRPr lang="en-US"/>
        </a:p>
      </dgm:t>
    </dgm:pt>
    <dgm:pt modelId="{B8A3327F-B9DC-4473-923C-8D9D417F67F1}" type="sibTrans" cxnId="{58112C0F-BE0A-4EB5-918D-6D3D2AE905BC}">
      <dgm:prSet/>
      <dgm:spPr/>
      <dgm:t>
        <a:bodyPr/>
        <a:lstStyle/>
        <a:p>
          <a:endParaRPr lang="en-US"/>
        </a:p>
      </dgm:t>
    </dgm:pt>
    <dgm:pt modelId="{D5633B4A-D298-41F9-ACD0-94F84DC20D5E}" type="pres">
      <dgm:prSet presAssocID="{FAB9D872-B8D9-42EF-A8AD-51CE00F98D7D}" presName="linear" presStyleCnt="0">
        <dgm:presLayoutVars>
          <dgm:animLvl val="lvl"/>
          <dgm:resizeHandles val="exact"/>
        </dgm:presLayoutVars>
      </dgm:prSet>
      <dgm:spPr/>
      <dgm:t>
        <a:bodyPr/>
        <a:lstStyle/>
        <a:p>
          <a:endParaRPr lang="en-US"/>
        </a:p>
      </dgm:t>
    </dgm:pt>
    <dgm:pt modelId="{53E55E22-C2A3-4016-B8E4-40482672030A}" type="pres">
      <dgm:prSet presAssocID="{6811A573-6423-43D0-A14E-C9F27AA30FBD}" presName="parentText" presStyleLbl="node1" presStyleIdx="0" presStyleCnt="5">
        <dgm:presLayoutVars>
          <dgm:chMax val="0"/>
          <dgm:bulletEnabled val="1"/>
        </dgm:presLayoutVars>
      </dgm:prSet>
      <dgm:spPr/>
      <dgm:t>
        <a:bodyPr/>
        <a:lstStyle/>
        <a:p>
          <a:endParaRPr lang="en-US"/>
        </a:p>
      </dgm:t>
    </dgm:pt>
    <dgm:pt modelId="{3BD6C783-9C60-4F4E-826C-B3CDF6E4DA3F}" type="pres">
      <dgm:prSet presAssocID="{06D5AD7A-4241-4A17-9475-C4C3C16F131B}" presName="spacer" presStyleCnt="0"/>
      <dgm:spPr/>
    </dgm:pt>
    <dgm:pt modelId="{B49F457B-FA39-4B42-85E6-05ECB7B7E47E}" type="pres">
      <dgm:prSet presAssocID="{71501B48-CA32-476D-9B05-688A6913412C}" presName="parentText" presStyleLbl="node1" presStyleIdx="1" presStyleCnt="5">
        <dgm:presLayoutVars>
          <dgm:chMax val="0"/>
          <dgm:bulletEnabled val="1"/>
        </dgm:presLayoutVars>
      </dgm:prSet>
      <dgm:spPr/>
      <dgm:t>
        <a:bodyPr/>
        <a:lstStyle/>
        <a:p>
          <a:endParaRPr lang="en-US"/>
        </a:p>
      </dgm:t>
    </dgm:pt>
    <dgm:pt modelId="{D1AB9FF3-B84C-48FE-9E71-DD91EFF150DC}" type="pres">
      <dgm:prSet presAssocID="{18A778A6-0597-4272-A0C0-E6847330886F}" presName="spacer" presStyleCnt="0"/>
      <dgm:spPr/>
    </dgm:pt>
    <dgm:pt modelId="{C33BEB54-405F-4B35-8121-319F4AEA1956}" type="pres">
      <dgm:prSet presAssocID="{3759959D-2483-4D17-B13E-D933B74E9E90}" presName="parentText" presStyleLbl="node1" presStyleIdx="2" presStyleCnt="5">
        <dgm:presLayoutVars>
          <dgm:chMax val="0"/>
          <dgm:bulletEnabled val="1"/>
        </dgm:presLayoutVars>
      </dgm:prSet>
      <dgm:spPr/>
      <dgm:t>
        <a:bodyPr/>
        <a:lstStyle/>
        <a:p>
          <a:endParaRPr lang="en-US"/>
        </a:p>
      </dgm:t>
    </dgm:pt>
    <dgm:pt modelId="{6EA65218-777C-4A15-8B98-6662DABE23FF}" type="pres">
      <dgm:prSet presAssocID="{0397CFBC-DF77-443F-A2BB-8FEB4866AC02}" presName="spacer" presStyleCnt="0"/>
      <dgm:spPr/>
    </dgm:pt>
    <dgm:pt modelId="{76BB37C9-F023-4155-B42E-368B1A3884BD}" type="pres">
      <dgm:prSet presAssocID="{7B5151CD-A163-4914-9C88-36DE9BEB3C95}" presName="parentText" presStyleLbl="node1" presStyleIdx="3" presStyleCnt="5">
        <dgm:presLayoutVars>
          <dgm:chMax val="0"/>
          <dgm:bulletEnabled val="1"/>
        </dgm:presLayoutVars>
      </dgm:prSet>
      <dgm:spPr/>
      <dgm:t>
        <a:bodyPr/>
        <a:lstStyle/>
        <a:p>
          <a:endParaRPr lang="en-US"/>
        </a:p>
      </dgm:t>
    </dgm:pt>
    <dgm:pt modelId="{EEA9A07B-1E20-40C6-AF7E-D03A6AC8A9F8}" type="pres">
      <dgm:prSet presAssocID="{A2DF0D93-DAC6-4887-A8F7-F48DBA7C7A2A}" presName="spacer" presStyleCnt="0"/>
      <dgm:spPr/>
    </dgm:pt>
    <dgm:pt modelId="{6664612F-7511-4F57-A462-63F8B0557E9F}" type="pres">
      <dgm:prSet presAssocID="{2F0F67E3-B1BB-4B3D-A96F-A459016FBEA3}" presName="parentText" presStyleLbl="node1" presStyleIdx="4" presStyleCnt="5">
        <dgm:presLayoutVars>
          <dgm:chMax val="0"/>
          <dgm:bulletEnabled val="1"/>
        </dgm:presLayoutVars>
      </dgm:prSet>
      <dgm:spPr/>
      <dgm:t>
        <a:bodyPr/>
        <a:lstStyle/>
        <a:p>
          <a:endParaRPr lang="en-US"/>
        </a:p>
      </dgm:t>
    </dgm:pt>
  </dgm:ptLst>
  <dgm:cxnLst>
    <dgm:cxn modelId="{45DD3CB5-967B-4338-88C9-42408D9913A8}" type="presOf" srcId="{FAB9D872-B8D9-42EF-A8AD-51CE00F98D7D}" destId="{D5633B4A-D298-41F9-ACD0-94F84DC20D5E}" srcOrd="0" destOrd="0" presId="urn:microsoft.com/office/officeart/2005/8/layout/vList2"/>
    <dgm:cxn modelId="{36E4A4C0-59F3-433D-A7F8-06D779F2A080}" srcId="{FAB9D872-B8D9-42EF-A8AD-51CE00F98D7D}" destId="{71501B48-CA32-476D-9B05-688A6913412C}" srcOrd="1" destOrd="0" parTransId="{AB2C6C7B-50BB-4DD7-93A2-0E95A4565884}" sibTransId="{18A778A6-0597-4272-A0C0-E6847330886F}"/>
    <dgm:cxn modelId="{58112C0F-BE0A-4EB5-918D-6D3D2AE905BC}" srcId="{FAB9D872-B8D9-42EF-A8AD-51CE00F98D7D}" destId="{2F0F67E3-B1BB-4B3D-A96F-A459016FBEA3}" srcOrd="4" destOrd="0" parTransId="{4142FB51-CEDB-4580-9B52-CA2A1CE3C0E5}" sibTransId="{B8A3327F-B9DC-4473-923C-8D9D417F67F1}"/>
    <dgm:cxn modelId="{30341EB2-4536-4C62-9579-C16205AE5039}" srcId="{FAB9D872-B8D9-42EF-A8AD-51CE00F98D7D}" destId="{7B5151CD-A163-4914-9C88-36DE9BEB3C95}" srcOrd="3" destOrd="0" parTransId="{38D531CC-7ABE-4D90-A035-5215544DCC05}" sibTransId="{A2DF0D93-DAC6-4887-A8F7-F48DBA7C7A2A}"/>
    <dgm:cxn modelId="{E99CBAC5-8117-49B9-B387-B158E9B46B97}" type="presOf" srcId="{7B5151CD-A163-4914-9C88-36DE9BEB3C95}" destId="{76BB37C9-F023-4155-B42E-368B1A3884BD}" srcOrd="0" destOrd="0" presId="urn:microsoft.com/office/officeart/2005/8/layout/vList2"/>
    <dgm:cxn modelId="{C4A8D038-54C3-4FFB-B161-8A7B7468DF0A}" type="presOf" srcId="{71501B48-CA32-476D-9B05-688A6913412C}" destId="{B49F457B-FA39-4B42-85E6-05ECB7B7E47E}" srcOrd="0" destOrd="0" presId="urn:microsoft.com/office/officeart/2005/8/layout/vList2"/>
    <dgm:cxn modelId="{C75C78EA-1F6D-44E5-B0D7-727DEF43B47C}" type="presOf" srcId="{3759959D-2483-4D17-B13E-D933B74E9E90}" destId="{C33BEB54-405F-4B35-8121-319F4AEA1956}" srcOrd="0" destOrd="0" presId="urn:microsoft.com/office/officeart/2005/8/layout/vList2"/>
    <dgm:cxn modelId="{B2BE115C-E5F3-451F-AD6B-33207C7044F7}" srcId="{FAB9D872-B8D9-42EF-A8AD-51CE00F98D7D}" destId="{6811A573-6423-43D0-A14E-C9F27AA30FBD}" srcOrd="0" destOrd="0" parTransId="{25F9892C-9059-4A5F-B5C6-591CF41F531B}" sibTransId="{06D5AD7A-4241-4A17-9475-C4C3C16F131B}"/>
    <dgm:cxn modelId="{AE219DE3-3F11-4BE8-BDA1-89E81BEE83DC}" type="presOf" srcId="{2F0F67E3-B1BB-4B3D-A96F-A459016FBEA3}" destId="{6664612F-7511-4F57-A462-63F8B0557E9F}" srcOrd="0" destOrd="0" presId="urn:microsoft.com/office/officeart/2005/8/layout/vList2"/>
    <dgm:cxn modelId="{E3B25422-622C-44DC-8B29-3FC64CA45080}" srcId="{FAB9D872-B8D9-42EF-A8AD-51CE00F98D7D}" destId="{3759959D-2483-4D17-B13E-D933B74E9E90}" srcOrd="2" destOrd="0" parTransId="{E5772B68-9057-46A7-BF17-6E3D08FAAB3B}" sibTransId="{0397CFBC-DF77-443F-A2BB-8FEB4866AC02}"/>
    <dgm:cxn modelId="{2F38113D-5551-41D2-93DC-90158ADFA4D3}" type="presOf" srcId="{6811A573-6423-43D0-A14E-C9F27AA30FBD}" destId="{53E55E22-C2A3-4016-B8E4-40482672030A}" srcOrd="0" destOrd="0" presId="urn:microsoft.com/office/officeart/2005/8/layout/vList2"/>
    <dgm:cxn modelId="{353D4DD1-25C7-4677-93EE-BEF2CEE3845F}" type="presParOf" srcId="{D5633B4A-D298-41F9-ACD0-94F84DC20D5E}" destId="{53E55E22-C2A3-4016-B8E4-40482672030A}" srcOrd="0" destOrd="0" presId="urn:microsoft.com/office/officeart/2005/8/layout/vList2"/>
    <dgm:cxn modelId="{6251B951-EF77-4CDE-AEBA-B63D43A1E57B}" type="presParOf" srcId="{D5633B4A-D298-41F9-ACD0-94F84DC20D5E}" destId="{3BD6C783-9C60-4F4E-826C-B3CDF6E4DA3F}" srcOrd="1" destOrd="0" presId="urn:microsoft.com/office/officeart/2005/8/layout/vList2"/>
    <dgm:cxn modelId="{25DA2E15-A89C-40A2-928A-64522F7328DC}" type="presParOf" srcId="{D5633B4A-D298-41F9-ACD0-94F84DC20D5E}" destId="{B49F457B-FA39-4B42-85E6-05ECB7B7E47E}" srcOrd="2" destOrd="0" presId="urn:microsoft.com/office/officeart/2005/8/layout/vList2"/>
    <dgm:cxn modelId="{1EC59153-CEE3-4D6D-B11D-D2E342A7641E}" type="presParOf" srcId="{D5633B4A-D298-41F9-ACD0-94F84DC20D5E}" destId="{D1AB9FF3-B84C-48FE-9E71-DD91EFF150DC}" srcOrd="3" destOrd="0" presId="urn:microsoft.com/office/officeart/2005/8/layout/vList2"/>
    <dgm:cxn modelId="{F29D1911-FEF5-40F9-A38E-6931119B5D7D}" type="presParOf" srcId="{D5633B4A-D298-41F9-ACD0-94F84DC20D5E}" destId="{C33BEB54-405F-4B35-8121-319F4AEA1956}" srcOrd="4" destOrd="0" presId="urn:microsoft.com/office/officeart/2005/8/layout/vList2"/>
    <dgm:cxn modelId="{B00E76D2-56C2-466C-95E1-8069B9BACF58}" type="presParOf" srcId="{D5633B4A-D298-41F9-ACD0-94F84DC20D5E}" destId="{6EA65218-777C-4A15-8B98-6662DABE23FF}" srcOrd="5" destOrd="0" presId="urn:microsoft.com/office/officeart/2005/8/layout/vList2"/>
    <dgm:cxn modelId="{74E4D090-D01B-496E-860D-4319D545B474}" type="presParOf" srcId="{D5633B4A-D298-41F9-ACD0-94F84DC20D5E}" destId="{76BB37C9-F023-4155-B42E-368B1A3884BD}" srcOrd="6" destOrd="0" presId="urn:microsoft.com/office/officeart/2005/8/layout/vList2"/>
    <dgm:cxn modelId="{7A7DBB5F-F9C4-46A6-AEF4-F4E109CCB7D8}" type="presParOf" srcId="{D5633B4A-D298-41F9-ACD0-94F84DC20D5E}" destId="{EEA9A07B-1E20-40C6-AF7E-D03A6AC8A9F8}" srcOrd="7" destOrd="0" presId="urn:microsoft.com/office/officeart/2005/8/layout/vList2"/>
    <dgm:cxn modelId="{EED63910-DC6F-4194-B99F-D4B8B1F0F779}" type="presParOf" srcId="{D5633B4A-D298-41F9-ACD0-94F84DC20D5E}" destId="{6664612F-7511-4F57-A462-63F8B0557E9F}"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52DE5-E2C5-4DA9-9A28-D64DA7969448}">
      <dsp:nvSpPr>
        <dsp:cNvPr id="0" name=""/>
        <dsp:cNvSpPr/>
      </dsp:nvSpPr>
      <dsp:spPr>
        <a:xfrm>
          <a:off x="0" y="70445"/>
          <a:ext cx="7249802" cy="608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Buccal and lingual furcation can be easily probed.</a:t>
          </a:r>
          <a:endParaRPr lang="en-IN" sz="1600" kern="1200"/>
        </a:p>
      </dsp:txBody>
      <dsp:txXfrm>
        <a:off x="29700" y="100145"/>
        <a:ext cx="7190402" cy="549000"/>
      </dsp:txXfrm>
    </dsp:sp>
    <dsp:sp modelId="{8098F20C-D5E8-4AB4-9C3F-5729177ECAC6}">
      <dsp:nvSpPr>
        <dsp:cNvPr id="0" name=""/>
        <dsp:cNvSpPr/>
      </dsp:nvSpPr>
      <dsp:spPr>
        <a:xfrm>
          <a:off x="0" y="724925"/>
          <a:ext cx="7249802" cy="608400"/>
        </a:xfrm>
        <a:prstGeom prst="roundRect">
          <a:avLst/>
        </a:prstGeom>
        <a:solidFill>
          <a:schemeClr val="accent2">
            <a:hueOff val="2000012"/>
            <a:satOff val="2564"/>
            <a:lumOff val="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Proximal furcations are difficult for probing.</a:t>
          </a:r>
          <a:endParaRPr lang="en-IN" sz="1600" kern="1200"/>
        </a:p>
      </dsp:txBody>
      <dsp:txXfrm>
        <a:off x="29700" y="754625"/>
        <a:ext cx="7190402" cy="549000"/>
      </dsp:txXfrm>
    </dsp:sp>
    <dsp:sp modelId="{C46E5944-58F2-4B94-829C-36A42109DD88}">
      <dsp:nvSpPr>
        <dsp:cNvPr id="0" name=""/>
        <dsp:cNvSpPr/>
      </dsp:nvSpPr>
      <dsp:spPr>
        <a:xfrm>
          <a:off x="0" y="1379405"/>
          <a:ext cx="7249802" cy="608400"/>
        </a:xfrm>
        <a:prstGeom prst="roundRect">
          <a:avLst/>
        </a:prstGeom>
        <a:solidFill>
          <a:schemeClr val="accent2">
            <a:hueOff val="4000023"/>
            <a:satOff val="5128"/>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In maxillary molars mesial furcation is located more palatally than to the buccal tooth surface. </a:t>
          </a:r>
          <a:endParaRPr lang="en-IN" sz="1600" kern="1200"/>
        </a:p>
      </dsp:txBody>
      <dsp:txXfrm>
        <a:off x="29700" y="1409105"/>
        <a:ext cx="7190402" cy="549000"/>
      </dsp:txXfrm>
    </dsp:sp>
    <dsp:sp modelId="{E71E76CC-C351-492E-809C-68557292C74E}">
      <dsp:nvSpPr>
        <dsp:cNvPr id="0" name=""/>
        <dsp:cNvSpPr/>
      </dsp:nvSpPr>
      <dsp:spPr>
        <a:xfrm>
          <a:off x="0" y="2033885"/>
          <a:ext cx="7249802" cy="608400"/>
        </a:xfrm>
        <a:prstGeom prst="roundRect">
          <a:avLst/>
        </a:prstGeom>
        <a:solidFill>
          <a:schemeClr val="accent2">
            <a:hueOff val="6000035"/>
            <a:satOff val="7693"/>
            <a:lumOff val="2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It should therefore be probed from the palatal aspect.</a:t>
          </a:r>
          <a:endParaRPr lang="en-IN" sz="1600" kern="1200"/>
        </a:p>
      </dsp:txBody>
      <dsp:txXfrm>
        <a:off x="29700" y="2063585"/>
        <a:ext cx="7190402" cy="549000"/>
      </dsp:txXfrm>
    </dsp:sp>
    <dsp:sp modelId="{B3B2D8F7-0EC2-4266-A874-59AE59EDD51D}">
      <dsp:nvSpPr>
        <dsp:cNvPr id="0" name=""/>
        <dsp:cNvSpPr/>
      </dsp:nvSpPr>
      <dsp:spPr>
        <a:xfrm>
          <a:off x="0" y="2688365"/>
          <a:ext cx="7249802" cy="608400"/>
        </a:xfrm>
        <a:prstGeom prst="roundRect">
          <a:avLst/>
        </a:prstGeom>
        <a:solidFill>
          <a:schemeClr val="accent2">
            <a:hueOff val="8000046"/>
            <a:satOff val="10257"/>
            <a:lumOff val="2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In contrast the distal furcation is located midway bucco-lingually and can therefore be probed either from the buccal or palatal aspect.</a:t>
          </a:r>
          <a:endParaRPr lang="en-IN" sz="1600" kern="1200"/>
        </a:p>
      </dsp:txBody>
      <dsp:txXfrm>
        <a:off x="29700" y="2718065"/>
        <a:ext cx="7190402" cy="549000"/>
      </dsp:txXfrm>
    </dsp:sp>
    <dsp:sp modelId="{FCB2D87F-BA0B-4CAE-8ADA-E1608BBEFA06}">
      <dsp:nvSpPr>
        <dsp:cNvPr id="0" name=""/>
        <dsp:cNvSpPr/>
      </dsp:nvSpPr>
      <dsp:spPr>
        <a:xfrm>
          <a:off x="0" y="3342845"/>
          <a:ext cx="7249802" cy="608400"/>
        </a:xfrm>
        <a:prstGeom prst="roundRect">
          <a:avLst/>
        </a:prstGeom>
        <a:solidFill>
          <a:schemeClr val="accent2">
            <a:hueOff val="10000058"/>
            <a:satOff val="12821"/>
            <a:lumOff val="3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Furcation probing in maxillary premolar is very difficult due to the presence of anatomic variations such as longitudinal furrows</a:t>
          </a:r>
          <a:endParaRPr lang="en-IN" sz="1600" kern="1200"/>
        </a:p>
      </dsp:txBody>
      <dsp:txXfrm>
        <a:off x="29700" y="3372545"/>
        <a:ext cx="7190402" cy="549000"/>
      </dsp:txXfrm>
    </dsp:sp>
    <dsp:sp modelId="{6D6072DE-7892-4A4E-9541-BBCB5ED33F61}">
      <dsp:nvSpPr>
        <dsp:cNvPr id="0" name=""/>
        <dsp:cNvSpPr/>
      </dsp:nvSpPr>
      <dsp:spPr>
        <a:xfrm>
          <a:off x="0" y="3997325"/>
          <a:ext cx="7249802" cy="608400"/>
        </a:xfrm>
        <a:prstGeom prst="round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In some patients furcation involvement in these teeth may be first identified after the elevation of a soft tissue flap.</a:t>
          </a:r>
          <a:endParaRPr lang="en-IN" sz="1600" kern="1200"/>
        </a:p>
      </dsp:txBody>
      <dsp:txXfrm>
        <a:off x="29700" y="4027025"/>
        <a:ext cx="7190402" cy="549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73E26-AEFB-4AB7-A9F1-5F0FA655EB8E}">
      <dsp:nvSpPr>
        <dsp:cNvPr id="0" name=""/>
        <dsp:cNvSpPr/>
      </dsp:nvSpPr>
      <dsp:spPr>
        <a:xfrm>
          <a:off x="0" y="267936"/>
          <a:ext cx="5981700" cy="37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90349-2FD3-4C7E-AABB-05159021A640}">
      <dsp:nvSpPr>
        <dsp:cNvPr id="0" name=""/>
        <dsp:cNvSpPr/>
      </dsp:nvSpPr>
      <dsp:spPr>
        <a:xfrm>
          <a:off x="299085" y="46536"/>
          <a:ext cx="4187190" cy="442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66" tIns="0" rIns="158266" bIns="0" numCol="1" spcCol="1270" anchor="ctr" anchorCtr="0">
          <a:noAutofit/>
        </a:bodyPr>
        <a:lstStyle/>
        <a:p>
          <a:pPr marL="0" lvl="0" indent="0" algn="l" defTabSz="666750" rtl="0">
            <a:lnSpc>
              <a:spcPct val="90000"/>
            </a:lnSpc>
            <a:spcBef>
              <a:spcPct val="0"/>
            </a:spcBef>
            <a:spcAft>
              <a:spcPct val="35000"/>
            </a:spcAft>
            <a:buNone/>
          </a:pPr>
          <a:r>
            <a:rPr lang="en-US" sz="1500" b="0" i="0" kern="1200" dirty="0"/>
            <a:t>Maintain the furcation</a:t>
          </a:r>
          <a:endParaRPr lang="en-US" sz="1500" kern="1200" dirty="0"/>
        </a:p>
      </dsp:txBody>
      <dsp:txXfrm>
        <a:off x="320701" y="68152"/>
        <a:ext cx="4143958" cy="399568"/>
      </dsp:txXfrm>
    </dsp:sp>
    <dsp:sp modelId="{2E1D0B4A-30C9-41C2-9666-B164F82ADE54}">
      <dsp:nvSpPr>
        <dsp:cNvPr id="0" name=""/>
        <dsp:cNvSpPr/>
      </dsp:nvSpPr>
      <dsp:spPr>
        <a:xfrm>
          <a:off x="0" y="948336"/>
          <a:ext cx="5981700" cy="37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F7F3C2-F6B0-463A-A694-220DEBB0AFC7}">
      <dsp:nvSpPr>
        <dsp:cNvPr id="0" name=""/>
        <dsp:cNvSpPr/>
      </dsp:nvSpPr>
      <dsp:spPr>
        <a:xfrm>
          <a:off x="299085" y="726936"/>
          <a:ext cx="4187190" cy="442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66" tIns="0" rIns="158266" bIns="0" numCol="1" spcCol="1270" anchor="ctr" anchorCtr="0">
          <a:noAutofit/>
        </a:bodyPr>
        <a:lstStyle/>
        <a:p>
          <a:pPr marL="0" lvl="0" indent="0" algn="l" defTabSz="666750" rtl="0">
            <a:lnSpc>
              <a:spcPct val="90000"/>
            </a:lnSpc>
            <a:spcBef>
              <a:spcPct val="0"/>
            </a:spcBef>
            <a:spcAft>
              <a:spcPct val="35000"/>
            </a:spcAft>
            <a:buNone/>
          </a:pPr>
          <a:r>
            <a:rPr lang="en-US" sz="1500" b="0" i="0" kern="1200" dirty="0"/>
            <a:t>Increase the access to furcation</a:t>
          </a:r>
          <a:endParaRPr lang="en-US" sz="1500" kern="1200" dirty="0"/>
        </a:p>
      </dsp:txBody>
      <dsp:txXfrm>
        <a:off x="320701" y="748552"/>
        <a:ext cx="4143958" cy="399568"/>
      </dsp:txXfrm>
    </dsp:sp>
    <dsp:sp modelId="{14DC7C12-5A89-4693-8BB3-FDAAD56EF5C6}">
      <dsp:nvSpPr>
        <dsp:cNvPr id="0" name=""/>
        <dsp:cNvSpPr/>
      </dsp:nvSpPr>
      <dsp:spPr>
        <a:xfrm>
          <a:off x="0" y="1628737"/>
          <a:ext cx="5981700" cy="37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B79DC7-3285-417D-BC0A-B7302EB6C11F}">
      <dsp:nvSpPr>
        <dsp:cNvPr id="0" name=""/>
        <dsp:cNvSpPr/>
      </dsp:nvSpPr>
      <dsp:spPr>
        <a:xfrm>
          <a:off x="299085" y="1407336"/>
          <a:ext cx="4187190" cy="442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66" tIns="0" rIns="158266" bIns="0" numCol="1" spcCol="1270" anchor="ctr" anchorCtr="0">
          <a:noAutofit/>
        </a:bodyPr>
        <a:lstStyle/>
        <a:p>
          <a:pPr marL="0" lvl="0" indent="0" algn="l" defTabSz="666750" rtl="0">
            <a:lnSpc>
              <a:spcPct val="90000"/>
            </a:lnSpc>
            <a:spcBef>
              <a:spcPct val="0"/>
            </a:spcBef>
            <a:spcAft>
              <a:spcPct val="35000"/>
            </a:spcAft>
            <a:buNone/>
          </a:pPr>
          <a:r>
            <a:rPr lang="en-US" sz="1500" b="0" i="0" kern="1200" dirty="0"/>
            <a:t>Removal of furcation </a:t>
          </a:r>
          <a:endParaRPr lang="en-US" sz="1500" kern="1200" dirty="0"/>
        </a:p>
      </dsp:txBody>
      <dsp:txXfrm>
        <a:off x="320701" y="1428952"/>
        <a:ext cx="4143958" cy="399568"/>
      </dsp:txXfrm>
    </dsp:sp>
    <dsp:sp modelId="{BC7A59F5-232F-4254-A4B0-47796EDE33E2}">
      <dsp:nvSpPr>
        <dsp:cNvPr id="0" name=""/>
        <dsp:cNvSpPr/>
      </dsp:nvSpPr>
      <dsp:spPr>
        <a:xfrm>
          <a:off x="0" y="2309137"/>
          <a:ext cx="5981700" cy="378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D1B72-0277-415B-824E-29ED3C9FB71C}">
      <dsp:nvSpPr>
        <dsp:cNvPr id="0" name=""/>
        <dsp:cNvSpPr/>
      </dsp:nvSpPr>
      <dsp:spPr>
        <a:xfrm>
          <a:off x="299085" y="2087737"/>
          <a:ext cx="4187190" cy="442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66" tIns="0" rIns="158266" bIns="0" numCol="1" spcCol="1270" anchor="ctr" anchorCtr="0">
          <a:noAutofit/>
        </a:bodyPr>
        <a:lstStyle/>
        <a:p>
          <a:pPr marL="0" lvl="0" indent="0" algn="l" defTabSz="666750" rtl="0">
            <a:lnSpc>
              <a:spcPct val="90000"/>
            </a:lnSpc>
            <a:spcBef>
              <a:spcPct val="0"/>
            </a:spcBef>
            <a:spcAft>
              <a:spcPct val="35000"/>
            </a:spcAft>
            <a:buNone/>
          </a:pPr>
          <a:r>
            <a:rPr lang="en-US" sz="1500" b="0" i="0" kern="1200" dirty="0"/>
            <a:t>Closure of furcation with new attachment </a:t>
          </a:r>
        </a:p>
      </dsp:txBody>
      <dsp:txXfrm>
        <a:off x="320701" y="2109353"/>
        <a:ext cx="414395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2A538-8E31-4085-8CBE-1535CFEE7651}">
      <dsp:nvSpPr>
        <dsp:cNvPr id="0" name=""/>
        <dsp:cNvSpPr/>
      </dsp:nvSpPr>
      <dsp:spPr>
        <a:xfrm>
          <a:off x="2299063" y="950"/>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Reflection of flap</a:t>
          </a:r>
          <a:endParaRPr lang="en-US" sz="1600" kern="1200" dirty="0"/>
        </a:p>
      </dsp:txBody>
      <dsp:txXfrm>
        <a:off x="2326086" y="27973"/>
        <a:ext cx="2532399" cy="499514"/>
      </dsp:txXfrm>
    </dsp:sp>
    <dsp:sp modelId="{465FE3DB-4857-4267-B82D-4864BFB0C5AF}">
      <dsp:nvSpPr>
        <dsp:cNvPr id="0" name=""/>
        <dsp:cNvSpPr/>
      </dsp:nvSpPr>
      <dsp:spPr>
        <a:xfrm>
          <a:off x="2299063" y="582189"/>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Removal of inflammatory soft tissue</a:t>
          </a:r>
          <a:endParaRPr lang="en-US" sz="1600" kern="1200" dirty="0"/>
        </a:p>
      </dsp:txBody>
      <dsp:txXfrm>
        <a:off x="2326086" y="609212"/>
        <a:ext cx="2532399" cy="499514"/>
      </dsp:txXfrm>
    </dsp:sp>
    <dsp:sp modelId="{50ABE169-E28B-4532-A1C7-8DA114D75E37}">
      <dsp:nvSpPr>
        <dsp:cNvPr id="0" name=""/>
        <dsp:cNvSpPr/>
      </dsp:nvSpPr>
      <dsp:spPr>
        <a:xfrm>
          <a:off x="2299063" y="1163428"/>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Scaling and </a:t>
          </a:r>
          <a:r>
            <a:rPr lang="en-US" sz="1600" b="0" i="0" kern="1200" dirty="0" err="1"/>
            <a:t>rootplaning</a:t>
          </a:r>
          <a:endParaRPr lang="en-US" sz="1600" b="0" i="0" kern="1200" dirty="0"/>
        </a:p>
      </dsp:txBody>
      <dsp:txXfrm>
        <a:off x="2326086" y="1190451"/>
        <a:ext cx="2532399" cy="499514"/>
      </dsp:txXfrm>
    </dsp:sp>
    <dsp:sp modelId="{167A6F87-45AB-405C-BC39-5069267C19BB}">
      <dsp:nvSpPr>
        <dsp:cNvPr id="0" name=""/>
        <dsp:cNvSpPr/>
      </dsp:nvSpPr>
      <dsp:spPr>
        <a:xfrm>
          <a:off x="2299063" y="1744667"/>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Odontoplasty</a:t>
          </a:r>
          <a:endParaRPr lang="en-US" sz="1600" kern="1200" dirty="0"/>
        </a:p>
      </dsp:txBody>
      <dsp:txXfrm>
        <a:off x="2326086" y="1771690"/>
        <a:ext cx="2532399" cy="499514"/>
      </dsp:txXfrm>
    </dsp:sp>
    <dsp:sp modelId="{CE267647-71FB-45F7-B425-9A1D9B96DE1B}">
      <dsp:nvSpPr>
        <dsp:cNvPr id="0" name=""/>
        <dsp:cNvSpPr/>
      </dsp:nvSpPr>
      <dsp:spPr>
        <a:xfrm>
          <a:off x="2299063" y="2325905"/>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Osteoplasty</a:t>
          </a:r>
          <a:endParaRPr lang="en-US" sz="1600" kern="1200" dirty="0"/>
        </a:p>
      </dsp:txBody>
      <dsp:txXfrm>
        <a:off x="2326086" y="2352928"/>
        <a:ext cx="2532399" cy="499514"/>
      </dsp:txXfrm>
    </dsp:sp>
    <dsp:sp modelId="{B7897113-4F57-4546-9486-71DF51B26803}">
      <dsp:nvSpPr>
        <dsp:cNvPr id="0" name=""/>
        <dsp:cNvSpPr/>
      </dsp:nvSpPr>
      <dsp:spPr>
        <a:xfrm>
          <a:off x="2299063" y="2907144"/>
          <a:ext cx="2586445" cy="553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dirty="0"/>
            <a:t>Positioning and suturing the mucosal flaps</a:t>
          </a:r>
        </a:p>
      </dsp:txBody>
      <dsp:txXfrm>
        <a:off x="2326086" y="2934167"/>
        <a:ext cx="2532399" cy="499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05B23-1BCF-45D2-A613-7ED4DEB397BE}">
      <dsp:nvSpPr>
        <dsp:cNvPr id="0" name=""/>
        <dsp:cNvSpPr/>
      </dsp:nvSpPr>
      <dsp:spPr>
        <a:xfrm>
          <a:off x="604157" y="0"/>
          <a:ext cx="6847114" cy="2917372"/>
        </a:xfrm>
        <a:prstGeom prst="rightArrow">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04B5E-FFAA-4960-BC52-DB8C8417EAF1}">
      <dsp:nvSpPr>
        <dsp:cNvPr id="0" name=""/>
        <dsp:cNvSpPr/>
      </dsp:nvSpPr>
      <dsp:spPr>
        <a:xfrm>
          <a:off x="3539" y="875211"/>
          <a:ext cx="1547759" cy="1166948"/>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a:latin typeface="Times New Roman" pitchFamily="18" charset="0"/>
              <a:cs typeface="Times New Roman" pitchFamily="18" charset="0"/>
            </a:rPr>
            <a:t>After appropriate LA, a full-thickness mucoperiosteal flap is elevated.</a:t>
          </a:r>
          <a:endParaRPr lang="en-US" sz="1600" kern="1200" dirty="0">
            <a:latin typeface="Times New Roman" pitchFamily="18" charset="0"/>
            <a:cs typeface="Times New Roman" pitchFamily="18" charset="0"/>
          </a:endParaRPr>
        </a:p>
      </dsp:txBody>
      <dsp:txXfrm>
        <a:off x="60505" y="932177"/>
        <a:ext cx="1433827" cy="1053016"/>
      </dsp:txXfrm>
    </dsp:sp>
    <dsp:sp modelId="{3A975DF2-4CE5-490E-A965-D96009C5FA30}">
      <dsp:nvSpPr>
        <dsp:cNvPr id="0" name=""/>
        <dsp:cNvSpPr/>
      </dsp:nvSpPr>
      <dsp:spPr>
        <a:xfrm>
          <a:off x="1628687" y="875211"/>
          <a:ext cx="1547759" cy="1166948"/>
        </a:xfrm>
        <a:prstGeom prst="roundRect">
          <a:avLst/>
        </a:prstGeom>
        <a:solidFill>
          <a:schemeClr val="accent2">
            <a:shade val="50000"/>
            <a:hueOff val="0"/>
            <a:satOff val="0"/>
            <a:lumOff val="27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b="0" i="0" kern="1200"/>
            <a:t> </a:t>
          </a:r>
          <a:r>
            <a:rPr lang="en-US" sz="1800" b="0" i="0" kern="1200">
              <a:latin typeface="Times New Roman" pitchFamily="18" charset="0"/>
              <a:cs typeface="Times New Roman" pitchFamily="18" charset="0"/>
            </a:rPr>
            <a:t>debridement</a:t>
          </a:r>
          <a:endParaRPr lang="en-US" sz="1800" kern="1200" dirty="0">
            <a:latin typeface="Times New Roman" pitchFamily="18" charset="0"/>
            <a:cs typeface="Times New Roman" pitchFamily="18" charset="0"/>
          </a:endParaRPr>
        </a:p>
      </dsp:txBody>
      <dsp:txXfrm>
        <a:off x="1685653" y="932177"/>
        <a:ext cx="1433827" cy="1053016"/>
      </dsp:txXfrm>
    </dsp:sp>
    <dsp:sp modelId="{559F371F-7FE5-4B5F-8E30-1092C564CEBD}">
      <dsp:nvSpPr>
        <dsp:cNvPr id="0" name=""/>
        <dsp:cNvSpPr/>
      </dsp:nvSpPr>
      <dsp:spPr>
        <a:xfrm>
          <a:off x="3253834" y="875211"/>
          <a:ext cx="1547759" cy="1166948"/>
        </a:xfrm>
        <a:prstGeom prst="roundRect">
          <a:avLst/>
        </a:prstGeom>
        <a:solidFill>
          <a:schemeClr val="accent2">
            <a:shade val="50000"/>
            <a:hueOff val="0"/>
            <a:satOff val="0"/>
            <a:lumOff val="550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a:latin typeface="Times New Roman" pitchFamily="18" charset="0"/>
              <a:cs typeface="Times New Roman" pitchFamily="18" charset="0"/>
            </a:rPr>
            <a:t>resection begins</a:t>
          </a:r>
          <a:r>
            <a:rPr lang="en-US" sz="800" b="0" i="0" kern="1200"/>
            <a:t>..</a:t>
          </a:r>
          <a:endParaRPr lang="en-US" sz="800" kern="1200" dirty="0"/>
        </a:p>
      </dsp:txBody>
      <dsp:txXfrm>
        <a:off x="3310800" y="932177"/>
        <a:ext cx="1433827" cy="1053016"/>
      </dsp:txXfrm>
    </dsp:sp>
    <dsp:sp modelId="{C6BFE8BB-002F-40F9-9772-B3E580421C84}">
      <dsp:nvSpPr>
        <dsp:cNvPr id="0" name=""/>
        <dsp:cNvSpPr/>
      </dsp:nvSpPr>
      <dsp:spPr>
        <a:xfrm>
          <a:off x="4878982" y="875211"/>
          <a:ext cx="1547759" cy="1166948"/>
        </a:xfrm>
        <a:prstGeom prst="roundRect">
          <a:avLst/>
        </a:prstGeom>
        <a:solidFill>
          <a:schemeClr val="accent2">
            <a:shade val="50000"/>
            <a:hueOff val="0"/>
            <a:satOff val="0"/>
            <a:lumOff val="550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0" i="0" kern="1200">
              <a:latin typeface="Times New Roman" pitchFamily="18" charset="0"/>
              <a:cs typeface="Times New Roman" pitchFamily="18" charset="0"/>
            </a:rPr>
            <a:t>A cut is then directed from just apical to the contact point of the tooth, through the tooth, to the facial and distal orifices of the furcation</a:t>
          </a:r>
          <a:endParaRPr lang="en-US" sz="1100" kern="1200" dirty="0">
            <a:latin typeface="Times New Roman" pitchFamily="18" charset="0"/>
            <a:cs typeface="Times New Roman" pitchFamily="18" charset="0"/>
          </a:endParaRPr>
        </a:p>
      </dsp:txBody>
      <dsp:txXfrm>
        <a:off x="4935948" y="932177"/>
        <a:ext cx="1433827" cy="1053016"/>
      </dsp:txXfrm>
    </dsp:sp>
    <dsp:sp modelId="{C500FC3A-19E6-40F0-BB43-27035D7D2ECC}">
      <dsp:nvSpPr>
        <dsp:cNvPr id="0" name=""/>
        <dsp:cNvSpPr/>
      </dsp:nvSpPr>
      <dsp:spPr>
        <a:xfrm>
          <a:off x="6504129" y="875211"/>
          <a:ext cx="1547759" cy="1166948"/>
        </a:xfrm>
        <a:prstGeom prst="roundRect">
          <a:avLst/>
        </a:prstGeom>
        <a:solidFill>
          <a:schemeClr val="accent2">
            <a:shade val="50000"/>
            <a:hueOff val="0"/>
            <a:satOff val="0"/>
            <a:lumOff val="27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0" i="0" kern="1200">
              <a:latin typeface="Times New Roman" pitchFamily="18" charset="0"/>
              <a:cs typeface="Times New Roman" pitchFamily="18" charset="0"/>
            </a:rPr>
            <a:t>After sectioning, the root is elevated from its socket..-</a:t>
          </a:r>
          <a:endParaRPr lang="en-US" sz="1500" b="0" i="0" kern="1200" dirty="0">
            <a:latin typeface="Times New Roman" pitchFamily="18" charset="0"/>
            <a:cs typeface="Times New Roman" pitchFamily="18" charset="0"/>
          </a:endParaRPr>
        </a:p>
      </dsp:txBody>
      <dsp:txXfrm>
        <a:off x="6561095" y="932177"/>
        <a:ext cx="1433827" cy="105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3C1CF-E1CF-4443-A9E2-8C24D29A3AB6}">
      <dsp:nvSpPr>
        <dsp:cNvPr id="0" name=""/>
        <dsp:cNvSpPr/>
      </dsp:nvSpPr>
      <dsp:spPr>
        <a:xfrm>
          <a:off x="0" y="3203547"/>
          <a:ext cx="7358744" cy="300372"/>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At test sites membranes were removed after 6 weeks. </a:t>
          </a:r>
        </a:p>
      </dsp:txBody>
      <dsp:txXfrm>
        <a:off x="0" y="3203547"/>
        <a:ext cx="7358744" cy="300372"/>
      </dsp:txXfrm>
    </dsp:sp>
    <dsp:sp modelId="{1D809021-C1F7-4993-B1AB-940BE0D4AFDD}">
      <dsp:nvSpPr>
        <dsp:cNvPr id="0" name=""/>
        <dsp:cNvSpPr/>
      </dsp:nvSpPr>
      <dsp:spPr>
        <a:xfrm rot="10800000">
          <a:off x="0" y="2746080"/>
          <a:ext cx="7358744" cy="461972"/>
        </a:xfrm>
        <a:prstGeom prst="upArrowCallout">
          <a:avLst/>
        </a:prstGeom>
        <a:solidFill>
          <a:schemeClr val="accent2">
            <a:shade val="80000"/>
            <a:hueOff val="0"/>
            <a:satOff val="0"/>
            <a:lumOff val="68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Sutures removed after 10 days. </a:t>
          </a:r>
        </a:p>
      </dsp:txBody>
      <dsp:txXfrm rot="10800000">
        <a:off x="0" y="2746080"/>
        <a:ext cx="7358744" cy="300176"/>
      </dsp:txXfrm>
    </dsp:sp>
    <dsp:sp modelId="{F0153DDF-CEE3-4CC2-86EE-2F5392216F13}">
      <dsp:nvSpPr>
        <dsp:cNvPr id="0" name=""/>
        <dsp:cNvSpPr/>
      </dsp:nvSpPr>
      <dsp:spPr>
        <a:xfrm rot="10800000">
          <a:off x="0" y="2288613"/>
          <a:ext cx="7358744" cy="461972"/>
        </a:xfrm>
        <a:prstGeom prst="upArrowCallout">
          <a:avLst/>
        </a:prstGeom>
        <a:solidFill>
          <a:schemeClr val="accent2">
            <a:shade val="80000"/>
            <a:hueOff val="0"/>
            <a:satOff val="0"/>
            <a:lumOff val="137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Amoxicillin 1-0-1 (1 gm)</a:t>
          </a:r>
          <a:endParaRPr lang="en-US" sz="1000" kern="1200" dirty="0"/>
        </a:p>
      </dsp:txBody>
      <dsp:txXfrm rot="10800000">
        <a:off x="0" y="2288613"/>
        <a:ext cx="7358744" cy="300176"/>
      </dsp:txXfrm>
    </dsp:sp>
    <dsp:sp modelId="{A3E13284-87B0-49A0-A3D2-3FC843F45175}">
      <dsp:nvSpPr>
        <dsp:cNvPr id="0" name=""/>
        <dsp:cNvSpPr/>
      </dsp:nvSpPr>
      <dsp:spPr>
        <a:xfrm rot="10800000">
          <a:off x="0" y="1831146"/>
          <a:ext cx="7358744" cy="461972"/>
        </a:xfrm>
        <a:prstGeom prst="upArrowCallout">
          <a:avLst/>
        </a:prstGeom>
        <a:solidFill>
          <a:schemeClr val="accent2">
            <a:shade val="80000"/>
            <a:hueOff val="0"/>
            <a:satOff val="0"/>
            <a:lumOff val="205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Prior day and &gt; 4 days post operative</a:t>
          </a:r>
          <a:endParaRPr lang="en-US" sz="1000" kern="1200" dirty="0"/>
        </a:p>
      </dsp:txBody>
      <dsp:txXfrm rot="10800000">
        <a:off x="0" y="1831146"/>
        <a:ext cx="7358744" cy="300176"/>
      </dsp:txXfrm>
    </dsp:sp>
    <dsp:sp modelId="{74CF0838-8D69-43F5-9825-977498E96A7E}">
      <dsp:nvSpPr>
        <dsp:cNvPr id="0" name=""/>
        <dsp:cNvSpPr/>
      </dsp:nvSpPr>
      <dsp:spPr>
        <a:xfrm rot="10800000">
          <a:off x="0" y="1373679"/>
          <a:ext cx="7358744" cy="461972"/>
        </a:xfrm>
        <a:prstGeom prst="upArrowCallout">
          <a:avLst/>
        </a:prstGeom>
        <a:solidFill>
          <a:schemeClr val="accent2">
            <a:shade val="80000"/>
            <a:hueOff val="0"/>
            <a:satOff val="0"/>
            <a:lumOff val="274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Mucoperiosteal flaps covered the entire membrane.</a:t>
          </a:r>
          <a:endParaRPr lang="en-US" sz="1000" kern="1200" dirty="0"/>
        </a:p>
      </dsp:txBody>
      <dsp:txXfrm rot="10800000">
        <a:off x="0" y="1373679"/>
        <a:ext cx="7358744" cy="300176"/>
      </dsp:txXfrm>
    </dsp:sp>
    <dsp:sp modelId="{31ED113F-E49E-4B7A-AE10-6725A205F2E6}">
      <dsp:nvSpPr>
        <dsp:cNvPr id="0" name=""/>
        <dsp:cNvSpPr/>
      </dsp:nvSpPr>
      <dsp:spPr>
        <a:xfrm rot="10800000">
          <a:off x="0" y="916212"/>
          <a:ext cx="7358744" cy="461972"/>
        </a:xfrm>
        <a:prstGeom prst="upArrowCallout">
          <a:avLst/>
        </a:prstGeom>
        <a:solidFill>
          <a:schemeClr val="accent2">
            <a:shade val="80000"/>
            <a:hueOff val="0"/>
            <a:satOff val="0"/>
            <a:lumOff val="34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t>EPTFE membrane used to cover defect and adjacent bone and retained with sling sutures.</a:t>
          </a:r>
          <a:endParaRPr lang="en-US" sz="1000" kern="1200" dirty="0"/>
        </a:p>
      </dsp:txBody>
      <dsp:txXfrm rot="10800000">
        <a:off x="0" y="916212"/>
        <a:ext cx="7358744" cy="300176"/>
      </dsp:txXfrm>
    </dsp:sp>
    <dsp:sp modelId="{731D2D2C-E9FF-43B9-AA73-896797ADCF00}">
      <dsp:nvSpPr>
        <dsp:cNvPr id="0" name=""/>
        <dsp:cNvSpPr/>
      </dsp:nvSpPr>
      <dsp:spPr>
        <a:xfrm rot="10800000">
          <a:off x="0" y="458745"/>
          <a:ext cx="7358744" cy="461972"/>
        </a:xfrm>
        <a:prstGeom prst="upArrowCallout">
          <a:avLst/>
        </a:prstGeom>
        <a:solidFill>
          <a:schemeClr val="accent2">
            <a:shade val="80000"/>
            <a:hueOff val="0"/>
            <a:satOff val="0"/>
            <a:lumOff val="411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solidFill>
                <a:schemeClr val="bg1"/>
              </a:solidFill>
            </a:rPr>
            <a:t>SRP, degranulation  done </a:t>
          </a:r>
        </a:p>
      </dsp:txBody>
      <dsp:txXfrm rot="10800000">
        <a:off x="0" y="458745"/>
        <a:ext cx="7358744" cy="300176"/>
      </dsp:txXfrm>
    </dsp:sp>
    <dsp:sp modelId="{325E15B8-770F-4A1F-8147-CC90FCF507A2}">
      <dsp:nvSpPr>
        <dsp:cNvPr id="0" name=""/>
        <dsp:cNvSpPr/>
      </dsp:nvSpPr>
      <dsp:spPr>
        <a:xfrm rot="10800000">
          <a:off x="0" y="1278"/>
          <a:ext cx="7358744" cy="461972"/>
        </a:xfrm>
        <a:prstGeom prst="upArrowCallout">
          <a:avLst/>
        </a:prstGeom>
        <a:solidFill>
          <a:schemeClr val="accent2">
            <a:shade val="80000"/>
            <a:hueOff val="0"/>
            <a:satOff val="0"/>
            <a:lumOff val="480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0" i="0" kern="1200" dirty="0">
              <a:solidFill>
                <a:schemeClr val="bg1"/>
              </a:solidFill>
            </a:rPr>
            <a:t>Flap was elevated,</a:t>
          </a:r>
          <a:endParaRPr lang="en-US" sz="1000" kern="1200" dirty="0">
            <a:solidFill>
              <a:schemeClr val="bg1"/>
            </a:solidFill>
          </a:endParaRPr>
        </a:p>
      </dsp:txBody>
      <dsp:txXfrm rot="10800000">
        <a:off x="0" y="1278"/>
        <a:ext cx="7358744" cy="3001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4A43-54EE-4233-938B-A7568CC1930C}">
      <dsp:nvSpPr>
        <dsp:cNvPr id="0" name=""/>
        <dsp:cNvSpPr/>
      </dsp:nvSpPr>
      <dsp:spPr>
        <a:xfrm>
          <a:off x="1790011" y="0"/>
          <a:ext cx="3265714" cy="3265714"/>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FBCFA-6CAB-4345-AF02-15BC4F5ABE62}">
      <dsp:nvSpPr>
        <dsp:cNvPr id="0" name=""/>
        <dsp:cNvSpPr/>
      </dsp:nvSpPr>
      <dsp:spPr>
        <a:xfrm>
          <a:off x="3548066" y="304405"/>
          <a:ext cx="3548753" cy="423517"/>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dirty="0">
              <a:latin typeface="Times New Roman" pitchFamily="18" charset="0"/>
              <a:cs typeface="Times New Roman" pitchFamily="18" charset="0"/>
            </a:rPr>
            <a:t>Elevation of a mucoperiosteal flap</a:t>
          </a:r>
          <a:r>
            <a:rPr lang="en-US" sz="1100" b="0" i="0" kern="1200" dirty="0">
              <a:latin typeface="Times New Roman" pitchFamily="18" charset="0"/>
              <a:cs typeface="Times New Roman" pitchFamily="18" charset="0"/>
            </a:rPr>
            <a:t>,</a:t>
          </a:r>
          <a:endParaRPr lang="en-US" sz="1100" kern="1200" dirty="0">
            <a:latin typeface="Times New Roman" pitchFamily="18" charset="0"/>
            <a:cs typeface="Times New Roman" pitchFamily="18" charset="0"/>
          </a:endParaRPr>
        </a:p>
      </dsp:txBody>
      <dsp:txXfrm>
        <a:off x="3568740" y="325079"/>
        <a:ext cx="3507405" cy="382169"/>
      </dsp:txXfrm>
    </dsp:sp>
    <dsp:sp modelId="{482728C8-25F7-4406-B625-44B2989BEAE6}">
      <dsp:nvSpPr>
        <dsp:cNvPr id="0" name=""/>
        <dsp:cNvSpPr/>
      </dsp:nvSpPr>
      <dsp:spPr>
        <a:xfrm>
          <a:off x="3737115" y="763514"/>
          <a:ext cx="3562381" cy="479570"/>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dirty="0">
              <a:latin typeface="Times New Roman" pitchFamily="18" charset="0"/>
              <a:cs typeface="Times New Roman" pitchFamily="18" charset="0"/>
            </a:rPr>
            <a:t>Root surface debridement and placement of EPTFE at the two entrances of the furcation defects. </a:t>
          </a:r>
        </a:p>
      </dsp:txBody>
      <dsp:txXfrm>
        <a:off x="3760526" y="786925"/>
        <a:ext cx="3515559" cy="432748"/>
      </dsp:txXfrm>
    </dsp:sp>
    <dsp:sp modelId="{D61A98E9-66F2-4D23-8C79-BCE86D3AB901}">
      <dsp:nvSpPr>
        <dsp:cNvPr id="0" name=""/>
        <dsp:cNvSpPr/>
      </dsp:nvSpPr>
      <dsp:spPr>
        <a:xfrm>
          <a:off x="3920942" y="1287063"/>
          <a:ext cx="3281970" cy="458836"/>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dirty="0">
              <a:latin typeface="Times New Roman" pitchFamily="18" charset="0"/>
              <a:cs typeface="Times New Roman" pitchFamily="18" charset="0"/>
            </a:rPr>
            <a:t>Contra lateral molars were treated in an identical way but without membrane</a:t>
          </a:r>
          <a:endParaRPr lang="en-US" sz="1400" kern="1200" dirty="0">
            <a:latin typeface="Times New Roman" pitchFamily="18" charset="0"/>
            <a:cs typeface="Times New Roman" pitchFamily="18" charset="0"/>
          </a:endParaRPr>
        </a:p>
      </dsp:txBody>
      <dsp:txXfrm>
        <a:off x="3943341" y="1309462"/>
        <a:ext cx="3237172" cy="414038"/>
      </dsp:txXfrm>
    </dsp:sp>
    <dsp:sp modelId="{A8771610-B531-4F4E-A871-3E1CE7A07D77}">
      <dsp:nvSpPr>
        <dsp:cNvPr id="0" name=""/>
        <dsp:cNvSpPr/>
      </dsp:nvSpPr>
      <dsp:spPr>
        <a:xfrm>
          <a:off x="4127768" y="1783522"/>
          <a:ext cx="3390844" cy="593320"/>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dirty="0">
              <a:latin typeface="Times New Roman" pitchFamily="18" charset="0"/>
              <a:cs typeface="Times New Roman" pitchFamily="18" charset="0"/>
            </a:rPr>
            <a:t>.Post operative care. Amoxicillin 1gm x 2 / day for 8 days, Chlorhexidine mouth wash, Oral prophylaxis once every 2 weeks.</a:t>
          </a:r>
          <a:endParaRPr lang="en-US" sz="1400" kern="1200" dirty="0">
            <a:latin typeface="Times New Roman" pitchFamily="18" charset="0"/>
            <a:cs typeface="Times New Roman" pitchFamily="18" charset="0"/>
          </a:endParaRPr>
        </a:p>
      </dsp:txBody>
      <dsp:txXfrm>
        <a:off x="4156731" y="1812485"/>
        <a:ext cx="3332918" cy="535394"/>
      </dsp:txXfrm>
    </dsp:sp>
    <dsp:sp modelId="{4A8BDFCB-686E-4FBB-93BA-4CB548BB93C2}">
      <dsp:nvSpPr>
        <dsp:cNvPr id="0" name=""/>
        <dsp:cNvSpPr/>
      </dsp:nvSpPr>
      <dsp:spPr>
        <a:xfrm>
          <a:off x="4301990" y="2421298"/>
          <a:ext cx="3282055" cy="470682"/>
        </a:xfrm>
        <a:prstGeom prst="round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dirty="0">
              <a:latin typeface="Times New Roman" pitchFamily="18" charset="0"/>
              <a:cs typeface="Times New Roman" pitchFamily="18" charset="0"/>
            </a:rPr>
            <a:t>GTR membranes removed after 6 weeks . Patients examined 6 months later in addition all sits had surgical re-entry.</a:t>
          </a:r>
          <a:endParaRPr lang="en-US" sz="1200" kern="1200" dirty="0">
            <a:latin typeface="Times New Roman" pitchFamily="18" charset="0"/>
            <a:cs typeface="Times New Roman" pitchFamily="18" charset="0"/>
          </a:endParaRPr>
        </a:p>
      </dsp:txBody>
      <dsp:txXfrm>
        <a:off x="4324967" y="2444275"/>
        <a:ext cx="3236101" cy="4247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55E22-C2A3-4016-B8E4-40482672030A}">
      <dsp:nvSpPr>
        <dsp:cNvPr id="0" name=""/>
        <dsp:cNvSpPr/>
      </dsp:nvSpPr>
      <dsp:spPr>
        <a:xfrm>
          <a:off x="0" y="177539"/>
          <a:ext cx="7772400" cy="608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0" i="0" kern="1200" dirty="0"/>
            <a:t>Attachment loss is so extensive that no root can be maintained</a:t>
          </a:r>
          <a:endParaRPr lang="en-US" sz="1600" kern="1200" dirty="0"/>
        </a:p>
      </dsp:txBody>
      <dsp:txXfrm>
        <a:off x="29700" y="207239"/>
        <a:ext cx="7713000" cy="549000"/>
      </dsp:txXfrm>
    </dsp:sp>
    <dsp:sp modelId="{B49F457B-FA39-4B42-85E6-05ECB7B7E47E}">
      <dsp:nvSpPr>
        <dsp:cNvPr id="0" name=""/>
        <dsp:cNvSpPr/>
      </dsp:nvSpPr>
      <dsp:spPr>
        <a:xfrm>
          <a:off x="0" y="832019"/>
          <a:ext cx="7772400" cy="608400"/>
        </a:xfrm>
        <a:prstGeom prst="roundRect">
          <a:avLst/>
        </a:prstGeom>
        <a:solidFill>
          <a:schemeClr val="accent2">
            <a:hueOff val="3000017"/>
            <a:satOff val="3846"/>
            <a:lumOff val="10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0" i="0" kern="1200" dirty="0"/>
            <a:t>when treatment would result in a tooth form where plaque control by the patient is difficult to achieve.</a:t>
          </a:r>
          <a:endParaRPr lang="en-US" sz="1600" kern="1200" dirty="0"/>
        </a:p>
      </dsp:txBody>
      <dsp:txXfrm>
        <a:off x="29700" y="861719"/>
        <a:ext cx="7713000" cy="549000"/>
      </dsp:txXfrm>
    </dsp:sp>
    <dsp:sp modelId="{C33BEB54-405F-4B35-8121-319F4AEA1956}">
      <dsp:nvSpPr>
        <dsp:cNvPr id="0" name=""/>
        <dsp:cNvSpPr/>
      </dsp:nvSpPr>
      <dsp:spPr>
        <a:xfrm>
          <a:off x="0" y="1486499"/>
          <a:ext cx="7772400" cy="608400"/>
        </a:xfrm>
        <a:prstGeom prst="roundRect">
          <a:avLst/>
        </a:prstGeom>
        <a:solidFill>
          <a:schemeClr val="accent2">
            <a:hueOff val="6000035"/>
            <a:satOff val="7693"/>
            <a:lumOff val="2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0" i="0" kern="1200" dirty="0"/>
            <a:t>carious lesions or endodontic problems may cause the preserved tooth to be a future risk with regard to long term prognosis.</a:t>
          </a:r>
          <a:endParaRPr lang="en-US" sz="1600" kern="1200" dirty="0"/>
        </a:p>
      </dsp:txBody>
      <dsp:txXfrm>
        <a:off x="29700" y="1516199"/>
        <a:ext cx="7713000" cy="549000"/>
      </dsp:txXfrm>
    </dsp:sp>
    <dsp:sp modelId="{76BB37C9-F023-4155-B42E-368B1A3884BD}">
      <dsp:nvSpPr>
        <dsp:cNvPr id="0" name=""/>
        <dsp:cNvSpPr/>
      </dsp:nvSpPr>
      <dsp:spPr>
        <a:xfrm>
          <a:off x="0" y="2140979"/>
          <a:ext cx="7772400" cy="608400"/>
        </a:xfrm>
        <a:prstGeom prst="roundRect">
          <a:avLst/>
        </a:prstGeom>
        <a:solidFill>
          <a:schemeClr val="accent2">
            <a:hueOff val="9000052"/>
            <a:satOff val="11539"/>
            <a:lumOff val="30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0" i="0" kern="1200" dirty="0"/>
            <a:t>The extraction of teeth is done in class III and IV furcation involvement in patients who cannot perform adequate plaque control or have increased caries activity.</a:t>
          </a:r>
          <a:endParaRPr lang="en-US" sz="1600" kern="1200" dirty="0"/>
        </a:p>
      </dsp:txBody>
      <dsp:txXfrm>
        <a:off x="29700" y="2170679"/>
        <a:ext cx="7713000" cy="549000"/>
      </dsp:txXfrm>
    </dsp:sp>
    <dsp:sp modelId="{6664612F-7511-4F57-A462-63F8B0557E9F}">
      <dsp:nvSpPr>
        <dsp:cNvPr id="0" name=""/>
        <dsp:cNvSpPr/>
      </dsp:nvSpPr>
      <dsp:spPr>
        <a:xfrm>
          <a:off x="0" y="2795459"/>
          <a:ext cx="7772400" cy="608400"/>
        </a:xfrm>
        <a:prstGeom prst="round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0" i="0" kern="1200" dirty="0"/>
            <a:t>Patients who are reluctant.</a:t>
          </a:r>
        </a:p>
      </dsp:txBody>
      <dsp:txXfrm>
        <a:off x="29700" y="2825159"/>
        <a:ext cx="7713000" cy="5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36.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37.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38.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40.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42.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43.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44.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47.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71.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85.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ca3271a4c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8ca3271a4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Dental caries and pulpal death may also affect a tooth with furcation involvement or even the area of the furcation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ca3271a4c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ca3271a4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ca3271a4c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ca3271a4c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summarized that the root trunk length significantly relates to the prognosis and treatment of molars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 short root trunk worsens the prognosis with regard to a more likely FI, but once periodontal destruction has occurred, it improves the chances of a successful treatment </a:t>
            </a:r>
            <a:endParaRPr lang="en-IN"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Odontoplasty</a:t>
            </a:r>
            <a:r>
              <a:rPr lang="en-US" dirty="0"/>
              <a:t> to reduce or eliminate these ridges may be required during surgical therapy for an optimal result</a:t>
            </a:r>
          </a:p>
          <a:p>
            <a:r>
              <a:rPr lang="en-US" dirty="0"/>
              <a:t>(A) Widely separated roots. (B) Roots are separated but close. (C) Fused roots separated only in their apical portion. (D) Presence of enamel projection that may be conducive to early furcation involvement.</a:t>
            </a:r>
            <a:endParaRPr lang="en-IN" dirty="0"/>
          </a:p>
          <a:p>
            <a:endParaRPr lang="en-IN" dirty="0"/>
          </a:p>
        </p:txBody>
      </p:sp>
    </p:spTree>
    <p:extLst>
      <p:ext uri="{BB962C8B-B14F-4D97-AF65-F5344CB8AC3E}">
        <p14:creationId xmlns:p14="http://schemas.microsoft.com/office/powerpoint/2010/main" xmlns="" val="146000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29% of mandibular and 17% of maxillary molars.</a:t>
            </a:r>
            <a:endParaRPr lang="en-IN" dirty="0"/>
          </a:p>
          <a:p>
            <a:endParaRPr lang="en-IN" dirty="0"/>
          </a:p>
        </p:txBody>
      </p:sp>
    </p:spTree>
    <p:extLst>
      <p:ext uri="{BB962C8B-B14F-4D97-AF65-F5344CB8AC3E}">
        <p14:creationId xmlns:p14="http://schemas.microsoft.com/office/powerpoint/2010/main" xmlns="" val="1780243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24a9ba93f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924a9ba93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xmlns="" val="2252451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80A4FA30-65C0-9012-679C-B9CE16494E32}"/>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E962AF7E-36FB-7CBB-7762-BA08C4ECDA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984D85E1-C2DE-79C8-7103-ECC9677756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2479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ca3271a4c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ca3271a4c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ca3271a4c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ca3271a4c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ca3271a4c_1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ca3271a4c_1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ca3271a4c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8ca3271a4c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6280487D-7A40-2079-E000-FFDF2E6926FF}"/>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5B393FBC-25C1-6300-90AA-55F8318FEB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EA2110CB-EF5D-BFF1-8343-4EE0290E26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97011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ca3271a4c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ca3271a4c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ca3271a4c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ca3271a4c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ca3271a4c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ca3271a4c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ca3271a4c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ca3271a4c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8ca3271a4c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8ca3271a4c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ca3271a4c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ca3271a4c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16BB4B3F-CB8D-2549-E49D-A75DE51ADB31}"/>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359BAA3F-D202-D410-EB68-53B5B72C6F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4EFC25AB-ED89-CA60-E861-D4F2AAD0F5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705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ca3271a4c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ca3271a4c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Grade ii mobility class ii furcation distal root</a:t>
            </a:r>
            <a:r>
              <a:rPr lang="en-US" baseline="0" dirty="0"/>
              <a:t> there was a pocket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c98cf9c26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65FE357F-1116-112E-823D-E238146DBF6E}"/>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BA95BA52-F5BA-9AC3-BB95-F7C9727239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0010ABDE-6DDC-9FC7-937F-B6E25F2EC1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17893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ca3271a4c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ca3271a4c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furcation is an area of complex anatomic morphology that may be </a:t>
            </a:r>
            <a:r>
              <a:rPr lang="en-US" dirty="0" err="1"/>
              <a:t>dificult</a:t>
            </a:r>
            <a:r>
              <a:rPr lang="en-US" dirty="0"/>
              <a:t> or impossible to debride by routine periodontal instrumentation.2</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8ca3271a4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8ca3271a4c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7437DE89-FD40-EFBB-E6FE-806466B3DA93}"/>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F2E09E58-3D8C-3424-BB6C-98863BFEEA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0B0D6363-DA54-296E-CE94-003B4498EB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9035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8ca3271a4c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8ca3271a4c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ca3271a4c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ca3271a4c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xmlns="" id="{84D53D2B-E771-4CEC-79D0-E149A9E31AA2}"/>
            </a:ext>
          </a:extLst>
        </p:cNvPr>
        <p:cNvGrpSpPr/>
        <p:nvPr/>
      </p:nvGrpSpPr>
      <p:grpSpPr>
        <a:xfrm>
          <a:off x="0" y="0"/>
          <a:ext cx="0" cy="0"/>
          <a:chOff x="0" y="0"/>
          <a:chExt cx="0" cy="0"/>
        </a:xfrm>
      </p:grpSpPr>
      <p:sp>
        <p:nvSpPr>
          <p:cNvPr id="344" name="Google Shape;344;g8c98cf9c26_1_40:notes">
            <a:extLst>
              <a:ext uri="{FF2B5EF4-FFF2-40B4-BE49-F238E27FC236}">
                <a16:creationId xmlns:a16="http://schemas.microsoft.com/office/drawing/2014/main" xmlns="" id="{04A67A56-F218-FC06-4B64-A182AF9621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c98cf9c26_1_40:notes">
            <a:extLst>
              <a:ext uri="{FF2B5EF4-FFF2-40B4-BE49-F238E27FC236}">
                <a16:creationId xmlns:a16="http://schemas.microsoft.com/office/drawing/2014/main" xmlns="" id="{C0AE739D-8E6B-24E4-2C91-208BAB9DDF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04922962"/>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0.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138" y="1358119"/>
            <a:ext cx="59697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869512" y="3398494"/>
            <a:ext cx="5434200" cy="51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12" name="Google Shape;12;p2"/>
          <p:cNvSpPr/>
          <p:nvPr/>
        </p:nvSpPr>
        <p:spPr>
          <a:xfrm>
            <a:off x="5390375" y="4237225"/>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6813856" y="3627085"/>
            <a:ext cx="3288691" cy="1541205"/>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16579" flipH="1">
            <a:off x="-450704" y="3497933"/>
            <a:ext cx="5712485" cy="2147984"/>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926325" y="-24783"/>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1950" y="-739200"/>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667575" y="-1022775"/>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CUSTOM">
    <p:spTree>
      <p:nvGrpSpPr>
        <p:cNvPr id="1" name="Shape 89"/>
        <p:cNvGrpSpPr/>
        <p:nvPr/>
      </p:nvGrpSpPr>
      <p:grpSpPr>
        <a:xfrm>
          <a:off x="0" y="0"/>
          <a:ext cx="0" cy="0"/>
          <a:chOff x="0" y="0"/>
          <a:chExt cx="0" cy="0"/>
        </a:xfrm>
      </p:grpSpPr>
      <p:sp>
        <p:nvSpPr>
          <p:cNvPr id="90" name="Google Shape;90;p13"/>
          <p:cNvSpPr/>
          <p:nvPr/>
        </p:nvSpPr>
        <p:spPr>
          <a:xfrm rot="10349550" flipH="1">
            <a:off x="-524240" y="4343392"/>
            <a:ext cx="12108402" cy="1722903"/>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a:spLocks noGrp="1"/>
          </p:cNvSpPr>
          <p:nvPr>
            <p:ph type="title"/>
          </p:nvPr>
        </p:nvSpPr>
        <p:spPr>
          <a:xfrm>
            <a:off x="768425" y="460632"/>
            <a:ext cx="7689900" cy="494400"/>
          </a:xfrm>
          <a:prstGeom prst="rect">
            <a:avLst/>
          </a:prstGeom>
        </p:spPr>
        <p:txBody>
          <a:bodyPr spcFirstLastPara="1" wrap="square" lIns="91425" tIns="91425" rIns="91425" bIns="91425" anchor="t" anchorCtr="0">
            <a:noAutofit/>
          </a:bodyPr>
          <a:lstStyle>
            <a:lvl1pPr lvl="0">
              <a:spcBef>
                <a:spcPts val="0"/>
              </a:spcBef>
              <a:spcAft>
                <a:spcPts val="0"/>
              </a:spcAft>
              <a:buSzPts val="4700"/>
              <a:buNone/>
              <a:defRPr sz="3000"/>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92" name="Google Shape;92;p13"/>
          <p:cNvSpPr txBox="1">
            <a:spLocks noGrp="1"/>
          </p:cNvSpPr>
          <p:nvPr>
            <p:ph type="subTitle" idx="1"/>
          </p:nvPr>
        </p:nvSpPr>
        <p:spPr>
          <a:xfrm>
            <a:off x="884175" y="3049450"/>
            <a:ext cx="2114700" cy="361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Ubuntu"/>
              <a:buNone/>
              <a:defRPr sz="2000" b="1">
                <a:latin typeface="Ubuntu"/>
                <a:ea typeface="Ubuntu"/>
                <a:cs typeface="Ubuntu"/>
                <a:sym typeface="Ubuntu"/>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93" name="Google Shape;93;p13"/>
          <p:cNvSpPr txBox="1">
            <a:spLocks noGrp="1"/>
          </p:cNvSpPr>
          <p:nvPr>
            <p:ph type="subTitle" idx="2"/>
          </p:nvPr>
        </p:nvSpPr>
        <p:spPr>
          <a:xfrm>
            <a:off x="3492775" y="3054350"/>
            <a:ext cx="2114700" cy="36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Ubuntu"/>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4" name="Google Shape;94;p13"/>
          <p:cNvSpPr txBox="1">
            <a:spLocks noGrp="1"/>
          </p:cNvSpPr>
          <p:nvPr>
            <p:ph type="subTitle" idx="3"/>
          </p:nvPr>
        </p:nvSpPr>
        <p:spPr>
          <a:xfrm>
            <a:off x="6035825" y="3054350"/>
            <a:ext cx="2114700" cy="36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Ubuntu"/>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5" name="Google Shape;95;p13"/>
          <p:cNvSpPr txBox="1">
            <a:spLocks noGrp="1"/>
          </p:cNvSpPr>
          <p:nvPr>
            <p:ph type="subTitle" idx="4"/>
          </p:nvPr>
        </p:nvSpPr>
        <p:spPr>
          <a:xfrm>
            <a:off x="884175" y="3470208"/>
            <a:ext cx="2114700" cy="109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 name="Google Shape;96;p13"/>
          <p:cNvSpPr txBox="1">
            <a:spLocks noGrp="1"/>
          </p:cNvSpPr>
          <p:nvPr>
            <p:ph type="subTitle" idx="5"/>
          </p:nvPr>
        </p:nvSpPr>
        <p:spPr>
          <a:xfrm>
            <a:off x="3492775" y="3471933"/>
            <a:ext cx="2114700" cy="10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7" name="Google Shape;97;p13"/>
          <p:cNvSpPr txBox="1">
            <a:spLocks noGrp="1"/>
          </p:cNvSpPr>
          <p:nvPr>
            <p:ph type="subTitle" idx="6"/>
          </p:nvPr>
        </p:nvSpPr>
        <p:spPr>
          <a:xfrm>
            <a:off x="6035825" y="3471933"/>
            <a:ext cx="2114700" cy="10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8" name="Google Shape;98;p13"/>
          <p:cNvSpPr/>
          <p:nvPr/>
        </p:nvSpPr>
        <p:spPr>
          <a:xfrm rot="10800000" flipH="1">
            <a:off x="-960100" y="-1494772"/>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rot="10800000" flipH="1">
            <a:off x="-529000" y="4288951"/>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rot="9292826" flipH="1">
            <a:off x="8694736" y="-190568"/>
            <a:ext cx="2052961" cy="205269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041118" flipH="1">
            <a:off x="4976330" y="-1112002"/>
            <a:ext cx="6403148" cy="1876250"/>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SIX COLUMNS">
  <p:cSld name="CUSTOM_1">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3000"/>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104" name="Google Shape;104;p14"/>
          <p:cNvSpPr txBox="1">
            <a:spLocks noGrp="1"/>
          </p:cNvSpPr>
          <p:nvPr>
            <p:ph type="subTitle" idx="1"/>
          </p:nvPr>
        </p:nvSpPr>
        <p:spPr>
          <a:xfrm>
            <a:off x="547150" y="3440219"/>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5" name="Google Shape;105;p14"/>
          <p:cNvSpPr txBox="1">
            <a:spLocks noGrp="1"/>
          </p:cNvSpPr>
          <p:nvPr>
            <p:ph type="subTitle" idx="2"/>
          </p:nvPr>
        </p:nvSpPr>
        <p:spPr>
          <a:xfrm>
            <a:off x="3334650" y="3449221"/>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6" name="Google Shape;106;p14"/>
          <p:cNvSpPr txBox="1">
            <a:spLocks noGrp="1"/>
          </p:cNvSpPr>
          <p:nvPr>
            <p:ph type="subTitle" idx="3"/>
          </p:nvPr>
        </p:nvSpPr>
        <p:spPr>
          <a:xfrm>
            <a:off x="547150" y="3867586"/>
            <a:ext cx="22671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7" name="Google Shape;107;p14"/>
          <p:cNvSpPr txBox="1">
            <a:spLocks noGrp="1"/>
          </p:cNvSpPr>
          <p:nvPr>
            <p:ph type="subTitle" idx="4"/>
          </p:nvPr>
        </p:nvSpPr>
        <p:spPr>
          <a:xfrm>
            <a:off x="3334650" y="3879168"/>
            <a:ext cx="22671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8" name="Google Shape;108;p14"/>
          <p:cNvSpPr txBox="1">
            <a:spLocks noGrp="1"/>
          </p:cNvSpPr>
          <p:nvPr>
            <p:ph type="subTitle" idx="5"/>
          </p:nvPr>
        </p:nvSpPr>
        <p:spPr>
          <a:xfrm>
            <a:off x="6156100" y="1704850"/>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9" name="Google Shape;109;p14"/>
          <p:cNvSpPr txBox="1">
            <a:spLocks noGrp="1"/>
          </p:cNvSpPr>
          <p:nvPr>
            <p:ph type="subTitle" idx="6"/>
          </p:nvPr>
        </p:nvSpPr>
        <p:spPr>
          <a:xfrm>
            <a:off x="6195825" y="3445488"/>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 name="Google Shape;110;p14"/>
          <p:cNvSpPr txBox="1">
            <a:spLocks noGrp="1"/>
          </p:cNvSpPr>
          <p:nvPr>
            <p:ph type="subTitle" idx="7"/>
          </p:nvPr>
        </p:nvSpPr>
        <p:spPr>
          <a:xfrm>
            <a:off x="6195825" y="2127137"/>
            <a:ext cx="22671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14"/>
          <p:cNvSpPr txBox="1">
            <a:spLocks noGrp="1"/>
          </p:cNvSpPr>
          <p:nvPr>
            <p:ph type="subTitle" idx="8"/>
          </p:nvPr>
        </p:nvSpPr>
        <p:spPr>
          <a:xfrm>
            <a:off x="6195825" y="3879167"/>
            <a:ext cx="22671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2" name="Google Shape;112;p14"/>
          <p:cNvSpPr txBox="1">
            <a:spLocks noGrp="1"/>
          </p:cNvSpPr>
          <p:nvPr>
            <p:ph type="subTitle" idx="9"/>
          </p:nvPr>
        </p:nvSpPr>
        <p:spPr>
          <a:xfrm>
            <a:off x="548450" y="1702619"/>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3" name="Google Shape;113;p14"/>
          <p:cNvSpPr txBox="1">
            <a:spLocks noGrp="1"/>
          </p:cNvSpPr>
          <p:nvPr>
            <p:ph type="subTitle" idx="13"/>
          </p:nvPr>
        </p:nvSpPr>
        <p:spPr>
          <a:xfrm>
            <a:off x="3348065" y="1700014"/>
            <a:ext cx="2267100" cy="41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4" name="Google Shape;114;p14"/>
          <p:cNvSpPr txBox="1">
            <a:spLocks noGrp="1"/>
          </p:cNvSpPr>
          <p:nvPr>
            <p:ph type="subTitle" idx="14"/>
          </p:nvPr>
        </p:nvSpPr>
        <p:spPr>
          <a:xfrm>
            <a:off x="487250" y="2122237"/>
            <a:ext cx="23895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5" name="Google Shape;115;p14"/>
          <p:cNvSpPr txBox="1">
            <a:spLocks noGrp="1"/>
          </p:cNvSpPr>
          <p:nvPr>
            <p:ph type="subTitle" idx="15"/>
          </p:nvPr>
        </p:nvSpPr>
        <p:spPr>
          <a:xfrm>
            <a:off x="3348065" y="2136975"/>
            <a:ext cx="22671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6" name="Google Shape;116;p14"/>
          <p:cNvSpPr/>
          <p:nvPr/>
        </p:nvSpPr>
        <p:spPr>
          <a:xfrm rot="185049">
            <a:off x="-1465016" y="3482276"/>
            <a:ext cx="10996911" cy="2048983"/>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rot="10800000">
            <a:off x="8016222" y="4536725"/>
            <a:ext cx="2184900" cy="2184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rot="10800000">
            <a:off x="8547997" y="-301337"/>
            <a:ext cx="1475100" cy="14751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rot="10800000">
            <a:off x="-472653" y="-15774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rot="10800000">
            <a:off x="-296213" y="-258250"/>
            <a:ext cx="3956427" cy="1275964"/>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p:cSld name="CUSTOM_9">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584800" y="3085700"/>
            <a:ext cx="2646000" cy="5727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400" b="0">
                <a:latin typeface="Ubuntu"/>
                <a:ea typeface="Ubuntu"/>
                <a:cs typeface="Ubuntu"/>
                <a:sym typeface="Ubuntu"/>
              </a:defRPr>
            </a:lvl1pPr>
            <a:lvl2pPr lvl="1">
              <a:spcBef>
                <a:spcPts val="160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144" name="Google Shape;144;p18"/>
          <p:cNvSpPr txBox="1">
            <a:spLocks noGrp="1"/>
          </p:cNvSpPr>
          <p:nvPr>
            <p:ph type="title" idx="2"/>
          </p:nvPr>
        </p:nvSpPr>
        <p:spPr>
          <a:xfrm>
            <a:off x="572425" y="1396225"/>
            <a:ext cx="4263900" cy="135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145" name="Google Shape;145;p18"/>
          <p:cNvSpPr/>
          <p:nvPr/>
        </p:nvSpPr>
        <p:spPr>
          <a:xfrm rot="-10446538">
            <a:off x="-575910" y="-199972"/>
            <a:ext cx="12553803" cy="1341141"/>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rot="10800000">
            <a:off x="-535225" y="4317572"/>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rot="10800000">
            <a:off x="-282300" y="-389253"/>
            <a:ext cx="1475100" cy="14751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8"/>
          <p:cNvSpPr/>
          <p:nvPr/>
        </p:nvSpPr>
        <p:spPr>
          <a:xfrm rot="10799914" flipH="1">
            <a:off x="-777600" y="4550302"/>
            <a:ext cx="9032004" cy="1449035"/>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BIG NUMBERS ">
  <p:cSld name="CUSTOM_11">
    <p:spTree>
      <p:nvGrpSpPr>
        <p:cNvPr id="1" name="Shape 159"/>
        <p:cNvGrpSpPr/>
        <p:nvPr/>
      </p:nvGrpSpPr>
      <p:grpSpPr>
        <a:xfrm>
          <a:off x="0" y="0"/>
          <a:ext cx="0" cy="0"/>
          <a:chOff x="0" y="0"/>
          <a:chExt cx="0" cy="0"/>
        </a:xfrm>
      </p:grpSpPr>
      <p:sp>
        <p:nvSpPr>
          <p:cNvPr id="160" name="Google Shape;160;p20"/>
          <p:cNvSpPr txBox="1">
            <a:spLocks noGrp="1"/>
          </p:cNvSpPr>
          <p:nvPr>
            <p:ph type="subTitle" idx="1"/>
          </p:nvPr>
        </p:nvSpPr>
        <p:spPr>
          <a:xfrm>
            <a:off x="685800" y="1342189"/>
            <a:ext cx="7772400" cy="482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atin typeface="Ubuntu"/>
                <a:ea typeface="Ubuntu"/>
                <a:cs typeface="Ubuntu"/>
                <a:sym typeface="Ubuntu"/>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1" name="Google Shape;161;p20"/>
          <p:cNvSpPr txBox="1">
            <a:spLocks noGrp="1"/>
          </p:cNvSpPr>
          <p:nvPr>
            <p:ph type="subTitle" idx="2"/>
          </p:nvPr>
        </p:nvSpPr>
        <p:spPr>
          <a:xfrm>
            <a:off x="685800" y="2730749"/>
            <a:ext cx="77724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2" name="Google Shape;162;p20"/>
          <p:cNvSpPr txBox="1">
            <a:spLocks noGrp="1"/>
          </p:cNvSpPr>
          <p:nvPr>
            <p:ph type="subTitle" idx="3"/>
          </p:nvPr>
        </p:nvSpPr>
        <p:spPr>
          <a:xfrm>
            <a:off x="685800" y="4092575"/>
            <a:ext cx="77724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3" name="Google Shape;163;p20"/>
          <p:cNvSpPr/>
          <p:nvPr/>
        </p:nvSpPr>
        <p:spPr>
          <a:xfrm rot="-3460339">
            <a:off x="-3839731" y="1592"/>
            <a:ext cx="8304866" cy="3891975"/>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p:nvPr/>
        </p:nvSpPr>
        <p:spPr>
          <a:xfrm rot="7391176">
            <a:off x="4466630" y="549557"/>
            <a:ext cx="8304913" cy="3891997"/>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a:off x="8458200" y="23772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a:off x="7460700" y="-903600"/>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a:off x="-779750" y="-520800"/>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a:spLocks noGrp="1"/>
          </p:cNvSpPr>
          <p:nvPr>
            <p:ph type="title" hasCustomPrompt="1"/>
          </p:nvPr>
        </p:nvSpPr>
        <p:spPr>
          <a:xfrm>
            <a:off x="685800" y="666719"/>
            <a:ext cx="7772400" cy="897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9" name="Google Shape;169;p20"/>
          <p:cNvSpPr txBox="1">
            <a:spLocks noGrp="1"/>
          </p:cNvSpPr>
          <p:nvPr>
            <p:ph type="title" idx="4" hasCustomPrompt="1"/>
          </p:nvPr>
        </p:nvSpPr>
        <p:spPr>
          <a:xfrm>
            <a:off x="685800" y="2046600"/>
            <a:ext cx="7772400" cy="897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0" name="Google Shape;170;p20"/>
          <p:cNvSpPr txBox="1">
            <a:spLocks noGrp="1"/>
          </p:cNvSpPr>
          <p:nvPr>
            <p:ph type="title" idx="5" hasCustomPrompt="1"/>
          </p:nvPr>
        </p:nvSpPr>
        <p:spPr>
          <a:xfrm>
            <a:off x="685800" y="3423000"/>
            <a:ext cx="7772400" cy="897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1">
  <p:cSld name="CUSTOM_14">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685800" y="455992"/>
            <a:ext cx="777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lgn="ctr">
              <a:spcBef>
                <a:spcPts val="0"/>
              </a:spcBef>
              <a:spcAft>
                <a:spcPts val="0"/>
              </a:spcAft>
              <a:buSzPts val="2800"/>
              <a:buNone/>
              <a:defRPr>
                <a:latin typeface="Ubuntu Medium"/>
                <a:ea typeface="Ubuntu Medium"/>
                <a:cs typeface="Ubuntu Medium"/>
                <a:sym typeface="Ubuntu Medium"/>
              </a:defRPr>
            </a:lvl2pPr>
            <a:lvl3pPr lvl="2" algn="ctr">
              <a:spcBef>
                <a:spcPts val="0"/>
              </a:spcBef>
              <a:spcAft>
                <a:spcPts val="0"/>
              </a:spcAft>
              <a:buSzPts val="2800"/>
              <a:buNone/>
              <a:defRPr>
                <a:latin typeface="Ubuntu Medium"/>
                <a:ea typeface="Ubuntu Medium"/>
                <a:cs typeface="Ubuntu Medium"/>
                <a:sym typeface="Ubuntu Medium"/>
              </a:defRPr>
            </a:lvl3pPr>
            <a:lvl4pPr lvl="3" algn="ctr">
              <a:spcBef>
                <a:spcPts val="0"/>
              </a:spcBef>
              <a:spcAft>
                <a:spcPts val="0"/>
              </a:spcAft>
              <a:buSzPts val="2800"/>
              <a:buNone/>
              <a:defRPr>
                <a:latin typeface="Ubuntu Medium"/>
                <a:ea typeface="Ubuntu Medium"/>
                <a:cs typeface="Ubuntu Medium"/>
                <a:sym typeface="Ubuntu Medium"/>
              </a:defRPr>
            </a:lvl4pPr>
            <a:lvl5pPr lvl="4" algn="ctr">
              <a:spcBef>
                <a:spcPts val="0"/>
              </a:spcBef>
              <a:spcAft>
                <a:spcPts val="0"/>
              </a:spcAft>
              <a:buSzPts val="2800"/>
              <a:buNone/>
              <a:defRPr>
                <a:latin typeface="Ubuntu Medium"/>
                <a:ea typeface="Ubuntu Medium"/>
                <a:cs typeface="Ubuntu Medium"/>
                <a:sym typeface="Ubuntu Medium"/>
              </a:defRPr>
            </a:lvl5pPr>
            <a:lvl6pPr lvl="5" algn="ctr">
              <a:spcBef>
                <a:spcPts val="0"/>
              </a:spcBef>
              <a:spcAft>
                <a:spcPts val="0"/>
              </a:spcAft>
              <a:buSzPts val="2800"/>
              <a:buNone/>
              <a:defRPr>
                <a:latin typeface="Ubuntu Medium"/>
                <a:ea typeface="Ubuntu Medium"/>
                <a:cs typeface="Ubuntu Medium"/>
                <a:sym typeface="Ubuntu Medium"/>
              </a:defRPr>
            </a:lvl6pPr>
            <a:lvl7pPr lvl="6" algn="ctr">
              <a:spcBef>
                <a:spcPts val="0"/>
              </a:spcBef>
              <a:spcAft>
                <a:spcPts val="0"/>
              </a:spcAft>
              <a:buSzPts val="2800"/>
              <a:buNone/>
              <a:defRPr>
                <a:latin typeface="Ubuntu Medium"/>
                <a:ea typeface="Ubuntu Medium"/>
                <a:cs typeface="Ubuntu Medium"/>
                <a:sym typeface="Ubuntu Medium"/>
              </a:defRPr>
            </a:lvl7pPr>
            <a:lvl8pPr lvl="7" algn="ctr">
              <a:spcBef>
                <a:spcPts val="0"/>
              </a:spcBef>
              <a:spcAft>
                <a:spcPts val="0"/>
              </a:spcAft>
              <a:buSzPts val="2800"/>
              <a:buNone/>
              <a:defRPr>
                <a:latin typeface="Ubuntu Medium"/>
                <a:ea typeface="Ubuntu Medium"/>
                <a:cs typeface="Ubuntu Medium"/>
                <a:sym typeface="Ubuntu Medium"/>
              </a:defRPr>
            </a:lvl8pPr>
            <a:lvl9pPr lvl="8" algn="ctr">
              <a:spcBef>
                <a:spcPts val="0"/>
              </a:spcBef>
              <a:spcAft>
                <a:spcPts val="0"/>
              </a:spcAft>
              <a:buSzPts val="2800"/>
              <a:buNone/>
              <a:defRPr>
                <a:latin typeface="Ubuntu Medium"/>
                <a:ea typeface="Ubuntu Medium"/>
                <a:cs typeface="Ubuntu Medium"/>
                <a:sym typeface="Ubuntu Medium"/>
              </a:defRPr>
            </a:lvl9pPr>
          </a:lstStyle>
          <a:p>
            <a:endParaRPr/>
          </a:p>
        </p:txBody>
      </p:sp>
      <p:sp>
        <p:nvSpPr>
          <p:cNvPr id="189" name="Google Shape;189;p23"/>
          <p:cNvSpPr txBox="1">
            <a:spLocks noGrp="1"/>
          </p:cNvSpPr>
          <p:nvPr>
            <p:ph type="subTitle" idx="1"/>
          </p:nvPr>
        </p:nvSpPr>
        <p:spPr>
          <a:xfrm>
            <a:off x="848000" y="3376900"/>
            <a:ext cx="2226900" cy="83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Montserrat"/>
              <a:buNone/>
              <a:defRPr sz="1400">
                <a:latin typeface="Ubuntu"/>
                <a:ea typeface="Ubuntu"/>
                <a:cs typeface="Ubuntu"/>
                <a:sym typeface="Ubuntu"/>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190" name="Google Shape;190;p23"/>
          <p:cNvSpPr txBox="1">
            <a:spLocks noGrp="1"/>
          </p:cNvSpPr>
          <p:nvPr>
            <p:ph type="subTitle" idx="2"/>
          </p:nvPr>
        </p:nvSpPr>
        <p:spPr>
          <a:xfrm>
            <a:off x="6069100" y="2961325"/>
            <a:ext cx="1990200" cy="49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000" b="1">
                <a:latin typeface="Ubuntu"/>
                <a:ea typeface="Ubuntu"/>
                <a:cs typeface="Ubuntu"/>
                <a:sym typeface="Ubuntu"/>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191" name="Google Shape;191;p23"/>
          <p:cNvSpPr/>
          <p:nvPr/>
        </p:nvSpPr>
        <p:spPr>
          <a:xfrm rot="-516579" flipH="1">
            <a:off x="-2418092" y="3449192"/>
            <a:ext cx="5712485" cy="2147984"/>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rot="10800000">
            <a:off x="-926322" y="-394179"/>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rot="10800000">
            <a:off x="7720650" y="-394178"/>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rot="10800000">
            <a:off x="7930050" y="4193072"/>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txBox="1">
            <a:spLocks noGrp="1"/>
          </p:cNvSpPr>
          <p:nvPr>
            <p:ph type="subTitle" idx="3"/>
          </p:nvPr>
        </p:nvSpPr>
        <p:spPr>
          <a:xfrm>
            <a:off x="3576900" y="2961316"/>
            <a:ext cx="1990200" cy="49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b="1">
                <a:latin typeface="Ubuntu"/>
                <a:ea typeface="Ubuntu"/>
                <a:cs typeface="Ubuntu"/>
                <a:sym typeface="Ubuntu"/>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96" name="Google Shape;196;p23"/>
          <p:cNvSpPr txBox="1">
            <a:spLocks noGrp="1"/>
          </p:cNvSpPr>
          <p:nvPr>
            <p:ph type="subTitle" idx="4"/>
          </p:nvPr>
        </p:nvSpPr>
        <p:spPr>
          <a:xfrm>
            <a:off x="6069100" y="3370050"/>
            <a:ext cx="1990200" cy="8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Montserrat"/>
              <a:buNone/>
              <a:defRPr sz="1400">
                <a:latin typeface="Ubuntu"/>
                <a:ea typeface="Ubuntu"/>
                <a:cs typeface="Ubuntu"/>
                <a:sym typeface="Ubuntu"/>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97" name="Google Shape;197;p23"/>
          <p:cNvSpPr txBox="1">
            <a:spLocks noGrp="1"/>
          </p:cNvSpPr>
          <p:nvPr>
            <p:ph type="subTitle" idx="5"/>
          </p:nvPr>
        </p:nvSpPr>
        <p:spPr>
          <a:xfrm>
            <a:off x="878150" y="2961334"/>
            <a:ext cx="21666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b="1">
                <a:latin typeface="Ubuntu"/>
                <a:ea typeface="Ubuntu"/>
                <a:cs typeface="Ubuntu"/>
                <a:sym typeface="Ubuntu"/>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98" name="Google Shape;198;p23"/>
          <p:cNvSpPr txBox="1">
            <a:spLocks noGrp="1"/>
          </p:cNvSpPr>
          <p:nvPr>
            <p:ph type="subTitle" idx="6"/>
          </p:nvPr>
        </p:nvSpPr>
        <p:spPr>
          <a:xfrm>
            <a:off x="3458550" y="3370056"/>
            <a:ext cx="2226900" cy="8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Montserrat"/>
              <a:buNone/>
              <a:defRPr sz="1400">
                <a:latin typeface="Ubuntu"/>
                <a:ea typeface="Ubuntu"/>
                <a:cs typeface="Ubuntu"/>
                <a:sym typeface="Ubuntu"/>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CUSTOM_15">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591957" y="461983"/>
            <a:ext cx="4105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201" name="Google Shape;201;p24"/>
          <p:cNvSpPr txBox="1">
            <a:spLocks noGrp="1"/>
          </p:cNvSpPr>
          <p:nvPr>
            <p:ph type="subTitle" idx="1"/>
          </p:nvPr>
        </p:nvSpPr>
        <p:spPr>
          <a:xfrm>
            <a:off x="601304" y="1663132"/>
            <a:ext cx="3668100" cy="28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2" name="Google Shape;202;p24"/>
          <p:cNvSpPr/>
          <p:nvPr/>
        </p:nvSpPr>
        <p:spPr>
          <a:xfrm rot="7529868">
            <a:off x="980571" y="2082049"/>
            <a:ext cx="12108411" cy="5674461"/>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7639497" y="-1030850"/>
            <a:ext cx="2184900" cy="2184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rot="10800000">
            <a:off x="4798550" y="3831322"/>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rot="-159400" flipH="1">
            <a:off x="-530419" y="4488821"/>
            <a:ext cx="5712179" cy="2147990"/>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ERCENTAGES">
  <p:cSld name="CUSTOM_16">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685800" y="455992"/>
            <a:ext cx="777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atin typeface="Ubuntu Medium"/>
                <a:ea typeface="Ubuntu Medium"/>
                <a:cs typeface="Ubuntu Medium"/>
                <a:sym typeface="Ubuntu Medium"/>
              </a:defRPr>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208" name="Google Shape;208;p25"/>
          <p:cNvSpPr txBox="1">
            <a:spLocks noGrp="1"/>
          </p:cNvSpPr>
          <p:nvPr>
            <p:ph type="subTitle" idx="1"/>
          </p:nvPr>
        </p:nvSpPr>
        <p:spPr>
          <a:xfrm>
            <a:off x="1396825" y="3646950"/>
            <a:ext cx="2499300" cy="1273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Montserrat"/>
              <a:buNone/>
              <a:defRPr sz="1400">
                <a:latin typeface="Ubuntu"/>
                <a:ea typeface="Ubuntu"/>
                <a:cs typeface="Ubuntu"/>
                <a:sym typeface="Ubuntu"/>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9" name="Google Shape;209;p25"/>
          <p:cNvSpPr txBox="1">
            <a:spLocks noGrp="1"/>
          </p:cNvSpPr>
          <p:nvPr>
            <p:ph type="subTitle" idx="2"/>
          </p:nvPr>
        </p:nvSpPr>
        <p:spPr>
          <a:xfrm>
            <a:off x="1396825" y="3159625"/>
            <a:ext cx="2499300" cy="36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000" b="1">
                <a:latin typeface="Ubuntu"/>
                <a:ea typeface="Ubuntu"/>
                <a:cs typeface="Ubuntu"/>
                <a:sym typeface="Ubuntu"/>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10" name="Google Shape;210;p25"/>
          <p:cNvSpPr txBox="1">
            <a:spLocks noGrp="1"/>
          </p:cNvSpPr>
          <p:nvPr>
            <p:ph type="subTitle" idx="3"/>
          </p:nvPr>
        </p:nvSpPr>
        <p:spPr>
          <a:xfrm>
            <a:off x="5110300" y="3646950"/>
            <a:ext cx="2499300" cy="127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Montserrat"/>
              <a:buNone/>
              <a:defRPr sz="1400">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1" name="Google Shape;211;p25"/>
          <p:cNvSpPr txBox="1">
            <a:spLocks noGrp="1"/>
          </p:cNvSpPr>
          <p:nvPr>
            <p:ph type="subTitle" idx="4"/>
          </p:nvPr>
        </p:nvSpPr>
        <p:spPr>
          <a:xfrm>
            <a:off x="5110300" y="3159600"/>
            <a:ext cx="2499300" cy="3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2" name="Google Shape;212;p25"/>
          <p:cNvSpPr/>
          <p:nvPr/>
        </p:nvSpPr>
        <p:spPr>
          <a:xfrm rot="4499965" flipH="1">
            <a:off x="-6690102" y="3401289"/>
            <a:ext cx="13413243" cy="4326042"/>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rot="10800000">
            <a:off x="-922587" y="-1002753"/>
            <a:ext cx="2316900" cy="2316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5"/>
          <p:cNvSpPr/>
          <p:nvPr/>
        </p:nvSpPr>
        <p:spPr>
          <a:xfrm rot="-259239" flipH="1">
            <a:off x="3805717" y="-900211"/>
            <a:ext cx="6403207" cy="1876248"/>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5"/>
          <p:cNvSpPr/>
          <p:nvPr/>
        </p:nvSpPr>
        <p:spPr>
          <a:xfrm rot="10800000">
            <a:off x="7964400" y="3926422"/>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txBox="1">
            <a:spLocks noGrp="1"/>
          </p:cNvSpPr>
          <p:nvPr>
            <p:ph type="title" idx="5" hasCustomPrompt="1"/>
          </p:nvPr>
        </p:nvSpPr>
        <p:spPr>
          <a:xfrm>
            <a:off x="1396825" y="2719525"/>
            <a:ext cx="2499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7" name="Google Shape;217;p25"/>
          <p:cNvSpPr txBox="1">
            <a:spLocks noGrp="1"/>
          </p:cNvSpPr>
          <p:nvPr>
            <p:ph type="title" idx="6" hasCustomPrompt="1"/>
          </p:nvPr>
        </p:nvSpPr>
        <p:spPr>
          <a:xfrm>
            <a:off x="5088100" y="2739325"/>
            <a:ext cx="2543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extLst>
    <p:ext uri="{DCECCB84-F9BA-43D5-87BE-67443E8EF086}">
      <p15:sldGuideLst xmlns:p15="http://schemas.microsoft.com/office/powerpoint/2012/main" xmlns="">
        <p15:guide id="1" orient="horz" pos="1415">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p:cSld name="CUSTOM_19">
    <p:spTree>
      <p:nvGrpSpPr>
        <p:cNvPr id="1" name="Shape 231"/>
        <p:cNvGrpSpPr/>
        <p:nvPr/>
      </p:nvGrpSpPr>
      <p:grpSpPr>
        <a:xfrm>
          <a:off x="0" y="0"/>
          <a:ext cx="0" cy="0"/>
          <a:chOff x="0" y="0"/>
          <a:chExt cx="0" cy="0"/>
        </a:xfrm>
      </p:grpSpPr>
      <p:sp>
        <p:nvSpPr>
          <p:cNvPr id="232" name="Google Shape;232;p28"/>
          <p:cNvSpPr/>
          <p:nvPr/>
        </p:nvSpPr>
        <p:spPr>
          <a:xfrm rot="10800000">
            <a:off x="-2765424" y="-265473"/>
            <a:ext cx="12108383" cy="5674448"/>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txBox="1">
            <a:spLocks noGrp="1"/>
          </p:cNvSpPr>
          <p:nvPr>
            <p:ph type="title"/>
          </p:nvPr>
        </p:nvSpPr>
        <p:spPr>
          <a:xfrm>
            <a:off x="685800" y="483125"/>
            <a:ext cx="777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Montserrat SemiBold"/>
              <a:buNone/>
              <a:defRPr sz="3000"/>
            </a:lvl1pPr>
            <a:lvl2pPr lvl="1">
              <a:spcBef>
                <a:spcPts val="0"/>
              </a:spcBef>
              <a:spcAft>
                <a:spcPts val="0"/>
              </a:spcAft>
              <a:buSzPts val="2800"/>
              <a:buNone/>
              <a:defRPr>
                <a:latin typeface="Ubuntu Medium"/>
                <a:ea typeface="Ubuntu Medium"/>
                <a:cs typeface="Ubuntu Medium"/>
                <a:sym typeface="Ubuntu Medium"/>
              </a:defRPr>
            </a:lvl2pPr>
            <a:lvl3pPr lvl="2">
              <a:spcBef>
                <a:spcPts val="0"/>
              </a:spcBef>
              <a:spcAft>
                <a:spcPts val="0"/>
              </a:spcAft>
              <a:buSzPts val="2800"/>
              <a:buNone/>
              <a:defRPr>
                <a:latin typeface="Ubuntu Medium"/>
                <a:ea typeface="Ubuntu Medium"/>
                <a:cs typeface="Ubuntu Medium"/>
                <a:sym typeface="Ubuntu Medium"/>
              </a:defRPr>
            </a:lvl3pPr>
            <a:lvl4pPr lvl="3">
              <a:spcBef>
                <a:spcPts val="0"/>
              </a:spcBef>
              <a:spcAft>
                <a:spcPts val="0"/>
              </a:spcAft>
              <a:buSzPts val="2800"/>
              <a:buNone/>
              <a:defRPr>
                <a:latin typeface="Ubuntu Medium"/>
                <a:ea typeface="Ubuntu Medium"/>
                <a:cs typeface="Ubuntu Medium"/>
                <a:sym typeface="Ubuntu Medium"/>
              </a:defRPr>
            </a:lvl4pPr>
            <a:lvl5pPr lvl="4">
              <a:spcBef>
                <a:spcPts val="0"/>
              </a:spcBef>
              <a:spcAft>
                <a:spcPts val="0"/>
              </a:spcAft>
              <a:buSzPts val="2800"/>
              <a:buNone/>
              <a:defRPr>
                <a:latin typeface="Ubuntu Medium"/>
                <a:ea typeface="Ubuntu Medium"/>
                <a:cs typeface="Ubuntu Medium"/>
                <a:sym typeface="Ubuntu Medium"/>
              </a:defRPr>
            </a:lvl5pPr>
            <a:lvl6pPr lvl="5">
              <a:spcBef>
                <a:spcPts val="0"/>
              </a:spcBef>
              <a:spcAft>
                <a:spcPts val="0"/>
              </a:spcAft>
              <a:buSzPts val="2800"/>
              <a:buNone/>
              <a:defRPr>
                <a:latin typeface="Ubuntu Medium"/>
                <a:ea typeface="Ubuntu Medium"/>
                <a:cs typeface="Ubuntu Medium"/>
                <a:sym typeface="Ubuntu Medium"/>
              </a:defRPr>
            </a:lvl6pPr>
            <a:lvl7pPr lvl="6">
              <a:spcBef>
                <a:spcPts val="0"/>
              </a:spcBef>
              <a:spcAft>
                <a:spcPts val="0"/>
              </a:spcAft>
              <a:buSzPts val="2800"/>
              <a:buNone/>
              <a:defRPr>
                <a:latin typeface="Ubuntu Medium"/>
                <a:ea typeface="Ubuntu Medium"/>
                <a:cs typeface="Ubuntu Medium"/>
                <a:sym typeface="Ubuntu Medium"/>
              </a:defRPr>
            </a:lvl7pPr>
            <a:lvl8pPr lvl="7">
              <a:spcBef>
                <a:spcPts val="0"/>
              </a:spcBef>
              <a:spcAft>
                <a:spcPts val="0"/>
              </a:spcAft>
              <a:buSzPts val="2800"/>
              <a:buNone/>
              <a:defRPr>
                <a:latin typeface="Ubuntu Medium"/>
                <a:ea typeface="Ubuntu Medium"/>
                <a:cs typeface="Ubuntu Medium"/>
                <a:sym typeface="Ubuntu Medium"/>
              </a:defRPr>
            </a:lvl8pPr>
            <a:lvl9pPr lvl="8">
              <a:spcBef>
                <a:spcPts val="0"/>
              </a:spcBef>
              <a:spcAft>
                <a:spcPts val="0"/>
              </a:spcAft>
              <a:buSzPts val="2800"/>
              <a:buNone/>
              <a:defRPr>
                <a:latin typeface="Ubuntu Medium"/>
                <a:ea typeface="Ubuntu Medium"/>
                <a:cs typeface="Ubuntu Medium"/>
                <a:sym typeface="Ubuntu Medium"/>
              </a:defRPr>
            </a:lvl9pPr>
          </a:lstStyle>
          <a:p>
            <a:endParaRPr/>
          </a:p>
        </p:txBody>
      </p:sp>
      <p:sp>
        <p:nvSpPr>
          <p:cNvPr id="234" name="Google Shape;234;p28"/>
          <p:cNvSpPr/>
          <p:nvPr/>
        </p:nvSpPr>
        <p:spPr>
          <a:xfrm rot="10800000">
            <a:off x="8480972" y="-115825"/>
            <a:ext cx="1475100" cy="14751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rot="10800000">
            <a:off x="7299747" y="3995675"/>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rot="7462812" flipH="1">
            <a:off x="-3116886" y="-194421"/>
            <a:ext cx="5712283" cy="2148029"/>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rot="10800000">
            <a:off x="-787653" y="4009975"/>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3">
  <p:cSld name="CUSTOM_20">
    <p:spTree>
      <p:nvGrpSpPr>
        <p:cNvPr id="1" name="Shape 238"/>
        <p:cNvGrpSpPr/>
        <p:nvPr/>
      </p:nvGrpSpPr>
      <p:grpSpPr>
        <a:xfrm>
          <a:off x="0" y="0"/>
          <a:ext cx="0" cy="0"/>
          <a:chOff x="0" y="0"/>
          <a:chExt cx="0" cy="0"/>
        </a:xfrm>
      </p:grpSpPr>
      <p:sp>
        <p:nvSpPr>
          <p:cNvPr id="239" name="Google Shape;239;p29"/>
          <p:cNvSpPr txBox="1">
            <a:spLocks noGrp="1"/>
          </p:cNvSpPr>
          <p:nvPr>
            <p:ph type="title"/>
          </p:nvPr>
        </p:nvSpPr>
        <p:spPr>
          <a:xfrm>
            <a:off x="2533800" y="1983400"/>
            <a:ext cx="4076400" cy="10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900"/>
              <a:buNone/>
              <a:defRPr sz="5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0" name="Google Shape;240;p29"/>
          <p:cNvSpPr txBox="1">
            <a:spLocks noGrp="1"/>
          </p:cNvSpPr>
          <p:nvPr>
            <p:ph type="body" idx="1"/>
          </p:nvPr>
        </p:nvSpPr>
        <p:spPr>
          <a:xfrm>
            <a:off x="2790300" y="3195809"/>
            <a:ext cx="3563400" cy="9438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sz="1400">
                <a:latin typeface="Ubuntu"/>
                <a:ea typeface="Ubuntu"/>
                <a:cs typeface="Ubuntu"/>
                <a:sym typeface="Ubuntu"/>
              </a:defRPr>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1" name="Google Shape;241;p29"/>
          <p:cNvSpPr/>
          <p:nvPr/>
        </p:nvSpPr>
        <p:spPr>
          <a:xfrm rot="-192581">
            <a:off x="-3200449" y="-3120696"/>
            <a:ext cx="12108344" cy="5674429"/>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rot="10800000">
            <a:off x="-406640" y="-520797"/>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rot="10800000">
            <a:off x="7922060" y="-441749"/>
            <a:ext cx="1475100" cy="14751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rot="-317942">
            <a:off x="6293222" y="3883824"/>
            <a:ext cx="2052974" cy="2052675"/>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p:cSld name="CUSTOM_21">
    <p:spTree>
      <p:nvGrpSpPr>
        <p:cNvPr id="1" name="Shape 245"/>
        <p:cNvGrpSpPr/>
        <p:nvPr/>
      </p:nvGrpSpPr>
      <p:grpSpPr>
        <a:xfrm>
          <a:off x="0" y="0"/>
          <a:ext cx="0" cy="0"/>
          <a:chOff x="0" y="0"/>
          <a:chExt cx="0" cy="0"/>
        </a:xfrm>
      </p:grpSpPr>
      <p:sp>
        <p:nvSpPr>
          <p:cNvPr id="246" name="Google Shape;246;p30"/>
          <p:cNvSpPr txBox="1">
            <a:spLocks noGrp="1"/>
          </p:cNvSpPr>
          <p:nvPr>
            <p:ph type="title"/>
          </p:nvPr>
        </p:nvSpPr>
        <p:spPr>
          <a:xfrm>
            <a:off x="685800" y="466950"/>
            <a:ext cx="777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Montserrat SemiBold"/>
              <a:buNone/>
              <a:defRPr sz="3000"/>
            </a:lvl1pPr>
            <a:lvl2pPr lvl="1" rtl="0">
              <a:spcBef>
                <a:spcPts val="0"/>
              </a:spcBef>
              <a:spcAft>
                <a:spcPts val="0"/>
              </a:spcAft>
              <a:buSzPts val="2800"/>
              <a:buNone/>
              <a:defRPr>
                <a:latin typeface="Ubuntu Medium"/>
                <a:ea typeface="Ubuntu Medium"/>
                <a:cs typeface="Ubuntu Medium"/>
                <a:sym typeface="Ubuntu Medium"/>
              </a:defRPr>
            </a:lvl2pPr>
            <a:lvl3pPr lvl="2" rtl="0">
              <a:spcBef>
                <a:spcPts val="0"/>
              </a:spcBef>
              <a:spcAft>
                <a:spcPts val="0"/>
              </a:spcAft>
              <a:buSzPts val="2800"/>
              <a:buNone/>
              <a:defRPr>
                <a:latin typeface="Ubuntu Medium"/>
                <a:ea typeface="Ubuntu Medium"/>
                <a:cs typeface="Ubuntu Medium"/>
                <a:sym typeface="Ubuntu Medium"/>
              </a:defRPr>
            </a:lvl3pPr>
            <a:lvl4pPr lvl="3" rtl="0">
              <a:spcBef>
                <a:spcPts val="0"/>
              </a:spcBef>
              <a:spcAft>
                <a:spcPts val="0"/>
              </a:spcAft>
              <a:buSzPts val="2800"/>
              <a:buNone/>
              <a:defRPr>
                <a:latin typeface="Ubuntu Medium"/>
                <a:ea typeface="Ubuntu Medium"/>
                <a:cs typeface="Ubuntu Medium"/>
                <a:sym typeface="Ubuntu Medium"/>
              </a:defRPr>
            </a:lvl4pPr>
            <a:lvl5pPr lvl="4" rtl="0">
              <a:spcBef>
                <a:spcPts val="0"/>
              </a:spcBef>
              <a:spcAft>
                <a:spcPts val="0"/>
              </a:spcAft>
              <a:buSzPts val="2800"/>
              <a:buNone/>
              <a:defRPr>
                <a:latin typeface="Ubuntu Medium"/>
                <a:ea typeface="Ubuntu Medium"/>
                <a:cs typeface="Ubuntu Medium"/>
                <a:sym typeface="Ubuntu Medium"/>
              </a:defRPr>
            </a:lvl5pPr>
            <a:lvl6pPr lvl="5" rtl="0">
              <a:spcBef>
                <a:spcPts val="0"/>
              </a:spcBef>
              <a:spcAft>
                <a:spcPts val="0"/>
              </a:spcAft>
              <a:buSzPts val="2800"/>
              <a:buNone/>
              <a:defRPr>
                <a:latin typeface="Ubuntu Medium"/>
                <a:ea typeface="Ubuntu Medium"/>
                <a:cs typeface="Ubuntu Medium"/>
                <a:sym typeface="Ubuntu Medium"/>
              </a:defRPr>
            </a:lvl6pPr>
            <a:lvl7pPr lvl="6" rtl="0">
              <a:spcBef>
                <a:spcPts val="0"/>
              </a:spcBef>
              <a:spcAft>
                <a:spcPts val="0"/>
              </a:spcAft>
              <a:buSzPts val="2800"/>
              <a:buNone/>
              <a:defRPr>
                <a:latin typeface="Ubuntu Medium"/>
                <a:ea typeface="Ubuntu Medium"/>
                <a:cs typeface="Ubuntu Medium"/>
                <a:sym typeface="Ubuntu Medium"/>
              </a:defRPr>
            </a:lvl7pPr>
            <a:lvl8pPr lvl="7" rtl="0">
              <a:spcBef>
                <a:spcPts val="0"/>
              </a:spcBef>
              <a:spcAft>
                <a:spcPts val="0"/>
              </a:spcAft>
              <a:buSzPts val="2800"/>
              <a:buNone/>
              <a:defRPr>
                <a:latin typeface="Ubuntu Medium"/>
                <a:ea typeface="Ubuntu Medium"/>
                <a:cs typeface="Ubuntu Medium"/>
                <a:sym typeface="Ubuntu Medium"/>
              </a:defRPr>
            </a:lvl8pPr>
            <a:lvl9pPr lvl="8" rtl="0">
              <a:spcBef>
                <a:spcPts val="0"/>
              </a:spcBef>
              <a:spcAft>
                <a:spcPts val="0"/>
              </a:spcAft>
              <a:buSzPts val="2800"/>
              <a:buNone/>
              <a:defRPr>
                <a:latin typeface="Ubuntu Medium"/>
                <a:ea typeface="Ubuntu Medium"/>
                <a:cs typeface="Ubuntu Medium"/>
                <a:sym typeface="Ubuntu Medium"/>
              </a:defRPr>
            </a:lvl9pPr>
          </a:lstStyle>
          <a:p>
            <a:endParaRPr/>
          </a:p>
        </p:txBody>
      </p:sp>
      <p:sp>
        <p:nvSpPr>
          <p:cNvPr id="247" name="Google Shape;247;p30"/>
          <p:cNvSpPr/>
          <p:nvPr/>
        </p:nvSpPr>
        <p:spPr>
          <a:xfrm rot="7529868">
            <a:off x="1662746" y="2326324"/>
            <a:ext cx="12108411" cy="5674461"/>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rot="8905963" flipH="1">
            <a:off x="-1573793" y="-687029"/>
            <a:ext cx="5712157" cy="2147982"/>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0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1" name="Google Shape;21;p3"/>
          <p:cNvSpPr txBox="1">
            <a:spLocks noGrp="1"/>
          </p:cNvSpPr>
          <p:nvPr>
            <p:ph type="title" idx="2"/>
          </p:nvPr>
        </p:nvSpPr>
        <p:spPr>
          <a:xfrm>
            <a:off x="2899125" y="2486000"/>
            <a:ext cx="349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subTitle" idx="1"/>
          </p:nvPr>
        </p:nvSpPr>
        <p:spPr>
          <a:xfrm>
            <a:off x="2566125" y="3089777"/>
            <a:ext cx="4156500" cy="370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Font typeface="Ubuntu"/>
              <a:buNone/>
              <a:defRPr sz="1400">
                <a:latin typeface="Ubuntu"/>
                <a:ea typeface="Ubuntu"/>
                <a:cs typeface="Ubuntu"/>
                <a:sym typeface="Ubuntu"/>
              </a:defRPr>
            </a:lvl1pPr>
            <a:lvl2pPr lvl="1" algn="ctr">
              <a:spcBef>
                <a:spcPts val="0"/>
              </a:spcBef>
              <a:spcAft>
                <a:spcPts val="0"/>
              </a:spcAft>
              <a:buSzPts val="1400"/>
              <a:buFont typeface="Ubuntu"/>
              <a:buNone/>
              <a:defRPr>
                <a:latin typeface="Ubuntu"/>
                <a:ea typeface="Ubuntu"/>
                <a:cs typeface="Ubuntu"/>
                <a:sym typeface="Ubuntu"/>
              </a:defRPr>
            </a:lvl2pPr>
            <a:lvl3pPr lvl="2" algn="ctr">
              <a:spcBef>
                <a:spcPts val="1600"/>
              </a:spcBef>
              <a:spcAft>
                <a:spcPts val="0"/>
              </a:spcAft>
              <a:buSzPts val="1400"/>
              <a:buFont typeface="Ubuntu"/>
              <a:buNone/>
              <a:defRPr>
                <a:latin typeface="Ubuntu"/>
                <a:ea typeface="Ubuntu"/>
                <a:cs typeface="Ubuntu"/>
                <a:sym typeface="Ubuntu"/>
              </a:defRPr>
            </a:lvl3pPr>
            <a:lvl4pPr lvl="3" algn="ctr">
              <a:spcBef>
                <a:spcPts val="1600"/>
              </a:spcBef>
              <a:spcAft>
                <a:spcPts val="0"/>
              </a:spcAft>
              <a:buSzPts val="1400"/>
              <a:buFont typeface="Ubuntu"/>
              <a:buNone/>
              <a:defRPr>
                <a:latin typeface="Ubuntu"/>
                <a:ea typeface="Ubuntu"/>
                <a:cs typeface="Ubuntu"/>
                <a:sym typeface="Ubuntu"/>
              </a:defRPr>
            </a:lvl4pPr>
            <a:lvl5pPr lvl="4" algn="ctr">
              <a:spcBef>
                <a:spcPts val="1600"/>
              </a:spcBef>
              <a:spcAft>
                <a:spcPts val="0"/>
              </a:spcAft>
              <a:buSzPts val="1400"/>
              <a:buFont typeface="Ubuntu"/>
              <a:buNone/>
              <a:defRPr>
                <a:latin typeface="Ubuntu"/>
                <a:ea typeface="Ubuntu"/>
                <a:cs typeface="Ubuntu"/>
                <a:sym typeface="Ubuntu"/>
              </a:defRPr>
            </a:lvl5pPr>
            <a:lvl6pPr lvl="5" algn="ctr">
              <a:spcBef>
                <a:spcPts val="1600"/>
              </a:spcBef>
              <a:spcAft>
                <a:spcPts val="0"/>
              </a:spcAft>
              <a:buSzPts val="1400"/>
              <a:buFont typeface="Ubuntu"/>
              <a:buNone/>
              <a:defRPr>
                <a:latin typeface="Ubuntu"/>
                <a:ea typeface="Ubuntu"/>
                <a:cs typeface="Ubuntu"/>
                <a:sym typeface="Ubuntu"/>
              </a:defRPr>
            </a:lvl6pPr>
            <a:lvl7pPr lvl="6" algn="ctr">
              <a:spcBef>
                <a:spcPts val="1600"/>
              </a:spcBef>
              <a:spcAft>
                <a:spcPts val="0"/>
              </a:spcAft>
              <a:buSzPts val="1400"/>
              <a:buFont typeface="Ubuntu"/>
              <a:buNone/>
              <a:defRPr>
                <a:latin typeface="Ubuntu"/>
                <a:ea typeface="Ubuntu"/>
                <a:cs typeface="Ubuntu"/>
                <a:sym typeface="Ubuntu"/>
              </a:defRPr>
            </a:lvl7pPr>
            <a:lvl8pPr lvl="7" algn="ctr">
              <a:spcBef>
                <a:spcPts val="1600"/>
              </a:spcBef>
              <a:spcAft>
                <a:spcPts val="0"/>
              </a:spcAft>
              <a:buSzPts val="1400"/>
              <a:buFont typeface="Ubuntu"/>
              <a:buNone/>
              <a:defRPr>
                <a:latin typeface="Ubuntu"/>
                <a:ea typeface="Ubuntu"/>
                <a:cs typeface="Ubuntu"/>
                <a:sym typeface="Ubuntu"/>
              </a:defRPr>
            </a:lvl8pPr>
            <a:lvl9pPr lvl="8" algn="ctr">
              <a:spcBef>
                <a:spcPts val="1600"/>
              </a:spcBef>
              <a:spcAft>
                <a:spcPts val="1600"/>
              </a:spcAft>
              <a:buSzPts val="1400"/>
              <a:buFont typeface="Ubuntu"/>
              <a:buNone/>
              <a:defRPr>
                <a:latin typeface="Ubuntu"/>
                <a:ea typeface="Ubuntu"/>
                <a:cs typeface="Ubuntu"/>
                <a:sym typeface="Ubuntu"/>
              </a:defRPr>
            </a:lvl9pPr>
          </a:lstStyle>
          <a:p>
            <a:endParaRPr/>
          </a:p>
        </p:txBody>
      </p:sp>
      <p:sp>
        <p:nvSpPr>
          <p:cNvPr id="23" name="Google Shape;23;p3"/>
          <p:cNvSpPr/>
          <p:nvPr/>
        </p:nvSpPr>
        <p:spPr>
          <a:xfrm rot="204752">
            <a:off x="4201146" y="3532144"/>
            <a:ext cx="5712569" cy="2148022"/>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22450" y="-41960"/>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5389847" y="-507800"/>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0800000">
            <a:off x="-675153" y="-5868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a:off x="3479547" y="4568875"/>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WO COLUMNS 1">
  <p:cSld name="CUSTOM_22">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685800" y="455992"/>
            <a:ext cx="777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Montserrat SemiBold"/>
              <a:buNone/>
              <a:defRPr sz="3000"/>
            </a:lvl1pPr>
            <a:lvl2pPr lvl="1" rtl="0">
              <a:spcBef>
                <a:spcPts val="0"/>
              </a:spcBef>
              <a:spcAft>
                <a:spcPts val="0"/>
              </a:spcAft>
              <a:buSzPts val="2800"/>
              <a:buNone/>
              <a:defRPr>
                <a:latin typeface="Ubuntu Medium"/>
                <a:ea typeface="Ubuntu Medium"/>
                <a:cs typeface="Ubuntu Medium"/>
                <a:sym typeface="Ubuntu Medium"/>
              </a:defRPr>
            </a:lvl2pPr>
            <a:lvl3pPr lvl="2" rtl="0">
              <a:spcBef>
                <a:spcPts val="0"/>
              </a:spcBef>
              <a:spcAft>
                <a:spcPts val="0"/>
              </a:spcAft>
              <a:buSzPts val="2800"/>
              <a:buNone/>
              <a:defRPr>
                <a:latin typeface="Ubuntu Medium"/>
                <a:ea typeface="Ubuntu Medium"/>
                <a:cs typeface="Ubuntu Medium"/>
                <a:sym typeface="Ubuntu Medium"/>
              </a:defRPr>
            </a:lvl3pPr>
            <a:lvl4pPr lvl="3" rtl="0">
              <a:spcBef>
                <a:spcPts val="0"/>
              </a:spcBef>
              <a:spcAft>
                <a:spcPts val="0"/>
              </a:spcAft>
              <a:buSzPts val="2800"/>
              <a:buNone/>
              <a:defRPr>
                <a:latin typeface="Ubuntu Medium"/>
                <a:ea typeface="Ubuntu Medium"/>
                <a:cs typeface="Ubuntu Medium"/>
                <a:sym typeface="Ubuntu Medium"/>
              </a:defRPr>
            </a:lvl4pPr>
            <a:lvl5pPr lvl="4" rtl="0">
              <a:spcBef>
                <a:spcPts val="0"/>
              </a:spcBef>
              <a:spcAft>
                <a:spcPts val="0"/>
              </a:spcAft>
              <a:buSzPts val="2800"/>
              <a:buNone/>
              <a:defRPr>
                <a:latin typeface="Ubuntu Medium"/>
                <a:ea typeface="Ubuntu Medium"/>
                <a:cs typeface="Ubuntu Medium"/>
                <a:sym typeface="Ubuntu Medium"/>
              </a:defRPr>
            </a:lvl5pPr>
            <a:lvl6pPr lvl="5" rtl="0">
              <a:spcBef>
                <a:spcPts val="0"/>
              </a:spcBef>
              <a:spcAft>
                <a:spcPts val="0"/>
              </a:spcAft>
              <a:buSzPts val="2800"/>
              <a:buNone/>
              <a:defRPr>
                <a:latin typeface="Ubuntu Medium"/>
                <a:ea typeface="Ubuntu Medium"/>
                <a:cs typeface="Ubuntu Medium"/>
                <a:sym typeface="Ubuntu Medium"/>
              </a:defRPr>
            </a:lvl6pPr>
            <a:lvl7pPr lvl="6" rtl="0">
              <a:spcBef>
                <a:spcPts val="0"/>
              </a:spcBef>
              <a:spcAft>
                <a:spcPts val="0"/>
              </a:spcAft>
              <a:buSzPts val="2800"/>
              <a:buNone/>
              <a:defRPr>
                <a:latin typeface="Ubuntu Medium"/>
                <a:ea typeface="Ubuntu Medium"/>
                <a:cs typeface="Ubuntu Medium"/>
                <a:sym typeface="Ubuntu Medium"/>
              </a:defRPr>
            </a:lvl7pPr>
            <a:lvl8pPr lvl="7" rtl="0">
              <a:spcBef>
                <a:spcPts val="0"/>
              </a:spcBef>
              <a:spcAft>
                <a:spcPts val="0"/>
              </a:spcAft>
              <a:buSzPts val="2800"/>
              <a:buNone/>
              <a:defRPr>
                <a:latin typeface="Ubuntu Medium"/>
                <a:ea typeface="Ubuntu Medium"/>
                <a:cs typeface="Ubuntu Medium"/>
                <a:sym typeface="Ubuntu Medium"/>
              </a:defRPr>
            </a:lvl8pPr>
            <a:lvl9pPr lvl="8" rtl="0">
              <a:spcBef>
                <a:spcPts val="0"/>
              </a:spcBef>
              <a:spcAft>
                <a:spcPts val="0"/>
              </a:spcAft>
              <a:buSzPts val="2800"/>
              <a:buNone/>
              <a:defRPr>
                <a:latin typeface="Ubuntu Medium"/>
                <a:ea typeface="Ubuntu Medium"/>
                <a:cs typeface="Ubuntu Medium"/>
                <a:sym typeface="Ubuntu Medium"/>
              </a:defRPr>
            </a:lvl9pPr>
          </a:lstStyle>
          <a:p>
            <a:endParaRPr/>
          </a:p>
        </p:txBody>
      </p:sp>
      <p:sp>
        <p:nvSpPr>
          <p:cNvPr id="251" name="Google Shape;251;p31"/>
          <p:cNvSpPr txBox="1">
            <a:spLocks noGrp="1"/>
          </p:cNvSpPr>
          <p:nvPr>
            <p:ph type="subTitle" idx="1"/>
          </p:nvPr>
        </p:nvSpPr>
        <p:spPr>
          <a:xfrm>
            <a:off x="1896975" y="3396125"/>
            <a:ext cx="2280900" cy="3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2" name="Google Shape;252;p31"/>
          <p:cNvSpPr txBox="1">
            <a:spLocks noGrp="1"/>
          </p:cNvSpPr>
          <p:nvPr>
            <p:ph type="subTitle" idx="2"/>
          </p:nvPr>
        </p:nvSpPr>
        <p:spPr>
          <a:xfrm>
            <a:off x="4998650" y="3396150"/>
            <a:ext cx="2280900" cy="3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3" name="Google Shape;253;p31"/>
          <p:cNvSpPr/>
          <p:nvPr/>
        </p:nvSpPr>
        <p:spPr>
          <a:xfrm rot="10800000">
            <a:off x="-926322" y="-352004"/>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7639497" y="-1030850"/>
            <a:ext cx="2184900" cy="2184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rot="10800000">
            <a:off x="-425050" y="4059922"/>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5259046" y="3158406"/>
            <a:ext cx="5712258" cy="2148020"/>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txBox="1">
            <a:spLocks noGrp="1"/>
          </p:cNvSpPr>
          <p:nvPr>
            <p:ph type="subTitle" idx="3"/>
          </p:nvPr>
        </p:nvSpPr>
        <p:spPr>
          <a:xfrm>
            <a:off x="1896825" y="3773004"/>
            <a:ext cx="2280900" cy="824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Ubuntu"/>
              <a:buNone/>
              <a:defRPr sz="1400">
                <a:latin typeface="Ubuntu"/>
                <a:ea typeface="Ubuntu"/>
                <a:cs typeface="Ubuntu"/>
                <a:sym typeface="Ubuntu"/>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58" name="Google Shape;258;p31"/>
          <p:cNvSpPr txBox="1">
            <a:spLocks noGrp="1"/>
          </p:cNvSpPr>
          <p:nvPr>
            <p:ph type="subTitle" idx="4"/>
          </p:nvPr>
        </p:nvSpPr>
        <p:spPr>
          <a:xfrm>
            <a:off x="4998650" y="3768000"/>
            <a:ext cx="2280900" cy="82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Ubuntu"/>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FOUR COLUMNS 1">
  <p:cSld name="CUSTOM_26">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685800" y="455992"/>
            <a:ext cx="777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Montserrat SemiBold"/>
              <a:buNone/>
              <a:defRPr sz="3000" b="0">
                <a:latin typeface="Montserrat SemiBold"/>
                <a:ea typeface="Montserrat SemiBold"/>
                <a:cs typeface="Montserrat SemiBold"/>
                <a:sym typeface="Montserrat SemiBold"/>
              </a:defRPr>
            </a:lvl1pPr>
            <a:lvl2pPr lvl="1" rtl="0">
              <a:spcBef>
                <a:spcPts val="0"/>
              </a:spcBef>
              <a:spcAft>
                <a:spcPts val="0"/>
              </a:spcAft>
              <a:buSzPts val="2800"/>
              <a:buNone/>
              <a:defRPr>
                <a:latin typeface="Ubuntu Medium"/>
                <a:ea typeface="Ubuntu Medium"/>
                <a:cs typeface="Ubuntu Medium"/>
                <a:sym typeface="Ubuntu Medium"/>
              </a:defRPr>
            </a:lvl2pPr>
            <a:lvl3pPr lvl="2" rtl="0">
              <a:spcBef>
                <a:spcPts val="0"/>
              </a:spcBef>
              <a:spcAft>
                <a:spcPts val="0"/>
              </a:spcAft>
              <a:buSzPts val="2800"/>
              <a:buNone/>
              <a:defRPr>
                <a:latin typeface="Ubuntu Medium"/>
                <a:ea typeface="Ubuntu Medium"/>
                <a:cs typeface="Ubuntu Medium"/>
                <a:sym typeface="Ubuntu Medium"/>
              </a:defRPr>
            </a:lvl3pPr>
            <a:lvl4pPr lvl="3" rtl="0">
              <a:spcBef>
                <a:spcPts val="0"/>
              </a:spcBef>
              <a:spcAft>
                <a:spcPts val="0"/>
              </a:spcAft>
              <a:buSzPts val="2800"/>
              <a:buNone/>
              <a:defRPr>
                <a:latin typeface="Ubuntu Medium"/>
                <a:ea typeface="Ubuntu Medium"/>
                <a:cs typeface="Ubuntu Medium"/>
                <a:sym typeface="Ubuntu Medium"/>
              </a:defRPr>
            </a:lvl4pPr>
            <a:lvl5pPr lvl="4" rtl="0">
              <a:spcBef>
                <a:spcPts val="0"/>
              </a:spcBef>
              <a:spcAft>
                <a:spcPts val="0"/>
              </a:spcAft>
              <a:buSzPts val="2800"/>
              <a:buNone/>
              <a:defRPr>
                <a:latin typeface="Ubuntu Medium"/>
                <a:ea typeface="Ubuntu Medium"/>
                <a:cs typeface="Ubuntu Medium"/>
                <a:sym typeface="Ubuntu Medium"/>
              </a:defRPr>
            </a:lvl5pPr>
            <a:lvl6pPr lvl="5" rtl="0">
              <a:spcBef>
                <a:spcPts val="0"/>
              </a:spcBef>
              <a:spcAft>
                <a:spcPts val="0"/>
              </a:spcAft>
              <a:buSzPts val="2800"/>
              <a:buNone/>
              <a:defRPr>
                <a:latin typeface="Ubuntu Medium"/>
                <a:ea typeface="Ubuntu Medium"/>
                <a:cs typeface="Ubuntu Medium"/>
                <a:sym typeface="Ubuntu Medium"/>
              </a:defRPr>
            </a:lvl6pPr>
            <a:lvl7pPr lvl="6" rtl="0">
              <a:spcBef>
                <a:spcPts val="0"/>
              </a:spcBef>
              <a:spcAft>
                <a:spcPts val="0"/>
              </a:spcAft>
              <a:buSzPts val="2800"/>
              <a:buNone/>
              <a:defRPr>
                <a:latin typeface="Ubuntu Medium"/>
                <a:ea typeface="Ubuntu Medium"/>
                <a:cs typeface="Ubuntu Medium"/>
                <a:sym typeface="Ubuntu Medium"/>
              </a:defRPr>
            </a:lvl7pPr>
            <a:lvl8pPr lvl="7" rtl="0">
              <a:spcBef>
                <a:spcPts val="0"/>
              </a:spcBef>
              <a:spcAft>
                <a:spcPts val="0"/>
              </a:spcAft>
              <a:buSzPts val="2800"/>
              <a:buNone/>
              <a:defRPr>
                <a:latin typeface="Ubuntu Medium"/>
                <a:ea typeface="Ubuntu Medium"/>
                <a:cs typeface="Ubuntu Medium"/>
                <a:sym typeface="Ubuntu Medium"/>
              </a:defRPr>
            </a:lvl8pPr>
            <a:lvl9pPr lvl="8" rtl="0">
              <a:spcBef>
                <a:spcPts val="0"/>
              </a:spcBef>
              <a:spcAft>
                <a:spcPts val="0"/>
              </a:spcAft>
              <a:buSzPts val="2800"/>
              <a:buNone/>
              <a:defRPr>
                <a:latin typeface="Ubuntu Medium"/>
                <a:ea typeface="Ubuntu Medium"/>
                <a:cs typeface="Ubuntu Medium"/>
                <a:sym typeface="Ubuntu Medium"/>
              </a:defRPr>
            </a:lvl9pPr>
          </a:lstStyle>
          <a:p>
            <a:endParaRPr/>
          </a:p>
        </p:txBody>
      </p:sp>
      <p:sp>
        <p:nvSpPr>
          <p:cNvPr id="282" name="Google Shape;282;p35"/>
          <p:cNvSpPr txBox="1">
            <a:spLocks noGrp="1"/>
          </p:cNvSpPr>
          <p:nvPr>
            <p:ph type="subTitle" idx="1"/>
          </p:nvPr>
        </p:nvSpPr>
        <p:spPr>
          <a:xfrm>
            <a:off x="1886434" y="3233334"/>
            <a:ext cx="2280900" cy="3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3" name="Google Shape;283;p35"/>
          <p:cNvSpPr txBox="1">
            <a:spLocks noGrp="1"/>
          </p:cNvSpPr>
          <p:nvPr>
            <p:ph type="subTitle" idx="2"/>
          </p:nvPr>
        </p:nvSpPr>
        <p:spPr>
          <a:xfrm>
            <a:off x="5043577" y="3233359"/>
            <a:ext cx="2248500" cy="3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4" name="Google Shape;284;p35"/>
          <p:cNvSpPr txBox="1">
            <a:spLocks noGrp="1"/>
          </p:cNvSpPr>
          <p:nvPr>
            <p:ph type="subTitle" idx="3"/>
          </p:nvPr>
        </p:nvSpPr>
        <p:spPr>
          <a:xfrm>
            <a:off x="1886425" y="3651572"/>
            <a:ext cx="22809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5" name="Google Shape;285;p35"/>
          <p:cNvSpPr txBox="1">
            <a:spLocks noGrp="1"/>
          </p:cNvSpPr>
          <p:nvPr>
            <p:ph type="subTitle" idx="4"/>
          </p:nvPr>
        </p:nvSpPr>
        <p:spPr>
          <a:xfrm>
            <a:off x="5043677" y="3654785"/>
            <a:ext cx="2248500" cy="121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Ubuntu"/>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6" name="Google Shape;286;p35"/>
          <p:cNvSpPr txBox="1">
            <a:spLocks noGrp="1"/>
          </p:cNvSpPr>
          <p:nvPr>
            <p:ph type="subTitle" idx="5"/>
          </p:nvPr>
        </p:nvSpPr>
        <p:spPr>
          <a:xfrm>
            <a:off x="1886434" y="1682775"/>
            <a:ext cx="2280900" cy="3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7" name="Google Shape;287;p35"/>
          <p:cNvSpPr txBox="1">
            <a:spLocks noGrp="1"/>
          </p:cNvSpPr>
          <p:nvPr>
            <p:ph type="subTitle" idx="6"/>
          </p:nvPr>
        </p:nvSpPr>
        <p:spPr>
          <a:xfrm>
            <a:off x="5036757" y="1682775"/>
            <a:ext cx="2248500" cy="3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000" b="1">
                <a:latin typeface="Ubuntu"/>
                <a:ea typeface="Ubuntu"/>
                <a:cs typeface="Ubuntu"/>
                <a:sym typeface="Ubuntu"/>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8" name="Google Shape;288;p35"/>
          <p:cNvSpPr txBox="1">
            <a:spLocks noGrp="1"/>
          </p:cNvSpPr>
          <p:nvPr>
            <p:ph type="subTitle" idx="7"/>
          </p:nvPr>
        </p:nvSpPr>
        <p:spPr>
          <a:xfrm>
            <a:off x="1866859" y="2101013"/>
            <a:ext cx="22809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9" name="Google Shape;289;p35"/>
          <p:cNvSpPr txBox="1">
            <a:spLocks noGrp="1"/>
          </p:cNvSpPr>
          <p:nvPr>
            <p:ph type="subTitle" idx="8"/>
          </p:nvPr>
        </p:nvSpPr>
        <p:spPr>
          <a:xfrm>
            <a:off x="5049001" y="2116607"/>
            <a:ext cx="2248500" cy="121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Ubuntu"/>
              <a:buNone/>
              <a:defRPr sz="1400">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0" name="Google Shape;290;p35"/>
          <p:cNvSpPr/>
          <p:nvPr/>
        </p:nvSpPr>
        <p:spPr>
          <a:xfrm rot="-516579" flipH="1">
            <a:off x="-2418092" y="3449192"/>
            <a:ext cx="5712485" cy="2147984"/>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rot="10800000">
            <a:off x="-926322" y="-546579"/>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rot="10800000">
            <a:off x="5403000" y="-1284603"/>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rot="10800000">
            <a:off x="8013450" y="3926372"/>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1">
  <p:cSld name="CUSTOM_27">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685800" y="461700"/>
            <a:ext cx="777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SemiBold"/>
              <a:buNone/>
              <a:defRPr sz="3000" b="0">
                <a:latin typeface="Montserrat SemiBold"/>
                <a:ea typeface="Montserrat SemiBold"/>
                <a:cs typeface="Montserrat SemiBold"/>
                <a:sym typeface="Montserrat SemiBold"/>
              </a:defRPr>
            </a:lvl1pPr>
            <a:lvl2pPr lvl="1" algn="ctr" rtl="0">
              <a:spcBef>
                <a:spcPts val="0"/>
              </a:spcBef>
              <a:spcAft>
                <a:spcPts val="0"/>
              </a:spcAft>
              <a:buSzPts val="2800"/>
              <a:buNone/>
              <a:defRPr>
                <a:latin typeface="Ubuntu Medium"/>
                <a:ea typeface="Ubuntu Medium"/>
                <a:cs typeface="Ubuntu Medium"/>
                <a:sym typeface="Ubuntu Medium"/>
              </a:defRPr>
            </a:lvl2pPr>
            <a:lvl3pPr lvl="2" algn="ctr" rtl="0">
              <a:spcBef>
                <a:spcPts val="0"/>
              </a:spcBef>
              <a:spcAft>
                <a:spcPts val="0"/>
              </a:spcAft>
              <a:buSzPts val="2800"/>
              <a:buNone/>
              <a:defRPr>
                <a:latin typeface="Ubuntu Medium"/>
                <a:ea typeface="Ubuntu Medium"/>
                <a:cs typeface="Ubuntu Medium"/>
                <a:sym typeface="Ubuntu Medium"/>
              </a:defRPr>
            </a:lvl3pPr>
            <a:lvl4pPr lvl="3" algn="ctr" rtl="0">
              <a:spcBef>
                <a:spcPts val="0"/>
              </a:spcBef>
              <a:spcAft>
                <a:spcPts val="0"/>
              </a:spcAft>
              <a:buSzPts val="2800"/>
              <a:buNone/>
              <a:defRPr>
                <a:latin typeface="Ubuntu Medium"/>
                <a:ea typeface="Ubuntu Medium"/>
                <a:cs typeface="Ubuntu Medium"/>
                <a:sym typeface="Ubuntu Medium"/>
              </a:defRPr>
            </a:lvl4pPr>
            <a:lvl5pPr lvl="4" algn="ctr" rtl="0">
              <a:spcBef>
                <a:spcPts val="0"/>
              </a:spcBef>
              <a:spcAft>
                <a:spcPts val="0"/>
              </a:spcAft>
              <a:buSzPts val="2800"/>
              <a:buNone/>
              <a:defRPr>
                <a:latin typeface="Ubuntu Medium"/>
                <a:ea typeface="Ubuntu Medium"/>
                <a:cs typeface="Ubuntu Medium"/>
                <a:sym typeface="Ubuntu Medium"/>
              </a:defRPr>
            </a:lvl5pPr>
            <a:lvl6pPr lvl="5" algn="ctr" rtl="0">
              <a:spcBef>
                <a:spcPts val="0"/>
              </a:spcBef>
              <a:spcAft>
                <a:spcPts val="0"/>
              </a:spcAft>
              <a:buSzPts val="2800"/>
              <a:buNone/>
              <a:defRPr>
                <a:latin typeface="Ubuntu Medium"/>
                <a:ea typeface="Ubuntu Medium"/>
                <a:cs typeface="Ubuntu Medium"/>
                <a:sym typeface="Ubuntu Medium"/>
              </a:defRPr>
            </a:lvl6pPr>
            <a:lvl7pPr lvl="6" algn="ctr" rtl="0">
              <a:spcBef>
                <a:spcPts val="0"/>
              </a:spcBef>
              <a:spcAft>
                <a:spcPts val="0"/>
              </a:spcAft>
              <a:buSzPts val="2800"/>
              <a:buNone/>
              <a:defRPr>
                <a:latin typeface="Ubuntu Medium"/>
                <a:ea typeface="Ubuntu Medium"/>
                <a:cs typeface="Ubuntu Medium"/>
                <a:sym typeface="Ubuntu Medium"/>
              </a:defRPr>
            </a:lvl7pPr>
            <a:lvl8pPr lvl="7" algn="ctr" rtl="0">
              <a:spcBef>
                <a:spcPts val="0"/>
              </a:spcBef>
              <a:spcAft>
                <a:spcPts val="0"/>
              </a:spcAft>
              <a:buSzPts val="2800"/>
              <a:buNone/>
              <a:defRPr>
                <a:latin typeface="Ubuntu Medium"/>
                <a:ea typeface="Ubuntu Medium"/>
                <a:cs typeface="Ubuntu Medium"/>
                <a:sym typeface="Ubuntu Medium"/>
              </a:defRPr>
            </a:lvl8pPr>
            <a:lvl9pPr lvl="8" algn="ctr" rtl="0">
              <a:spcBef>
                <a:spcPts val="0"/>
              </a:spcBef>
              <a:spcAft>
                <a:spcPts val="0"/>
              </a:spcAft>
              <a:buSzPts val="2800"/>
              <a:buNone/>
              <a:defRPr>
                <a:latin typeface="Ubuntu Medium"/>
                <a:ea typeface="Ubuntu Medium"/>
                <a:cs typeface="Ubuntu Medium"/>
                <a:sym typeface="Ubuntu Medium"/>
              </a:defRPr>
            </a:lvl9pPr>
          </a:lstStyle>
          <a:p>
            <a:endParaRPr/>
          </a:p>
        </p:txBody>
      </p:sp>
      <p:sp>
        <p:nvSpPr>
          <p:cNvPr id="296" name="Google Shape;296;p36"/>
          <p:cNvSpPr/>
          <p:nvPr/>
        </p:nvSpPr>
        <p:spPr>
          <a:xfrm rot="10800000">
            <a:off x="7297650" y="3838025"/>
            <a:ext cx="3288691" cy="1541205"/>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6"/>
          <p:cNvSpPr/>
          <p:nvPr/>
        </p:nvSpPr>
        <p:spPr>
          <a:xfrm rot="-10621409">
            <a:off x="-684750" y="-452960"/>
            <a:ext cx="10996531" cy="2048912"/>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6"/>
          <p:cNvSpPr/>
          <p:nvPr/>
        </p:nvSpPr>
        <p:spPr>
          <a:xfrm rot="10800000">
            <a:off x="-1165328" y="-18095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rot="10800000">
            <a:off x="-1133428" y="4071125"/>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2">
  <p:cSld name="CUSTOM_28">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685800" y="463536"/>
            <a:ext cx="777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SemiBold"/>
              <a:buNone/>
              <a:defRPr sz="3000" b="0">
                <a:latin typeface="Montserrat SemiBold"/>
                <a:ea typeface="Montserrat SemiBold"/>
                <a:cs typeface="Montserrat SemiBold"/>
                <a:sym typeface="Montserrat SemiBold"/>
              </a:defRPr>
            </a:lvl1pPr>
            <a:lvl2pPr lvl="1" algn="ctr" rtl="0">
              <a:spcBef>
                <a:spcPts val="0"/>
              </a:spcBef>
              <a:spcAft>
                <a:spcPts val="0"/>
              </a:spcAft>
              <a:buSzPts val="2800"/>
              <a:buNone/>
              <a:defRPr>
                <a:latin typeface="Ubuntu Medium"/>
                <a:ea typeface="Ubuntu Medium"/>
                <a:cs typeface="Ubuntu Medium"/>
                <a:sym typeface="Ubuntu Medium"/>
              </a:defRPr>
            </a:lvl2pPr>
            <a:lvl3pPr lvl="2" algn="ctr" rtl="0">
              <a:spcBef>
                <a:spcPts val="0"/>
              </a:spcBef>
              <a:spcAft>
                <a:spcPts val="0"/>
              </a:spcAft>
              <a:buSzPts val="2800"/>
              <a:buNone/>
              <a:defRPr>
                <a:latin typeface="Ubuntu Medium"/>
                <a:ea typeface="Ubuntu Medium"/>
                <a:cs typeface="Ubuntu Medium"/>
                <a:sym typeface="Ubuntu Medium"/>
              </a:defRPr>
            </a:lvl3pPr>
            <a:lvl4pPr lvl="3" algn="ctr" rtl="0">
              <a:spcBef>
                <a:spcPts val="0"/>
              </a:spcBef>
              <a:spcAft>
                <a:spcPts val="0"/>
              </a:spcAft>
              <a:buSzPts val="2800"/>
              <a:buNone/>
              <a:defRPr>
                <a:latin typeface="Ubuntu Medium"/>
                <a:ea typeface="Ubuntu Medium"/>
                <a:cs typeface="Ubuntu Medium"/>
                <a:sym typeface="Ubuntu Medium"/>
              </a:defRPr>
            </a:lvl4pPr>
            <a:lvl5pPr lvl="4" algn="ctr" rtl="0">
              <a:spcBef>
                <a:spcPts val="0"/>
              </a:spcBef>
              <a:spcAft>
                <a:spcPts val="0"/>
              </a:spcAft>
              <a:buSzPts val="2800"/>
              <a:buNone/>
              <a:defRPr>
                <a:latin typeface="Ubuntu Medium"/>
                <a:ea typeface="Ubuntu Medium"/>
                <a:cs typeface="Ubuntu Medium"/>
                <a:sym typeface="Ubuntu Medium"/>
              </a:defRPr>
            </a:lvl5pPr>
            <a:lvl6pPr lvl="5" algn="ctr" rtl="0">
              <a:spcBef>
                <a:spcPts val="0"/>
              </a:spcBef>
              <a:spcAft>
                <a:spcPts val="0"/>
              </a:spcAft>
              <a:buSzPts val="2800"/>
              <a:buNone/>
              <a:defRPr>
                <a:latin typeface="Ubuntu Medium"/>
                <a:ea typeface="Ubuntu Medium"/>
                <a:cs typeface="Ubuntu Medium"/>
                <a:sym typeface="Ubuntu Medium"/>
              </a:defRPr>
            </a:lvl6pPr>
            <a:lvl7pPr lvl="6" algn="ctr" rtl="0">
              <a:spcBef>
                <a:spcPts val="0"/>
              </a:spcBef>
              <a:spcAft>
                <a:spcPts val="0"/>
              </a:spcAft>
              <a:buSzPts val="2800"/>
              <a:buNone/>
              <a:defRPr>
                <a:latin typeface="Ubuntu Medium"/>
                <a:ea typeface="Ubuntu Medium"/>
                <a:cs typeface="Ubuntu Medium"/>
                <a:sym typeface="Ubuntu Medium"/>
              </a:defRPr>
            </a:lvl7pPr>
            <a:lvl8pPr lvl="7" algn="ctr" rtl="0">
              <a:spcBef>
                <a:spcPts val="0"/>
              </a:spcBef>
              <a:spcAft>
                <a:spcPts val="0"/>
              </a:spcAft>
              <a:buSzPts val="2800"/>
              <a:buNone/>
              <a:defRPr>
                <a:latin typeface="Ubuntu Medium"/>
                <a:ea typeface="Ubuntu Medium"/>
                <a:cs typeface="Ubuntu Medium"/>
                <a:sym typeface="Ubuntu Medium"/>
              </a:defRPr>
            </a:lvl8pPr>
            <a:lvl9pPr lvl="8" algn="ctr" rtl="0">
              <a:spcBef>
                <a:spcPts val="0"/>
              </a:spcBef>
              <a:spcAft>
                <a:spcPts val="0"/>
              </a:spcAft>
              <a:buSzPts val="2800"/>
              <a:buNone/>
              <a:defRPr>
                <a:latin typeface="Ubuntu Medium"/>
                <a:ea typeface="Ubuntu Medium"/>
                <a:cs typeface="Ubuntu Medium"/>
                <a:sym typeface="Ubuntu Medium"/>
              </a:defRPr>
            </a:lvl9pPr>
          </a:lstStyle>
          <a:p>
            <a:endParaRPr/>
          </a:p>
        </p:txBody>
      </p:sp>
      <p:sp>
        <p:nvSpPr>
          <p:cNvPr id="302" name="Google Shape;302;p37"/>
          <p:cNvSpPr/>
          <p:nvPr/>
        </p:nvSpPr>
        <p:spPr>
          <a:xfrm rot="10800000">
            <a:off x="7360900" y="3864375"/>
            <a:ext cx="3288691" cy="1541205"/>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7"/>
          <p:cNvSpPr/>
          <p:nvPr/>
        </p:nvSpPr>
        <p:spPr>
          <a:xfrm rot="10800000">
            <a:off x="3315822" y="4723450"/>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7"/>
          <p:cNvSpPr/>
          <p:nvPr/>
        </p:nvSpPr>
        <p:spPr>
          <a:xfrm rot="10800000">
            <a:off x="8705697" y="744575"/>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7"/>
          <p:cNvSpPr/>
          <p:nvPr/>
        </p:nvSpPr>
        <p:spPr>
          <a:xfrm rot="10800000">
            <a:off x="-1037428" y="-1572025"/>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57419"/>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8C5A79"/>
              </a:buClr>
              <a:buSzPts val="1400"/>
              <a:buFont typeface="Lato"/>
              <a:buChar char="❏"/>
              <a:defRPr sz="1200">
                <a:latin typeface="Ubuntu"/>
                <a:ea typeface="Ubuntu"/>
                <a:cs typeface="Ubuntu"/>
                <a:sym typeface="Ubuntu"/>
              </a:defRPr>
            </a:lvl1pPr>
            <a:lvl2pPr marL="914400" lvl="1" indent="-317500">
              <a:spcBef>
                <a:spcPts val="1600"/>
              </a:spcBef>
              <a:spcAft>
                <a:spcPts val="0"/>
              </a:spcAft>
              <a:buClr>
                <a:srgbClr val="555555"/>
              </a:buClr>
              <a:buSzPts val="1400"/>
              <a:buFont typeface="Lato"/>
              <a:buChar char="❏"/>
              <a:defRPr/>
            </a:lvl2pPr>
            <a:lvl3pPr marL="1371600" lvl="2" indent="-317500">
              <a:spcBef>
                <a:spcPts val="1600"/>
              </a:spcBef>
              <a:spcAft>
                <a:spcPts val="0"/>
              </a:spcAft>
              <a:buClr>
                <a:srgbClr val="555555"/>
              </a:buClr>
              <a:buSzPts val="1400"/>
              <a:buFont typeface="Lato"/>
              <a:buChar char="❏"/>
              <a:defRPr/>
            </a:lvl3pPr>
            <a:lvl4pPr marL="1828800" lvl="3" indent="-317500">
              <a:spcBef>
                <a:spcPts val="1600"/>
              </a:spcBef>
              <a:spcAft>
                <a:spcPts val="0"/>
              </a:spcAft>
              <a:buClr>
                <a:srgbClr val="555555"/>
              </a:buClr>
              <a:buSzPts val="1400"/>
              <a:buFont typeface="Lato"/>
              <a:buChar char="❏"/>
              <a:defRPr/>
            </a:lvl4pPr>
            <a:lvl5pPr marL="2286000" lvl="4" indent="-317500">
              <a:spcBef>
                <a:spcPts val="1600"/>
              </a:spcBef>
              <a:spcAft>
                <a:spcPts val="0"/>
              </a:spcAft>
              <a:buClr>
                <a:srgbClr val="555555"/>
              </a:buClr>
              <a:buSzPts val="1400"/>
              <a:buFont typeface="Lato"/>
              <a:buChar char="❏"/>
              <a:defRPr/>
            </a:lvl5pPr>
            <a:lvl6pPr marL="2743200" lvl="5" indent="-317500">
              <a:spcBef>
                <a:spcPts val="1600"/>
              </a:spcBef>
              <a:spcAft>
                <a:spcPts val="0"/>
              </a:spcAft>
              <a:buClr>
                <a:srgbClr val="555555"/>
              </a:buClr>
              <a:buSzPts val="1400"/>
              <a:buFont typeface="Lato"/>
              <a:buChar char="❏"/>
              <a:defRPr/>
            </a:lvl6pPr>
            <a:lvl7pPr marL="3200400" lvl="6" indent="-317500">
              <a:spcBef>
                <a:spcPts val="1600"/>
              </a:spcBef>
              <a:spcAft>
                <a:spcPts val="0"/>
              </a:spcAft>
              <a:buClr>
                <a:srgbClr val="555555"/>
              </a:buClr>
              <a:buSzPts val="1400"/>
              <a:buFont typeface="Lato"/>
              <a:buChar char="❏"/>
              <a:defRPr/>
            </a:lvl7pPr>
            <a:lvl8pPr marL="3657600" lvl="7" indent="-317500">
              <a:spcBef>
                <a:spcPts val="1600"/>
              </a:spcBef>
              <a:spcAft>
                <a:spcPts val="0"/>
              </a:spcAft>
              <a:buClr>
                <a:srgbClr val="555555"/>
              </a:buClr>
              <a:buSzPts val="1400"/>
              <a:buFont typeface="Lato"/>
              <a:buChar char="❏"/>
              <a:defRPr/>
            </a:lvl8pPr>
            <a:lvl9pPr marL="4114800" lvl="8" indent="-317500">
              <a:spcBef>
                <a:spcPts val="1600"/>
              </a:spcBef>
              <a:spcAft>
                <a:spcPts val="1600"/>
              </a:spcAft>
              <a:buClr>
                <a:srgbClr val="555555"/>
              </a:buClr>
              <a:buSzPts val="1400"/>
              <a:buFont typeface="Lato"/>
              <a:buChar char="❏"/>
              <a:defRPr/>
            </a:lvl9pPr>
          </a:lstStyle>
          <a:p>
            <a:endParaRPr/>
          </a:p>
        </p:txBody>
      </p:sp>
      <p:sp>
        <p:nvSpPr>
          <p:cNvPr id="31" name="Google Shape;3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32" name="Google Shape;32;p4"/>
          <p:cNvSpPr/>
          <p:nvPr/>
        </p:nvSpPr>
        <p:spPr>
          <a:xfrm>
            <a:off x="8610600" y="3820800"/>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1154425" y="-1442437"/>
            <a:ext cx="2184900" cy="21846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5833233" y="4412672"/>
            <a:ext cx="3923045" cy="1475087"/>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85800" y="455594"/>
            <a:ext cx="777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731590" y="3097077"/>
            <a:ext cx="3054300" cy="117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Font typeface="Montserrat"/>
              <a:buNone/>
              <a:defRPr sz="1400">
                <a:solidFill>
                  <a:srgbClr val="434343"/>
                </a:solidFill>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8" name="Google Shape;38;p5"/>
          <p:cNvSpPr txBox="1">
            <a:spLocks noGrp="1"/>
          </p:cNvSpPr>
          <p:nvPr>
            <p:ph type="subTitle" idx="2"/>
          </p:nvPr>
        </p:nvSpPr>
        <p:spPr>
          <a:xfrm>
            <a:off x="731600" y="2668937"/>
            <a:ext cx="30543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Font typeface="Montserrat"/>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 name="Google Shape;39;p5"/>
          <p:cNvSpPr/>
          <p:nvPr/>
        </p:nvSpPr>
        <p:spPr>
          <a:xfrm flipH="1">
            <a:off x="-1306790" y="4229587"/>
            <a:ext cx="11298515" cy="4048921"/>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10800000">
            <a:off x="-1155850" y="-547212"/>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10800000">
            <a:off x="7944297" y="4174648"/>
            <a:ext cx="1475100" cy="14751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10800000">
            <a:off x="-853900" y="4479447"/>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0800000">
            <a:off x="4402400" y="-2172378"/>
            <a:ext cx="2316900" cy="2316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3"/>
          </p:nvPr>
        </p:nvSpPr>
        <p:spPr>
          <a:xfrm>
            <a:off x="5410015" y="3084533"/>
            <a:ext cx="3054300" cy="117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Font typeface="Montserrat"/>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5" name="Google Shape;45;p5"/>
          <p:cNvSpPr txBox="1">
            <a:spLocks noGrp="1"/>
          </p:cNvSpPr>
          <p:nvPr>
            <p:ph type="subTitle" idx="4"/>
          </p:nvPr>
        </p:nvSpPr>
        <p:spPr>
          <a:xfrm>
            <a:off x="5410025" y="2668919"/>
            <a:ext cx="3054300" cy="40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Font typeface="Montserrat"/>
              <a:buNone/>
              <a:defRPr sz="2000" b="1">
                <a:latin typeface="Ubuntu"/>
                <a:ea typeface="Ubuntu"/>
                <a:cs typeface="Ubuntu"/>
                <a:sym typeface="Ubuntu"/>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8"/>
        <p:cNvGrpSpPr/>
        <p:nvPr/>
      </p:nvGrpSpPr>
      <p:grpSpPr>
        <a:xfrm>
          <a:off x="0" y="0"/>
          <a:ext cx="0" cy="0"/>
          <a:chOff x="0" y="0"/>
          <a:chExt cx="0" cy="0"/>
        </a:xfrm>
      </p:grpSpPr>
      <p:sp>
        <p:nvSpPr>
          <p:cNvPr id="79" name="Google Shape;79;p11"/>
          <p:cNvSpPr txBox="1">
            <a:spLocks noGrp="1"/>
          </p:cNvSpPr>
          <p:nvPr>
            <p:ph type="title" hasCustomPrompt="1"/>
          </p:nvPr>
        </p:nvSpPr>
        <p:spPr>
          <a:xfrm>
            <a:off x="573375" y="1106125"/>
            <a:ext cx="81678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8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0" name="Google Shape;80;p11"/>
          <p:cNvSpPr txBox="1">
            <a:spLocks noGrp="1"/>
          </p:cNvSpPr>
          <p:nvPr>
            <p:ph type="body" idx="1"/>
          </p:nvPr>
        </p:nvSpPr>
        <p:spPr>
          <a:xfrm>
            <a:off x="685800" y="2923625"/>
            <a:ext cx="7772700" cy="5055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6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81" name="Google Shape;8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82" name="Google Shape;82;p11"/>
          <p:cNvSpPr/>
          <p:nvPr/>
        </p:nvSpPr>
        <p:spPr>
          <a:xfrm>
            <a:off x="2424025" y="-945875"/>
            <a:ext cx="2184900" cy="2184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1572769" y="-1894820"/>
            <a:ext cx="8304885" cy="3891984"/>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3847482" y="2826875"/>
            <a:ext cx="6160952" cy="2316623"/>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7801050" y="-7392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a:off x="4895075" y="3967250"/>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8.xml" Id="rId8" /><Relationship Type="http://schemas.openxmlformats.org/officeDocument/2006/relationships/slideLayout" Target="/ppt/slideLayouts/slideLayout13.xml" Id="rId13" /><Relationship Type="http://schemas.openxmlformats.org/officeDocument/2006/relationships/slideLayout" Target="/ppt/slideLayouts/slideLayout18.xml" Id="rId18" /><Relationship Type="http://schemas.openxmlformats.org/officeDocument/2006/relationships/slideLayout" Target="/ppt/slideLayouts/slideLayout3.xml" Id="rId3" /><Relationship Type="http://schemas.openxmlformats.org/officeDocument/2006/relationships/slideLayout" Target="/ppt/slideLayouts/slideLayout21.xml" Id="rId21" /><Relationship Type="http://schemas.openxmlformats.org/officeDocument/2006/relationships/slideLayout" Target="/ppt/slideLayouts/slideLayout12.xml" Id="rId12" /><Relationship Type="http://schemas.openxmlformats.org/officeDocument/2006/relationships/slideLayout" Target="/ppt/slideLayouts/slideLayout17.xml" Id="rId17" /><Relationship Type="http://schemas.openxmlformats.org/officeDocument/2006/relationships/slideLayout" Target="/ppt/slideLayouts/slideLayout2.xml" Id="rId2" /><Relationship Type="http://schemas.openxmlformats.org/officeDocument/2006/relationships/slideLayout" Target="/ppt/slideLayouts/slideLayout16.xml" Id="rId16" /><Relationship Type="http://schemas.openxmlformats.org/officeDocument/2006/relationships/slideLayout" Target="/ppt/slideLayouts/slideLayout20.xml" Id="rId20" /><Relationship Type="http://schemas.openxmlformats.org/officeDocument/2006/relationships/slideLayout" Target="/ppt/slideLayouts/slideLayout1.xml" Id="rId1" /><Relationship Type="http://schemas.openxmlformats.org/officeDocument/2006/relationships/slideLayout" Target="/ppt/slideLayouts/slideLayout11.xml" Id="rId11" /><Relationship Type="http://schemas.openxmlformats.org/officeDocument/2006/relationships/theme" Target="/ppt/theme/theme1.xml" Id="rId24" /><Relationship Type="http://schemas.openxmlformats.org/officeDocument/2006/relationships/slideLayout" Target="/ppt/slideLayouts/slideLayout15.xml" Id="rId15" /><Relationship Type="http://schemas.openxmlformats.org/officeDocument/2006/relationships/slideLayout" Target="/ppt/slideLayouts/slideLayout23.xml" Id="rId23" /><Relationship Type="http://schemas.openxmlformats.org/officeDocument/2006/relationships/slideLayout" Target="/ppt/slideLayouts/slideLayout10.xml" Id="rId10" /><Relationship Type="http://schemas.openxmlformats.org/officeDocument/2006/relationships/slideLayout" Target="/ppt/slideLayouts/slideLayout19.xml" Id="rId19" /><Relationship Type="http://schemas.openxmlformats.org/officeDocument/2006/relationships/slideLayout" Target="/ppt/slideLayouts/slideLayout4.xml" Id="rId4" /><Relationship Type="http://schemas.openxmlformats.org/officeDocument/2006/relationships/slideLayout" Target="/ppt/slideLayouts/slideLayout14.xml" Id="rId14" /><Relationship Type="http://schemas.openxmlformats.org/officeDocument/2006/relationships/slideLayout" Target="/ppt/slideLayouts/slideLayout22.xml" Id="rId22"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ontserrat"/>
              <a:buNone/>
              <a:defRPr sz="2800" b="1">
                <a:solidFill>
                  <a:schemeClr val="dk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Ubuntu Medium"/>
              <a:buChar char="●"/>
              <a:defRPr sz="1800">
                <a:solidFill>
                  <a:schemeClr val="dk2"/>
                </a:solidFill>
                <a:latin typeface="Ubuntu Medium"/>
                <a:ea typeface="Ubuntu Medium"/>
                <a:cs typeface="Ubuntu Medium"/>
                <a:sym typeface="Ubuntu Medium"/>
              </a:defRPr>
            </a:lvl1pPr>
            <a:lvl2pPr marL="914400" lvl="1"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2pPr>
            <a:lvl3pPr marL="1371600" lvl="2"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3pPr>
            <a:lvl4pPr marL="1828800" lvl="3"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4pPr>
            <a:lvl5pPr marL="2286000" lvl="4"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5pPr>
            <a:lvl6pPr marL="2743200" lvl="5"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6pPr>
            <a:lvl7pPr marL="3200400" lvl="6"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7pPr>
            <a:lvl8pPr marL="3657600" lvl="7" indent="-317500" rtl="0">
              <a:lnSpc>
                <a:spcPct val="115000"/>
              </a:lnSpc>
              <a:spcBef>
                <a:spcPts val="1600"/>
              </a:spcBef>
              <a:spcAft>
                <a:spcPts val="0"/>
              </a:spcAft>
              <a:buClr>
                <a:schemeClr val="dk2"/>
              </a:buClr>
              <a:buSzPts val="1400"/>
              <a:buFont typeface="Ubuntu Medium"/>
              <a:buChar char="○"/>
              <a:defRPr>
                <a:solidFill>
                  <a:schemeClr val="dk2"/>
                </a:solidFill>
                <a:latin typeface="Ubuntu Medium"/>
                <a:ea typeface="Ubuntu Medium"/>
                <a:cs typeface="Ubuntu Medium"/>
                <a:sym typeface="Ubuntu Medium"/>
              </a:defRPr>
            </a:lvl8pPr>
            <a:lvl9pPr marL="4114800" lvl="8" indent="-317500" rtl="0">
              <a:lnSpc>
                <a:spcPct val="115000"/>
              </a:lnSpc>
              <a:spcBef>
                <a:spcPts val="1600"/>
              </a:spcBef>
              <a:spcAft>
                <a:spcPts val="1600"/>
              </a:spcAft>
              <a:buClr>
                <a:schemeClr val="dk2"/>
              </a:buClr>
              <a:buSzPts val="1400"/>
              <a:buFont typeface="Ubuntu Medium"/>
              <a:buChar char="■"/>
              <a:defRPr>
                <a:solidFill>
                  <a:schemeClr val="dk2"/>
                </a:solidFill>
                <a:latin typeface="Ubuntu Medium"/>
                <a:ea typeface="Ubuntu Medium"/>
                <a:cs typeface="Ubuntu Medium"/>
                <a:sym typeface="Ubuntu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7" r:id="rId8"/>
    <p:sldLayoutId id="2147483659" r:id="rId10"/>
    <p:sldLayoutId id="2147483660" r:id="rId11"/>
    <p:sldLayoutId id="2147483664" r:id="rId12"/>
    <p:sldLayoutId id="2147483666" r:id="rId13"/>
    <p:sldLayoutId id="2147483669" r:id="rId14"/>
    <p:sldLayoutId id="2147483670" r:id="rId15"/>
    <p:sldLayoutId id="2147483671" r:id="rId16"/>
    <p:sldLayoutId id="2147483674" r:id="rId17"/>
    <p:sldLayoutId id="2147483675" r:id="rId18"/>
    <p:sldLayoutId id="2147483676" r:id="rId19"/>
    <p:sldLayoutId id="2147483677" r:id="rId20"/>
    <p:sldLayoutId id="2147483681" r:id="rId21"/>
    <p:sldLayoutId id="2147483682" r:id="rId22"/>
    <p:sldLayoutId id="214748368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jpeg" Id="rId3" /><Relationship Type="http://schemas.openxmlformats.org/officeDocument/2006/relationships/notesSlide" Target="/ppt/notesSlides/notesSlide1.xml"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notesSlide" Target="/ppt/notesSlides/notesSlide9.xml" Id="rId2" /><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notesSlide" Target="/ppt/notesSlides/notesSlide10.xml" Id="rId2" /><Relationship Type="http://schemas.openxmlformats.org/officeDocument/2006/relationships/slideLayout" Target="/ppt/slideLayouts/slideLayout12.xml" Id="rId1" /></Relationships>
</file>

<file path=ppt/slides/_rels/slide12.xml.rels>&#65279;<?xml version="1.0" encoding="utf-8"?><Relationships xmlns="http://schemas.openxmlformats.org/package/2006/relationships"><Relationship Type="http://schemas.openxmlformats.org/officeDocument/2006/relationships/notesSlide" Target="/ppt/notesSlides/notesSlide11.xml" Id="rId2" /><Relationship Type="http://schemas.openxmlformats.org/officeDocument/2006/relationships/slideLayout" Target="/ppt/slideLayouts/slideLayout18.xml" Id="rId1" /></Relationships>
</file>

<file path=ppt/slides/_rels/slide13.xml.rels>&#65279;<?xml version="1.0" encoding="utf-8"?><Relationships xmlns="http://schemas.openxmlformats.org/package/2006/relationships"><Relationship Type="http://schemas.openxmlformats.org/officeDocument/2006/relationships/notesSlide" Target="/ppt/notesSlides/notesSlide12.xml" Id="rId2" /><Relationship Type="http://schemas.openxmlformats.org/officeDocument/2006/relationships/slideLayout" Target="/ppt/slideLayouts/slideLayout4.xml" Id="rId1" /></Relationships>
</file>

<file path=ppt/slides/_rels/slide14.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15.xml.rels>&#65279;<?xml version="1.0" encoding="utf-8"?><Relationships xmlns="http://schemas.openxmlformats.org/package/2006/relationships"><Relationship Type="http://schemas.openxmlformats.org/officeDocument/2006/relationships/image" Target="/ppt/media/image9.png" Id="rId3" /><Relationship Type="http://schemas.openxmlformats.org/officeDocument/2006/relationships/notesSlide" Target="/ppt/notesSlides/notesSlide13.xml" Id="rId2" /><Relationship Type="http://schemas.openxmlformats.org/officeDocument/2006/relationships/slideLayout" Target="/ppt/slideLayouts/slideLayout4.xml" Id="rId1" /></Relationships>
</file>

<file path=ppt/slides/_rels/slide16.xml.rels>&#65279;<?xml version="1.0" encoding="utf-8"?><Relationships xmlns="http://schemas.openxmlformats.org/package/2006/relationships"><Relationship Type="http://schemas.openxmlformats.org/officeDocument/2006/relationships/image" Target="/ppt/media/image10.png" Id="rId3" /><Relationship Type="http://schemas.openxmlformats.org/officeDocument/2006/relationships/notesSlide" Target="/ppt/notesSlides/notesSlide14.xml" Id="rId2" /><Relationship Type="http://schemas.openxmlformats.org/officeDocument/2006/relationships/slideLayout" Target="/ppt/slideLayouts/slideLayout4.xml" Id="rId1" /><Relationship Type="http://schemas.openxmlformats.org/officeDocument/2006/relationships/image" Target="/ppt/media/image12.jpeg" Id="rId5" /><Relationship Type="http://schemas.openxmlformats.org/officeDocument/2006/relationships/image" Target="/ppt/media/image11.png" Id="rId4" /></Relationships>
</file>

<file path=ppt/slides/_rels/slide17.xml.rels>&#65279;<?xml version="1.0" encoding="utf-8"?><Relationships xmlns="http://schemas.openxmlformats.org/package/2006/relationships"><Relationship Type="http://schemas.openxmlformats.org/officeDocument/2006/relationships/image" Target="/ppt/media/image13.png" Id="rId2" /><Relationship Type="http://schemas.openxmlformats.org/officeDocument/2006/relationships/slideLayout" Target="/ppt/slideLayouts/slideLayout4.xml" Id="rId1" /></Relationships>
</file>

<file path=ppt/slides/_rels/slide18.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19.xml.rels>&#65279;<?xml version="1.0" encoding="utf-8"?><Relationships xmlns="http://schemas.openxmlformats.org/package/2006/relationships"><Relationship Type="http://schemas.openxmlformats.org/officeDocument/2006/relationships/notesSlide" Target="/ppt/notesSlides/notesSlide15.xml" Id="rId2" /><Relationship Type="http://schemas.openxmlformats.org/officeDocument/2006/relationships/slideLayout" Target="/ppt/slideLayouts/slideLayout21.xml" Id="rId1" /></Relationships>
</file>

<file path=ppt/slides/_rels/slide2.xml.rels>&#65279;<?xml version="1.0" encoding="utf-8"?><Relationships xmlns="http://schemas.openxmlformats.org/package/2006/relationships"><Relationship Type="http://schemas.openxmlformats.org/officeDocument/2006/relationships/notesSlide" Target="/ppt/notesSlides/notesSlide2.xml" Id="rId2" /><Relationship Type="http://schemas.openxmlformats.org/officeDocument/2006/relationships/slideLayout" Target="/ppt/slideLayouts/slideLayout3.xml" Id="rId1" /></Relationships>
</file>

<file path=ppt/slides/_rels/slide20.xml.rels>&#65279;<?xml version="1.0" encoding="utf-8"?><Relationships xmlns="http://schemas.openxmlformats.org/package/2006/relationships"><Relationship Type="http://schemas.openxmlformats.org/officeDocument/2006/relationships/notesSlide" Target="/ppt/notesSlides/notesSlide16.xml" Id="rId2" /><Relationship Type="http://schemas.openxmlformats.org/officeDocument/2006/relationships/slideLayout" Target="/ppt/slideLayouts/slideLayout3.xml" Id="rId1" /></Relationships>
</file>

<file path=ppt/slides/_rels/slide21.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22.xml.rels>&#65279;<?xml version="1.0" encoding="utf-8"?><Relationships xmlns="http://schemas.openxmlformats.org/package/2006/relationships"><Relationship Type="http://schemas.openxmlformats.org/officeDocument/2006/relationships/slideLayout" Target="/ppt/slideLayouts/slideLayout21.xml" Id="rId1" /></Relationships>
</file>

<file path=ppt/slides/_rels/slide23.xml.rels>&#65279;<?xml version="1.0" encoding="utf-8"?><Relationships xmlns="http://schemas.openxmlformats.org/package/2006/relationships"><Relationship Type="http://schemas.openxmlformats.org/officeDocument/2006/relationships/slideLayout" Target="/ppt/slideLayouts/slideLayout21.xml" Id="rId1" /></Relationships>
</file>

<file path=ppt/slides/_rels/slide24.xml.rels>&#65279;<?xml version="1.0" encoding="utf-8"?><Relationships xmlns="http://schemas.openxmlformats.org/package/2006/relationships"><Relationship Type="http://schemas.openxmlformats.org/officeDocument/2006/relationships/slideLayout" Target="/ppt/slideLayouts/slideLayout21.xml" Id="rId1" /></Relationships>
</file>

<file path=ppt/slides/_rels/slide25.xml.rels>&#65279;<?xml version="1.0" encoding="utf-8"?><Relationships xmlns="http://schemas.openxmlformats.org/package/2006/relationships"><Relationship Type="http://schemas.openxmlformats.org/officeDocument/2006/relationships/notesSlide" Target="/ppt/notesSlides/notesSlide17.xml" Id="rId2" /><Relationship Type="http://schemas.openxmlformats.org/officeDocument/2006/relationships/slideLayout" Target="/ppt/slideLayouts/slideLayout2.xml" Id="rId1" /></Relationships>
</file>

<file path=ppt/slides/_rels/slide26.xml.rels>&#65279;<?xml version="1.0" encoding="utf-8"?><Relationships xmlns="http://schemas.openxmlformats.org/package/2006/relationships"><Relationship Type="http://schemas.openxmlformats.org/officeDocument/2006/relationships/notesSlide" Target="/ppt/notesSlides/notesSlide18.xml" Id="rId2" /><Relationship Type="http://schemas.openxmlformats.org/officeDocument/2006/relationships/slideLayout" Target="/ppt/slideLayouts/slideLayout11.xml" Id="rId1" /></Relationships>
</file>

<file path=ppt/slides/_rels/slide27.xml.rels>&#65279;<?xml version="1.0" encoding="utf-8"?><Relationships xmlns="http://schemas.openxmlformats.org/package/2006/relationships"><Relationship Type="http://schemas.openxmlformats.org/officeDocument/2006/relationships/image" Target="/ppt/media/image14.png" Id="rId3" /><Relationship Type="http://schemas.openxmlformats.org/officeDocument/2006/relationships/notesSlide" Target="/ppt/notesSlides/notesSlide19.xml" Id="rId2" /><Relationship Type="http://schemas.openxmlformats.org/officeDocument/2006/relationships/slideLayout" Target="/ppt/slideLayouts/slideLayout17.xml" Id="rId1" /></Relationships>
</file>

<file path=ppt/slides/_rels/slide28.xml.rels>&#65279;<?xml version="1.0" encoding="utf-8"?><Relationships xmlns="http://schemas.openxmlformats.org/package/2006/relationships"><Relationship Type="http://schemas.openxmlformats.org/officeDocument/2006/relationships/image" Target="/ppt/media/image15.png" Id="rId3" /><Relationship Type="http://schemas.openxmlformats.org/officeDocument/2006/relationships/notesSlide" Target="/ppt/notesSlides/notesSlide20.xml" Id="rId2" /><Relationship Type="http://schemas.openxmlformats.org/officeDocument/2006/relationships/slideLayout" Target="/ppt/slideLayouts/slideLayout23.xml" Id="rId1" /></Relationships>
</file>

<file path=ppt/slides/_rels/slide29.xml.rels>&#65279;<?xml version="1.0" encoding="utf-8"?><Relationships xmlns="http://schemas.openxmlformats.org/package/2006/relationships"><Relationship Type="http://schemas.openxmlformats.org/officeDocument/2006/relationships/image" Target="/ppt/media/image16.jpeg" Id="rId2" /><Relationship Type="http://schemas.openxmlformats.org/officeDocument/2006/relationships/slideLayout" Target="/ppt/slideLayouts/slideLayout23.xml" Id="rId1" /></Relationships>
</file>

<file path=ppt/slides/_rels/slide3.xml.rels>&#65279;<?xml version="1.0" encoding="utf-8"?><Relationships xmlns="http://schemas.openxmlformats.org/package/2006/relationships"><Relationship Type="http://schemas.openxmlformats.org/officeDocument/2006/relationships/notesSlide" Target="/ppt/notesSlides/notesSlide3.xml" Id="rId2" /><Relationship Type="http://schemas.openxmlformats.org/officeDocument/2006/relationships/slideLayout" Target="/ppt/slideLayouts/slideLayout2.xml" Id="rId1" /></Relationships>
</file>

<file path=ppt/slides/_rels/slide30.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31.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32.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33.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34.xml.rels>&#65279;<?xml version="1.0" encoding="utf-8"?><Relationships xmlns="http://schemas.openxmlformats.org/package/2006/relationships"><Relationship Type="http://schemas.openxmlformats.org/officeDocument/2006/relationships/image" Target="/ppt/media/image18.png" Id="rId3" /><Relationship Type="http://schemas.openxmlformats.org/officeDocument/2006/relationships/image" Target="/ppt/media/image17.png" Id="rId2" /><Relationship Type="http://schemas.openxmlformats.org/officeDocument/2006/relationships/slideLayout" Target="/ppt/slideLayouts/slideLayout23.xml" Id="rId1" /><Relationship Type="http://schemas.openxmlformats.org/officeDocument/2006/relationships/image" Target="/ppt/media/image19.jpeg" Id="rId4" /></Relationships>
</file>

<file path=ppt/slides/_rels/slide35.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36.xml.rels>&#65279;<?xml version="1.0" encoding="utf-8"?><Relationships xmlns="http://schemas.openxmlformats.org/package/2006/relationships"><Relationship Type="http://schemas.openxmlformats.org/officeDocument/2006/relationships/notesSlide" Target="/ppt/notesSlides/notesSlide21.xml" Id="rId2" /><Relationship Type="http://schemas.openxmlformats.org/officeDocument/2006/relationships/slideLayout" Target="/ppt/slideLayouts/slideLayout2.xml" Id="rId1" /></Relationships>
</file>

<file path=ppt/slides/_rels/slide37.xml.rels>&#65279;<?xml version="1.0" encoding="utf-8"?><Relationships xmlns="http://schemas.openxmlformats.org/package/2006/relationships"><Relationship Type="http://schemas.openxmlformats.org/officeDocument/2006/relationships/image" Target="/ppt/media/image20.jpeg" Id="rId3" /><Relationship Type="http://schemas.openxmlformats.org/officeDocument/2006/relationships/notesSlide" Target="/ppt/notesSlides/notesSlide22.xml" Id="rId2" /><Relationship Type="http://schemas.openxmlformats.org/officeDocument/2006/relationships/slideLayout" Target="/ppt/slideLayouts/slideLayout19.xml" Id="rId1" /><Relationship Type="http://schemas.openxmlformats.org/officeDocument/2006/relationships/image" Target="/ppt/media/image21.png" Id="rId4" /></Relationships>
</file>

<file path=ppt/slides/_rels/slide38.xml.rels>&#65279;<?xml version="1.0" encoding="utf-8"?><Relationships xmlns="http://schemas.openxmlformats.org/package/2006/relationships"><Relationship Type="http://schemas.openxmlformats.org/officeDocument/2006/relationships/image" Target="/ppt/media/image22.png" Id="rId3" /><Relationship Type="http://schemas.openxmlformats.org/officeDocument/2006/relationships/notesSlide" Target="/ppt/notesSlides/notesSlide23.xml" Id="rId2" /><Relationship Type="http://schemas.openxmlformats.org/officeDocument/2006/relationships/slideLayout" Target="/ppt/slideLayouts/slideLayout8.xml" Id="rId1" /><Relationship Type="http://schemas.openxmlformats.org/officeDocument/2006/relationships/image" Target="/ppt/media/image23.jpeg" Id="rId4" /></Relationships>
</file>

<file path=ppt/slides/_rels/slide39.xml.rels>&#65279;<?xml version="1.0" encoding="utf-8"?><Relationships xmlns="http://schemas.openxmlformats.org/package/2006/relationships"><Relationship Type="http://schemas.openxmlformats.org/officeDocument/2006/relationships/image" Target="/ppt/media/image24.png" Id="rId2" /><Relationship Type="http://schemas.openxmlformats.org/officeDocument/2006/relationships/slideLayout" Target="/ppt/slideLayouts/slideLayout8.xml" Id="rId1" /></Relationships>
</file>

<file path=ppt/slides/_rels/slide4.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notesSlide" Target="/ppt/notesSlides/notesSlide4.xml" Id="rId2" /><Relationship Type="http://schemas.openxmlformats.org/officeDocument/2006/relationships/slideLayout" Target="/ppt/slideLayouts/slideLayout15.xml" Id="rId1" /><Relationship Type="http://schemas.openxmlformats.org/officeDocument/2006/relationships/image" Target="/ppt/media/image3.png" Id="rId4" /></Relationships>
</file>

<file path=ppt/slides/_rels/slide40.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24.xml" Id="rId2" /><Relationship Type="http://schemas.openxmlformats.org/officeDocument/2006/relationships/slideLayout" Target="/ppt/slideLayouts/slideLayout13.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41.xml.rels>&#65279;<?xml version="1.0" encoding="utf-8"?><Relationships xmlns="http://schemas.openxmlformats.org/package/2006/relationships"><Relationship Type="http://schemas.openxmlformats.org/officeDocument/2006/relationships/image" Target="/ppt/media/image26.png" Id="rId3" /><Relationship Type="http://schemas.openxmlformats.org/officeDocument/2006/relationships/image" Target="/ppt/media/image25.png" Id="rId2" /><Relationship Type="http://schemas.openxmlformats.org/officeDocument/2006/relationships/slideLayout" Target="/ppt/slideLayouts/slideLayout13.xml" Id="rId1" /></Relationships>
</file>

<file path=ppt/slides/_rels/slide42.xml.rels>&#65279;<?xml version="1.0" encoding="utf-8"?><Relationships xmlns="http://schemas.openxmlformats.org/package/2006/relationships"><Relationship Type="http://schemas.openxmlformats.org/officeDocument/2006/relationships/notesSlide" Target="/ppt/notesSlides/notesSlide25.xml" Id="rId2" /><Relationship Type="http://schemas.openxmlformats.org/officeDocument/2006/relationships/slideLayout" Target="/ppt/slideLayouts/slideLayout20.xml" Id="rId1" /></Relationships>
</file>

<file path=ppt/slides/_rels/slide43.xml.rels>&#65279;<?xml version="1.0" encoding="utf-8"?><Relationships xmlns="http://schemas.openxmlformats.org/package/2006/relationships"><Relationship Type="http://schemas.openxmlformats.org/officeDocument/2006/relationships/image" Target="/ppt/media/image27.png" Id="rId3" /><Relationship Type="http://schemas.openxmlformats.org/officeDocument/2006/relationships/notesSlide" Target="/ppt/notesSlides/notesSlide26.xml" Id="rId2" /><Relationship Type="http://schemas.openxmlformats.org/officeDocument/2006/relationships/slideLayout" Target="/ppt/slideLayouts/slideLayout16.xml" Id="rId1" /><Relationship Type="http://schemas.openxmlformats.org/officeDocument/2006/relationships/image" Target="/ppt/media/image29.png" Id="rId5" /><Relationship Type="http://schemas.openxmlformats.org/officeDocument/2006/relationships/image" Target="/ppt/media/image28.png" Id="rId4" /></Relationships>
</file>

<file path=ppt/slides/_rels/slide44.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notesSlide" Target="/ppt/notesSlides/notesSlide27.xml" Id="rId2" /><Relationship Type="http://schemas.openxmlformats.org/officeDocument/2006/relationships/slideLayout" Target="/ppt/slideLayouts/slideLayout14.xml" Id="rId1" /></Relationships>
</file>

<file path=ppt/slides/_rels/slide45.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46.xml.rels>&#65279;<?xml version="1.0" encoding="utf-8"?><Relationships xmlns="http://schemas.openxmlformats.org/package/2006/relationships"><Relationship Type="http://schemas.openxmlformats.org/officeDocument/2006/relationships/image" Target="/ppt/media/image31.png" Id="rId2" /><Relationship Type="http://schemas.openxmlformats.org/officeDocument/2006/relationships/slideLayout" Target="/ppt/slideLayouts/slideLayout14.xml" Id="rId1" /></Relationships>
</file>

<file path=ppt/slides/_rels/slide47.xml.rels>&#65279;<?xml version="1.0" encoding="utf-8"?><Relationships xmlns="http://schemas.openxmlformats.org/package/2006/relationships"><Relationship Type="http://schemas.openxmlformats.org/officeDocument/2006/relationships/notesSlide" Target="/ppt/notesSlides/notesSlide28.xml" Id="rId2" /><Relationship Type="http://schemas.openxmlformats.org/officeDocument/2006/relationships/slideLayout" Target="/ppt/slideLayouts/slideLayout2.xml" Id="rId1" /></Relationships>
</file>

<file path=ppt/slides/_rels/slide4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49.xml.rels>&#65279;<?xml version="1.0" encoding="utf-8"?><Relationships xmlns="http://schemas.openxmlformats.org/package/2006/relationships"><Relationship Type="http://schemas.openxmlformats.org/officeDocument/2006/relationships/diagramLayout" Target="/ppt/diagrams/layout2.xml" Id="rId3" /><Relationship Type="http://schemas.openxmlformats.org/officeDocument/2006/relationships/diagramData" Target="/ppt/diagrams/data2.xml" Id="rId2" /><Relationship Type="http://schemas.openxmlformats.org/officeDocument/2006/relationships/slideLayout" Target="/ppt/slideLayouts/slideLayout2.xml" Id="rId1" /><Relationship Type="http://schemas.microsoft.com/office/2007/relationships/diagramDrawing" Target="/ppt/diagrams/drawing2.xml" Id="rId6" /><Relationship Type="http://schemas.openxmlformats.org/officeDocument/2006/relationships/diagramColors" Target="/ppt/diagrams/colors2.xml" Id="rId5" /><Relationship Type="http://schemas.openxmlformats.org/officeDocument/2006/relationships/diagramQuickStyle" Target="/ppt/diagrams/quickStyle2.xml" Id="rId4" /></Relationships>
</file>

<file path=ppt/slides/_rels/slide5.xml.rels>&#65279;<?xml version="1.0" encoding="utf-8"?><Relationships xmlns="http://schemas.openxmlformats.org/package/2006/relationships"><Relationship Type="http://schemas.openxmlformats.org/officeDocument/2006/relationships/image" Target="/ppt/media/image4.jpeg" Id="rId3" /><Relationship Type="http://schemas.openxmlformats.org/officeDocument/2006/relationships/notesSlide" Target="/ppt/notesSlides/notesSlide5.xml" Id="rId2" /><Relationship Type="http://schemas.openxmlformats.org/officeDocument/2006/relationships/slideLayout" Target="/ppt/slideLayouts/slideLayout10.xml" Id="rId1" /><Relationship Type="http://schemas.openxmlformats.org/officeDocument/2006/relationships/image" Target="/ppt/media/image5.jpeg" Id="rId4" /></Relationships>
</file>

<file path=ppt/slides/_rels/slide50.xml.rels>&#65279;<?xml version="1.0" encoding="utf-8"?><Relationships xmlns="http://schemas.openxmlformats.org/package/2006/relationships"><Relationship Type="http://schemas.openxmlformats.org/officeDocument/2006/relationships/image" Target="/ppt/media/image33.jpeg" Id="rId3" /><Relationship Type="http://schemas.openxmlformats.org/officeDocument/2006/relationships/image" Target="/ppt/media/image32.jpeg" Id="rId2" /><Relationship Type="http://schemas.openxmlformats.org/officeDocument/2006/relationships/slideLayout" Target="/ppt/slideLayouts/slideLayout23.xml" Id="rId1" /></Relationships>
</file>

<file path=ppt/slides/_rels/slide51.xml.rels>&#65279;<?xml version="1.0" encoding="utf-8"?><Relationships xmlns="http://schemas.openxmlformats.org/package/2006/relationships"><Relationship Type="http://schemas.openxmlformats.org/officeDocument/2006/relationships/image" Target="/ppt/media/image34.png" Id="rId2" /><Relationship Type="http://schemas.openxmlformats.org/officeDocument/2006/relationships/slideLayout" Target="/ppt/slideLayouts/slideLayout23.xml" Id="rId1" /></Relationships>
</file>

<file path=ppt/slides/_rels/slide52.xml.rels>&#65279;<?xml version="1.0" encoding="utf-8"?><Relationships xmlns="http://schemas.openxmlformats.org/package/2006/relationships"><Relationship Type="http://schemas.openxmlformats.org/officeDocument/2006/relationships/image" Target="/ppt/media/image36.jpeg" Id="rId3" /><Relationship Type="http://schemas.openxmlformats.org/officeDocument/2006/relationships/image" Target="/ppt/media/image35.jpeg" Id="rId2" /><Relationship Type="http://schemas.openxmlformats.org/officeDocument/2006/relationships/slideLayout" Target="/ppt/slideLayouts/slideLayout23.xml" Id="rId1" /></Relationships>
</file>

<file path=ppt/slides/_rels/slide53.xml.rels>&#65279;<?xml version="1.0" encoding="utf-8"?><Relationships xmlns="http://schemas.openxmlformats.org/package/2006/relationships"><Relationship Type="http://schemas.openxmlformats.org/officeDocument/2006/relationships/diagramLayout" Target="/ppt/diagrams/layout3.xml" Id="rId3" /><Relationship Type="http://schemas.openxmlformats.org/officeDocument/2006/relationships/diagramData" Target="/ppt/diagrams/data3.xml" Id="rId2" /><Relationship Type="http://schemas.openxmlformats.org/officeDocument/2006/relationships/slideLayout" Target="/ppt/slideLayouts/slideLayout23.xml" Id="rId1" /><Relationship Type="http://schemas.microsoft.com/office/2007/relationships/diagramDrawing" Target="/ppt/diagrams/drawing3.xml" Id="rId6" /><Relationship Type="http://schemas.openxmlformats.org/officeDocument/2006/relationships/diagramColors" Target="/ppt/diagrams/colors3.xml" Id="rId5" /><Relationship Type="http://schemas.openxmlformats.org/officeDocument/2006/relationships/diagramQuickStyle" Target="/ppt/diagrams/quickStyle3.xml" Id="rId4" /></Relationships>
</file>

<file path=ppt/slides/_rels/slide54.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55.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56.xml.rels>&#65279;<?xml version="1.0" encoding="utf-8"?><Relationships xmlns="http://schemas.openxmlformats.org/package/2006/relationships"><Relationship Type="http://schemas.openxmlformats.org/officeDocument/2006/relationships/image" Target="/ppt/media/image37.png" Id="rId2" /><Relationship Type="http://schemas.openxmlformats.org/officeDocument/2006/relationships/slideLayout" Target="/ppt/slideLayouts/slideLayout23.xml" Id="rId1" /></Relationships>
</file>

<file path=ppt/slides/_rels/slide57.xml.rels>&#65279;<?xml version="1.0" encoding="utf-8"?><Relationships xmlns="http://schemas.openxmlformats.org/package/2006/relationships"><Relationship Type="http://schemas.openxmlformats.org/officeDocument/2006/relationships/image" Target="/ppt/media/image38.png" Id="rId2" /><Relationship Type="http://schemas.openxmlformats.org/officeDocument/2006/relationships/slideLayout" Target="/ppt/slideLayouts/slideLayout23.xml" Id="rId1" /></Relationships>
</file>

<file path=ppt/slides/_rels/slide58.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59.xml.rels>&#65279;<?xml version="1.0" encoding="utf-8"?><Relationships xmlns="http://schemas.openxmlformats.org/package/2006/relationships"><Relationship Type="http://schemas.openxmlformats.org/officeDocument/2006/relationships/diagramLayout" Target="/ppt/diagrams/layout4.xml" Id="rId3" /><Relationship Type="http://schemas.openxmlformats.org/officeDocument/2006/relationships/diagramData" Target="/ppt/diagrams/data4.xml" Id="rId2" /><Relationship Type="http://schemas.openxmlformats.org/officeDocument/2006/relationships/slideLayout" Target="/ppt/slideLayouts/slideLayout23.xml" Id="rId1" /><Relationship Type="http://schemas.microsoft.com/office/2007/relationships/diagramDrawing" Target="/ppt/diagrams/drawing4.xml" Id="rId6" /><Relationship Type="http://schemas.openxmlformats.org/officeDocument/2006/relationships/diagramColors" Target="/ppt/diagrams/colors4.xml" Id="rId5" /><Relationship Type="http://schemas.openxmlformats.org/officeDocument/2006/relationships/diagramQuickStyle" Target="/ppt/diagrams/quickStyle4.xml" Id="rId4" /></Relationships>
</file>

<file path=ppt/slides/_rels/slide6.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2.xml" Id="rId1" /></Relationships>
</file>

<file path=ppt/slides/_rels/slide60.xml.rels>&#65279;<?xml version="1.0" encoding="utf-8"?><Relationships xmlns="http://schemas.openxmlformats.org/package/2006/relationships"><Relationship Type="http://schemas.openxmlformats.org/officeDocument/2006/relationships/image" Target="/ppt/media/image39.png" Id="rId2" /><Relationship Type="http://schemas.openxmlformats.org/officeDocument/2006/relationships/slideLayout" Target="/ppt/slideLayouts/slideLayout23.xml" Id="rId1" /></Relationships>
</file>

<file path=ppt/slides/_rels/slide61.xml.rels>&#65279;<?xml version="1.0" encoding="utf-8"?><Relationships xmlns="http://schemas.openxmlformats.org/package/2006/relationships"><Relationship Type="http://schemas.openxmlformats.org/officeDocument/2006/relationships/image" Target="/ppt/media/image40.png" Id="rId2" /><Relationship Type="http://schemas.openxmlformats.org/officeDocument/2006/relationships/slideLayout" Target="/ppt/slideLayouts/slideLayout23.xml" Id="rId1" /></Relationships>
</file>

<file path=ppt/slides/_rels/slide62.xml.rels>&#65279;<?xml version="1.0" encoding="utf-8"?><Relationships xmlns="http://schemas.openxmlformats.org/package/2006/relationships"><Relationship Type="http://schemas.openxmlformats.org/officeDocument/2006/relationships/image" Target="/ppt/media/image41.png" Id="rId2" /><Relationship Type="http://schemas.openxmlformats.org/officeDocument/2006/relationships/slideLayout" Target="/ppt/slideLayouts/slideLayout23.xml" Id="rId1" /></Relationships>
</file>

<file path=ppt/slides/_rels/slide63.xml.rels>&#65279;<?xml version="1.0" encoding="utf-8"?><Relationships xmlns="http://schemas.openxmlformats.org/package/2006/relationships"><Relationship Type="http://schemas.openxmlformats.org/officeDocument/2006/relationships/image" Target="/ppt/media/image42.png" Id="rId2" /><Relationship Type="http://schemas.openxmlformats.org/officeDocument/2006/relationships/slideLayout" Target="/ppt/slideLayouts/slideLayout23.xml" Id="rId1" /></Relationships>
</file>

<file path=ppt/slides/_rels/slide64.xml.rels>&#65279;<?xml version="1.0" encoding="utf-8"?><Relationships xmlns="http://schemas.openxmlformats.org/package/2006/relationships"><Relationship Type="http://schemas.openxmlformats.org/officeDocument/2006/relationships/slideLayout" Target="/ppt/slideLayouts/slideLayout17.xml" Id="rId2" /><Relationship Type="http://schemas.openxmlformats.org/officeDocument/2006/relationships/image" Target="/ppt/media/image43.png" Id="rId4" /><Relationship Type="http://schemas.openxmlformats.org/officeDocument/2006/relationships/video" Target="NULL" TargetMode="External" Id="rId1" /><Relationship Type="http://schemas.microsoft.com/office/2007/relationships/media" Target="/ppt/media/media1.mp4" Id="rId3" /></Relationships>
</file>

<file path=ppt/slides/_rels/slide65.xml.rels>&#65279;<?xml version="1.0" encoding="utf-8"?><Relationships xmlns="http://schemas.openxmlformats.org/package/2006/relationships"><Relationship Type="http://schemas.openxmlformats.org/officeDocument/2006/relationships/image" Target="/ppt/media/image44.png" Id="rId2" /><Relationship Type="http://schemas.openxmlformats.org/officeDocument/2006/relationships/slideLayout" Target="/ppt/slideLayouts/slideLayout23.xml" Id="rId1" /></Relationships>
</file>

<file path=ppt/slides/_rels/slide66.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67.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68.xml.rels>&#65279;<?xml version="1.0" encoding="utf-8"?><Relationships xmlns="http://schemas.openxmlformats.org/package/2006/relationships"><Relationship Type="http://schemas.openxmlformats.org/officeDocument/2006/relationships/image" Target="/ppt/media/image45.png" Id="rId2" /><Relationship Type="http://schemas.openxmlformats.org/officeDocument/2006/relationships/slideLayout" Target="/ppt/slideLayouts/slideLayout23.xml" Id="rId1" /></Relationships>
</file>

<file path=ppt/slides/_rels/slide69.xml.rels>&#65279;<?xml version="1.0" encoding="utf-8"?><Relationships xmlns="http://schemas.openxmlformats.org/package/2006/relationships"><Relationship Type="http://schemas.openxmlformats.org/officeDocument/2006/relationships/image" Target="/ppt/media/image46.png" Id="rId2" /><Relationship Type="http://schemas.openxmlformats.org/officeDocument/2006/relationships/slideLayout" Target="/ppt/slideLayouts/slideLayout23.xml" Id="rId1" /></Relationships>
</file>

<file path=ppt/slides/_rels/slide7.xml.rels>&#65279;<?xml version="1.0" encoding="utf-8"?><Relationships xmlns="http://schemas.openxmlformats.org/package/2006/relationships"><Relationship Type="http://schemas.openxmlformats.org/officeDocument/2006/relationships/image" Target="/ppt/media/image6.png" Id="rId3" /><Relationship Type="http://schemas.openxmlformats.org/officeDocument/2006/relationships/notesSlide" Target="/ppt/notesSlides/notesSlide7.xml" Id="rId2" /><Relationship Type="http://schemas.openxmlformats.org/officeDocument/2006/relationships/slideLayout" Target="/ppt/slideLayouts/slideLayout22.xml" Id="rId1" /></Relationships>
</file>

<file path=ppt/slides/_rels/slide70.xml.rels>&#65279;<?xml version="1.0" encoding="utf-8"?><Relationships xmlns="http://schemas.openxmlformats.org/package/2006/relationships"><Relationship Type="http://schemas.openxmlformats.org/officeDocument/2006/relationships/slideLayout" Target="/ppt/slideLayouts/slideLayout23.xml" Id="rId1" /></Relationships>
</file>

<file path=ppt/slides/_rels/slide71.xml.rels>&#65279;<?xml version="1.0" encoding="utf-8"?><Relationships xmlns="http://schemas.openxmlformats.org/package/2006/relationships"><Relationship Type="http://schemas.openxmlformats.org/officeDocument/2006/relationships/image" Target="/ppt/media/image47.png" Id="rId3" /><Relationship Type="http://schemas.openxmlformats.org/officeDocument/2006/relationships/notesSlide" Target="/ppt/notesSlides/notesSlide29.xml" Id="rId2" /><Relationship Type="http://schemas.openxmlformats.org/officeDocument/2006/relationships/slideLayout" Target="/ppt/slideLayouts/slideLayout17.xml" Id="rId1" /><Relationship Type="http://schemas.openxmlformats.org/officeDocument/2006/relationships/image" Target="/ppt/media/image49.png" Id="rId5" /><Relationship Type="http://schemas.openxmlformats.org/officeDocument/2006/relationships/image" Target="/ppt/media/image48.png" Id="rId4" /></Relationships>
</file>

<file path=ppt/slides/_rels/slide72.xml.rels>&#65279;<?xml version="1.0" encoding="utf-8"?><Relationships xmlns="http://schemas.openxmlformats.org/package/2006/relationships"><Relationship Type="http://schemas.openxmlformats.org/officeDocument/2006/relationships/image" Target="/ppt/media/image51.png" Id="rId3" /><Relationship Type="http://schemas.openxmlformats.org/officeDocument/2006/relationships/image" Target="/ppt/media/image50.png" Id="rId2" /><Relationship Type="http://schemas.openxmlformats.org/officeDocument/2006/relationships/slideLayout" Target="/ppt/slideLayouts/slideLayout17.xml" Id="rId1" /><Relationship Type="http://schemas.openxmlformats.org/officeDocument/2006/relationships/image" Target="/ppt/media/image52.png" Id="rId4" /></Relationships>
</file>

<file path=ppt/slides/_rels/slide73.xml.rels>&#65279;<?xml version="1.0" encoding="utf-8"?><Relationships xmlns="http://schemas.openxmlformats.org/package/2006/relationships"><Relationship Type="http://schemas.openxmlformats.org/officeDocument/2006/relationships/slideLayout" Target="/ppt/slideLayouts/slideLayout17.xml" Id="rId2" /><Relationship Type="http://schemas.openxmlformats.org/officeDocument/2006/relationships/image" Target="/ppt/media/image53.png" Id="rId4" /><Relationship Type="http://schemas.openxmlformats.org/officeDocument/2006/relationships/video" Target="NULL" TargetMode="External" Id="rId1" /><Relationship Type="http://schemas.microsoft.com/office/2007/relationships/media" Target="/ppt/media/media2.mp4" Id="rId3" /></Relationships>
</file>

<file path=ppt/slides/_rels/slide74.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75.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76.xml.rels>&#65279;<?xml version="1.0" encoding="utf-8"?><Relationships xmlns="http://schemas.openxmlformats.org/package/2006/relationships"><Relationship Type="http://schemas.openxmlformats.org/officeDocument/2006/relationships/diagramLayout" Target="/ppt/diagrams/layout5.xml" Id="rId3" /><Relationship Type="http://schemas.openxmlformats.org/officeDocument/2006/relationships/diagramData" Target="/ppt/diagrams/data5.xml" Id="rId2" /><Relationship Type="http://schemas.openxmlformats.org/officeDocument/2006/relationships/slideLayout" Target="/ppt/slideLayouts/slideLayout17.xml" Id="rId1" /><Relationship Type="http://schemas.microsoft.com/office/2007/relationships/diagramDrawing" Target="/ppt/diagrams/drawing5.xml" Id="rId6" /><Relationship Type="http://schemas.openxmlformats.org/officeDocument/2006/relationships/diagramColors" Target="/ppt/diagrams/colors5.xml" Id="rId5" /><Relationship Type="http://schemas.openxmlformats.org/officeDocument/2006/relationships/diagramQuickStyle" Target="/ppt/diagrams/quickStyle5.xml" Id="rId4" /></Relationships>
</file>

<file path=ppt/slides/_rels/slide77.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78.xml.rels>&#65279;<?xml version="1.0" encoding="utf-8"?><Relationships xmlns="http://schemas.openxmlformats.org/package/2006/relationships"><Relationship Type="http://schemas.openxmlformats.org/officeDocument/2006/relationships/diagramLayout" Target="/ppt/diagrams/layout6.xml" Id="rId3" /><Relationship Type="http://schemas.openxmlformats.org/officeDocument/2006/relationships/diagramData" Target="/ppt/diagrams/data6.xml" Id="rId2" /><Relationship Type="http://schemas.openxmlformats.org/officeDocument/2006/relationships/slideLayout" Target="/ppt/slideLayouts/slideLayout17.xml" Id="rId1" /><Relationship Type="http://schemas.microsoft.com/office/2007/relationships/diagramDrawing" Target="/ppt/diagrams/drawing6.xml" Id="rId6" /><Relationship Type="http://schemas.openxmlformats.org/officeDocument/2006/relationships/diagramColors" Target="/ppt/diagrams/colors6.xml" Id="rId5" /><Relationship Type="http://schemas.openxmlformats.org/officeDocument/2006/relationships/diagramQuickStyle" Target="/ppt/diagrams/quickStyle6.xml" Id="rId4" /></Relationships>
</file>

<file path=ppt/slides/_rels/slide79.xml.rels>&#65279;<?xml version="1.0" encoding="utf-8"?><Relationships xmlns="http://schemas.openxmlformats.org/package/2006/relationships"><Relationship Type="http://schemas.openxmlformats.org/officeDocument/2006/relationships/image" Target="/ppt/media/image55.png" Id="rId3" /><Relationship Type="http://schemas.openxmlformats.org/officeDocument/2006/relationships/image" Target="/ppt/media/image54.png" Id="rId2" /><Relationship Type="http://schemas.openxmlformats.org/officeDocument/2006/relationships/slideLayout" Target="/ppt/slideLayouts/slideLayout17.xml" Id="rId1" /></Relationships>
</file>

<file path=ppt/slides/_rels/slide8.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6.png" Id="rId2" /><Relationship Type="http://schemas.openxmlformats.org/officeDocument/2006/relationships/slideLayout" Target="/ppt/slideLayouts/slideLayout22.xml" Id="rId1" /></Relationships>
</file>

<file path=ppt/slides/_rels/slide80.xml.rels>&#65279;<?xml version="1.0" encoding="utf-8"?><Relationships xmlns="http://schemas.openxmlformats.org/package/2006/relationships"><Relationship Type="http://schemas.openxmlformats.org/officeDocument/2006/relationships/image" Target="/ppt/media/image57.png" Id="rId3" /><Relationship Type="http://schemas.openxmlformats.org/officeDocument/2006/relationships/image" Target="/ppt/media/image56.png" Id="rId2" /><Relationship Type="http://schemas.openxmlformats.org/officeDocument/2006/relationships/slideLayout" Target="/ppt/slideLayouts/slideLayout17.xml" Id="rId1" /></Relationships>
</file>

<file path=ppt/slides/_rels/slide81.xml.rels>&#65279;<?xml version="1.0" encoding="utf-8"?><Relationships xmlns="http://schemas.openxmlformats.org/package/2006/relationships"><Relationship Type="http://schemas.openxmlformats.org/officeDocument/2006/relationships/image" Target="/ppt/media/image59.png" Id="rId3" /><Relationship Type="http://schemas.openxmlformats.org/officeDocument/2006/relationships/image" Target="/ppt/media/image58.png" Id="rId2" /><Relationship Type="http://schemas.openxmlformats.org/officeDocument/2006/relationships/slideLayout" Target="/ppt/slideLayouts/slideLayout17.xml" Id="rId1" /></Relationships>
</file>

<file path=ppt/slides/_rels/slide82.xml.rels>&#65279;<?xml version="1.0" encoding="utf-8"?><Relationships xmlns="http://schemas.openxmlformats.org/package/2006/relationships"><Relationship Type="http://schemas.openxmlformats.org/officeDocument/2006/relationships/image" Target="/ppt/media/image61.png" Id="rId3" /><Relationship Type="http://schemas.openxmlformats.org/officeDocument/2006/relationships/image" Target="/ppt/media/image60.png" Id="rId2" /><Relationship Type="http://schemas.openxmlformats.org/officeDocument/2006/relationships/slideLayout" Target="/ppt/slideLayouts/slideLayout17.xml" Id="rId1" /></Relationships>
</file>

<file path=ppt/slides/_rels/slide83.xml.rels>&#65279;<?xml version="1.0" encoding="utf-8"?><Relationships xmlns="http://schemas.openxmlformats.org/package/2006/relationships"><Relationship Type="http://schemas.openxmlformats.org/officeDocument/2006/relationships/slideLayout" Target="/ppt/slideLayouts/slideLayout17.xml" Id="rId1" /></Relationships>
</file>

<file path=ppt/slides/_rels/slide84.xml.rels>&#65279;<?xml version="1.0" encoding="utf-8"?><Relationships xmlns="http://schemas.openxmlformats.org/package/2006/relationships"><Relationship Type="http://schemas.openxmlformats.org/officeDocument/2006/relationships/diagramLayout" Target="/ppt/diagrams/layout7.xml" Id="rId3" /><Relationship Type="http://schemas.openxmlformats.org/officeDocument/2006/relationships/diagramData" Target="/ppt/diagrams/data7.xml" Id="rId2" /><Relationship Type="http://schemas.openxmlformats.org/officeDocument/2006/relationships/slideLayout" Target="/ppt/slideLayouts/slideLayout17.xml" Id="rId1" /><Relationship Type="http://schemas.microsoft.com/office/2007/relationships/diagramDrawing" Target="/ppt/diagrams/drawing7.xml" Id="rId6" /><Relationship Type="http://schemas.openxmlformats.org/officeDocument/2006/relationships/diagramColors" Target="/ppt/diagrams/colors7.xml" Id="rId5" /><Relationship Type="http://schemas.openxmlformats.org/officeDocument/2006/relationships/diagramQuickStyle" Target="/ppt/diagrams/quickStyle7.xml" Id="rId4" /></Relationships>
</file>

<file path=ppt/slides/_rels/slide85.xml.rels>&#65279;<?xml version="1.0" encoding="utf-8"?><Relationships xmlns="http://schemas.openxmlformats.org/package/2006/relationships"><Relationship Type="http://schemas.openxmlformats.org/officeDocument/2006/relationships/notesSlide" Target="/ppt/notesSlides/notesSlide30.xml" Id="rId2" /><Relationship Type="http://schemas.openxmlformats.org/officeDocument/2006/relationships/slideLayout" Target="/ppt/slideLayouts/slideLayout2.xml" Id="rId1" /></Relationships>
</file>

<file path=ppt/slides/_rels/slide86.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87.xml.rels>&#65279;<?xml version="1.0" encoding="utf-8"?><Relationships xmlns="http://schemas.openxmlformats.org/package/2006/relationships"><Relationship Type="http://schemas.openxmlformats.org/officeDocument/2006/relationships/slideLayout" Target="/ppt/slideLayouts/slideLayout15.xml" Id="rId1" /></Relationships>
</file>

<file path=ppt/slides/_rels/slide88.xml.rels>&#65279;<?xml version="1.0" encoding="utf-8"?><Relationships xmlns="http://schemas.openxmlformats.org/package/2006/relationships"><Relationship Type="http://schemas.openxmlformats.org/officeDocument/2006/relationships/slideLayout" Target="/ppt/slideLayouts/slideLayout22.xml" Id="rId1" /></Relationships>
</file>

<file path=ppt/slides/_rels/slide89.xml.rels>&#65279;<?xml version="1.0" encoding="utf-8"?><Relationships xmlns="http://schemas.openxmlformats.org/package/2006/relationships"><Relationship Type="http://schemas.openxmlformats.org/officeDocument/2006/relationships/slideLayout" Target="/ppt/slideLayouts/slideLayout22.xml" Id="rId1" /></Relationships>
</file>

<file path=ppt/slides/_rels/slide9.xml.rels>&#65279;<?xml version="1.0" encoding="utf-8"?><Relationships xmlns="http://schemas.openxmlformats.org/package/2006/relationships"><Relationship Type="http://schemas.openxmlformats.org/officeDocument/2006/relationships/image" Target="/ppt/media/image8.png" Id="rId3" /><Relationship Type="http://schemas.openxmlformats.org/officeDocument/2006/relationships/notesSlide" Target="/ppt/notesSlides/notesSlide8.xml" Id="rId2" /><Relationship Type="http://schemas.openxmlformats.org/officeDocument/2006/relationships/slideLayout" Target="/ppt/slideLayouts/slideLayout17.xml" Id="rId1" /></Relationships>
</file>

<file path=ppt/slides/_rels/slide90.xml.rels>&#65279;<?xml version="1.0" encoding="utf-8"?><Relationships xmlns="http://schemas.openxmlformats.org/package/2006/relationships"><Relationship Type="http://schemas.openxmlformats.org/officeDocument/2006/relationships/image" Target="/ppt/media/image62.png" Id="rId2" /><Relationship Type="http://schemas.openxmlformats.org/officeDocument/2006/relationships/slideLayout" Target="/ppt/slideLayouts/slideLayout22.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ctrTitle"/>
          </p:nvPr>
        </p:nvSpPr>
        <p:spPr>
          <a:xfrm>
            <a:off x="1587149" y="1358119"/>
            <a:ext cx="6605279"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2"/>
                </a:solidFill>
              </a:rPr>
              <a:t>MINESS MEDICINE </a:t>
            </a:r>
            <a:endParaRPr dirty="0">
              <a:solidFill>
                <a:schemeClr val="dk2"/>
              </a:solidFill>
            </a:endParaRPr>
          </a:p>
          <a:p>
            <a:pPr marL="0" lvl="0" indent="0" algn="ctr" rtl="0">
              <a:spcBef>
                <a:spcPts val="0"/>
              </a:spcBef>
              <a:spcAft>
                <a:spcPts val="0"/>
              </a:spcAft>
              <a:buNone/>
            </a:pPr>
            <a:r>
              <a:rPr lang="en" dirty="0">
                <a:solidFill>
                  <a:schemeClr val="dk2"/>
                </a:solidFill>
              </a:rPr>
              <a:t>PRESENTATION</a:t>
            </a:r>
            <a:endParaRPr dirty="0">
              <a:solidFill>
                <a:schemeClr val="dk2"/>
              </a:solidFill>
            </a:endParaRPr>
          </a:p>
        </p:txBody>
      </p:sp>
      <p:sp>
        <p:nvSpPr>
          <p:cNvPr id="319" name="Google Shape;319;p42"/>
          <p:cNvSpPr txBox="1">
            <a:spLocks noGrp="1"/>
          </p:cNvSpPr>
          <p:nvPr>
            <p:ph type="subTitle" idx="1"/>
          </p:nvPr>
        </p:nvSpPr>
        <p:spPr>
          <a:xfrm>
            <a:off x="1869512" y="3398494"/>
            <a:ext cx="5434200" cy="51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Here is where your presentation begins!</a:t>
            </a:r>
            <a:endParaRPr sz="1600"/>
          </a:p>
          <a:p>
            <a:pPr marL="0" lvl="0" indent="0" algn="ctr" rtl="0">
              <a:spcBef>
                <a:spcPts val="0"/>
              </a:spcBef>
              <a:spcAft>
                <a:spcPts val="0"/>
              </a:spcAft>
              <a:buNone/>
            </a:pPr>
            <a:r>
              <a:rPr lang="en"/>
              <a:t> </a:t>
            </a:r>
            <a:endParaRPr/>
          </a:p>
        </p:txBody>
      </p:sp>
      <p:pic>
        <p:nvPicPr>
          <p:cNvPr id="2" name="Picture 2" descr="Furcation Involvement Classification: A Comprehensive Review and a New  System Proposal">
            <a:extLst>
              <a:ext uri="{FF2B5EF4-FFF2-40B4-BE49-F238E27FC236}">
                <a16:creationId xmlns:a16="http://schemas.microsoft.com/office/drawing/2014/main" xmlns="" id="{399E638E-8999-582C-3A62-717F1919BE3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7091" y="0"/>
            <a:ext cx="8428703" cy="5092860"/>
          </a:xfrm>
          <a:prstGeom prst="rect">
            <a:avLst/>
          </a:prstGeom>
          <a:noFill/>
          <a:effectLst>
            <a:outerShdw blurRad="50800" dist="50800" dir="5400000" algn="ctr" rotWithShape="0">
              <a:srgbClr val="000000">
                <a:alpha val="59000"/>
              </a:srgbClr>
            </a:outerShdw>
          </a:effectLst>
          <a:extLst>
            <a:ext uri="{909E8E84-426E-40DD-AFC4-6F175D3DCCD1}">
              <a14:hiddenFill xmlns:a14="http://schemas.microsoft.com/office/drawing/2010/main" xmlns="">
                <a:solidFill>
                  <a:srgbClr val="FFFFFF"/>
                </a:solidFill>
              </a14:hiddenFill>
            </a:ext>
          </a:extLst>
        </p:spPr>
      </p:pic>
      <p:sp>
        <p:nvSpPr>
          <p:cNvPr id="3" name="Title 3">
            <a:extLst>
              <a:ext uri="{FF2B5EF4-FFF2-40B4-BE49-F238E27FC236}">
                <a16:creationId xmlns:a16="http://schemas.microsoft.com/office/drawing/2014/main" xmlns="" id="{BD036D16-4A93-0BDA-5278-4D88107A5F8B}"/>
              </a:ext>
            </a:extLst>
          </p:cNvPr>
          <p:cNvSpPr txBox="1">
            <a:spLocks/>
          </p:cNvSpPr>
          <p:nvPr/>
        </p:nvSpPr>
        <p:spPr>
          <a:xfrm>
            <a:off x="1231072" y="1597435"/>
            <a:ext cx="6858000" cy="839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Montserrat"/>
              <a:buNone/>
              <a:defRPr sz="4700" b="1"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a:solidFill>
                  <a:srgbClr val="FFFF00"/>
                </a:solidFill>
              </a:rPr>
              <a:t>FURCATION INVOLVEMENT</a:t>
            </a:r>
            <a:endParaRPr lang="en-IN" dirty="0">
              <a:solidFill>
                <a:srgbClr val="FFFF00"/>
              </a:solidFill>
            </a:endParaRPr>
          </a:p>
        </p:txBody>
      </p:sp>
      <p:sp>
        <p:nvSpPr>
          <p:cNvPr id="4" name="Subtitle 4">
            <a:extLst>
              <a:ext uri="{FF2B5EF4-FFF2-40B4-BE49-F238E27FC236}">
                <a16:creationId xmlns:a16="http://schemas.microsoft.com/office/drawing/2014/main" xmlns="" id="{C1A720B4-DD2C-B952-5EAD-EEE249284A41}"/>
              </a:ext>
            </a:extLst>
          </p:cNvPr>
          <p:cNvSpPr txBox="1">
            <a:spLocks/>
          </p:cNvSpPr>
          <p:nvPr/>
        </p:nvSpPr>
        <p:spPr>
          <a:xfrm>
            <a:off x="1728318" y="3640403"/>
            <a:ext cx="6858000" cy="12418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1pPr>
            <a:lvl2pPr marL="914400" marR="0" lvl="1"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2pPr>
            <a:lvl3pPr marL="1371600" marR="0" lvl="2"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3pPr>
            <a:lvl4pPr marL="1828800" marR="0" lvl="3"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4pPr>
            <a:lvl5pPr marL="2286000" marR="0" lvl="4"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5pPr>
            <a:lvl6pPr marL="2743200" marR="0" lvl="5"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6pPr>
            <a:lvl7pPr marL="3200400" marR="0" lvl="6"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7pPr>
            <a:lvl8pPr marL="3657600" marR="0" lvl="7"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8pPr>
            <a:lvl9pPr marL="4114800" marR="0" lvl="8" indent="-317500" algn="ctr" rtl="0">
              <a:lnSpc>
                <a:spcPct val="100000"/>
              </a:lnSpc>
              <a:spcBef>
                <a:spcPts val="0"/>
              </a:spcBef>
              <a:spcAft>
                <a:spcPts val="0"/>
              </a:spcAft>
              <a:buClr>
                <a:schemeClr val="dk2"/>
              </a:buClr>
              <a:buSzPts val="2800"/>
              <a:buFont typeface="Ubuntu Medium"/>
              <a:buNone/>
              <a:defRPr sz="2800" b="0" i="0" u="none" strike="noStrike" cap="none">
                <a:solidFill>
                  <a:schemeClr val="dk2"/>
                </a:solidFill>
                <a:latin typeface="Ubuntu Medium"/>
                <a:ea typeface="Ubuntu Medium"/>
                <a:cs typeface="Ubuntu Medium"/>
                <a:sym typeface="Ubuntu Medium"/>
              </a:defRPr>
            </a:lvl9pPr>
          </a:lstStyle>
          <a:p>
            <a:pPr algn="r"/>
            <a:r>
              <a:rPr lang="en-US" dirty="0">
                <a:solidFill>
                  <a:srgbClr val="FFFF00"/>
                </a:solidFill>
              </a:rPr>
              <a:t>PRESENTED BY</a:t>
            </a:r>
            <a:r>
              <a:rPr lang="en-US" dirty="0" smtClean="0">
                <a:solidFill>
                  <a:srgbClr val="FFFF00"/>
                </a:solidFill>
              </a:rPr>
              <a:t>:</a:t>
            </a:r>
          </a:p>
          <a:p>
            <a:pPr algn="r"/>
            <a:r>
              <a:rPr lang="en-US" dirty="0" smtClean="0">
                <a:solidFill>
                  <a:srgbClr val="FFFF00"/>
                </a:solidFill>
              </a:rPr>
              <a:t>Dr. </a:t>
            </a:r>
            <a:r>
              <a:rPr lang="en-US" dirty="0" err="1" smtClean="0">
                <a:solidFill>
                  <a:srgbClr val="FFFF00"/>
                </a:solidFill>
              </a:rPr>
              <a:t>Sheetal</a:t>
            </a:r>
            <a:r>
              <a:rPr lang="en-US" dirty="0" smtClean="0">
                <a:solidFill>
                  <a:srgbClr val="FFFF00"/>
                </a:solidFill>
              </a:rPr>
              <a:t> </a:t>
            </a:r>
            <a:r>
              <a:rPr lang="en-US" dirty="0" err="1" smtClean="0">
                <a:solidFill>
                  <a:srgbClr val="FFFF00"/>
                </a:solidFill>
              </a:rPr>
              <a:t>Sanikop</a:t>
            </a:r>
            <a:endParaRPr lang="en-US" dirty="0" smtClean="0">
              <a:solidFill>
                <a:srgbClr val="FFFF00"/>
              </a:solidFill>
            </a:endParaRPr>
          </a:p>
          <a:p>
            <a:pPr algn="r"/>
            <a:r>
              <a:rPr lang="en-US" dirty="0" smtClean="0">
                <a:solidFill>
                  <a:srgbClr val="FFFF00"/>
                </a:solidFill>
              </a:rPr>
              <a:t>Dept. of Periodontology</a:t>
            </a:r>
            <a:endParaRPr lang="en-US"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665AC19D-922A-D6AB-7879-F137A56D04E4}"/>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AC6243C5-A0C8-3372-0CEA-8F77C8FD8ADC}"/>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 name="Google Shape;332;p44">
            <a:extLst>
              <a:ext uri="{FF2B5EF4-FFF2-40B4-BE49-F238E27FC236}">
                <a16:creationId xmlns:a16="http://schemas.microsoft.com/office/drawing/2014/main" xmlns="" id="{92866C93-F686-1ADE-6E9D-F06FA0BFC880}"/>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ETIOLOGY</a:t>
            </a:r>
            <a:endParaRPr dirty="0"/>
          </a:p>
        </p:txBody>
      </p:sp>
    </p:spTree>
    <p:extLst>
      <p:ext uri="{BB962C8B-B14F-4D97-AF65-F5344CB8AC3E}">
        <p14:creationId xmlns:p14="http://schemas.microsoft.com/office/powerpoint/2010/main" xmlns="" val="2413428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50"/>
          <p:cNvSpPr/>
          <p:nvPr/>
        </p:nvSpPr>
        <p:spPr>
          <a:xfrm rot="10800000">
            <a:off x="4556975" y="4442547"/>
            <a:ext cx="2184900" cy="21846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0"/>
          <p:cNvSpPr/>
          <p:nvPr/>
        </p:nvSpPr>
        <p:spPr>
          <a:xfrm rot="1041118" flipH="1">
            <a:off x="4182430" y="-673852"/>
            <a:ext cx="6403148" cy="1876250"/>
          </a:xfrm>
          <a:custGeom>
            <a:avLst/>
            <a:gdLst/>
            <a:ahLst/>
            <a:cxnLst/>
            <a:rect l="l" t="t" r="r" b="b"/>
            <a:pathLst>
              <a:path w="90635" h="42475" extrusionOk="0">
                <a:moveTo>
                  <a:pt x="1" y="1"/>
                </a:moveTo>
                <a:lnTo>
                  <a:pt x="1" y="38897"/>
                </a:lnTo>
                <a:cubicBezTo>
                  <a:pt x="1" y="38897"/>
                  <a:pt x="5662" y="42474"/>
                  <a:pt x="14848" y="42474"/>
                </a:cubicBezTo>
                <a:cubicBezTo>
                  <a:pt x="23066" y="42474"/>
                  <a:pt x="34104" y="39611"/>
                  <a:pt x="46432" y="28762"/>
                </a:cubicBezTo>
                <a:cubicBezTo>
                  <a:pt x="46432" y="28762"/>
                  <a:pt x="74290" y="5307"/>
                  <a:pt x="906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0"/>
          <p:cNvSpPr txBox="1">
            <a:spLocks noGrp="1"/>
          </p:cNvSpPr>
          <p:nvPr>
            <p:ph type="title"/>
          </p:nvPr>
        </p:nvSpPr>
        <p:spPr>
          <a:xfrm>
            <a:off x="269840" y="1256900"/>
            <a:ext cx="8731920" cy="3101740"/>
          </a:xfrm>
          <a:prstGeom prst="rect">
            <a:avLst/>
          </a:prstGeom>
        </p:spPr>
        <p:txBody>
          <a:bodyPr spcFirstLastPara="1" wrap="square" lIns="91425" tIns="91425" rIns="91425" bIns="91425" anchor="t" anchorCtr="0">
            <a:noAutofit/>
          </a:bodyPr>
          <a:lstStyle/>
          <a:p>
            <a:r>
              <a:rPr lang="en-US" sz="2000" dirty="0"/>
              <a:t>Primary etiologic factor - bacterial plaque</a:t>
            </a:r>
            <a:br>
              <a:rPr lang="en-US" sz="2000" dirty="0"/>
            </a:br>
            <a:r>
              <a:rPr lang="en-US" sz="2000" dirty="0"/>
              <a:t/>
            </a:r>
            <a:br>
              <a:rPr lang="en-US" sz="2000" dirty="0"/>
            </a:br>
            <a:r>
              <a:rPr lang="en-US" sz="2000" dirty="0"/>
              <a:t>Extent of attachment loss -</a:t>
            </a:r>
            <a:r>
              <a:rPr lang="en-US" sz="2000" dirty="0">
                <a:sym typeface="Wingdings" panose="05000000000000000000" pitchFamily="2" charset="2"/>
              </a:rPr>
              <a:t> </a:t>
            </a:r>
            <a:r>
              <a:rPr lang="en-US" sz="2000" dirty="0"/>
              <a:t>furcation defect -- local anatomic factors </a:t>
            </a:r>
            <a:r>
              <a:rPr lang="en-IN" sz="2000" dirty="0"/>
              <a:t>and local developmental anomalies </a:t>
            </a:r>
            <a:r>
              <a:rPr lang="en-US" sz="2000" dirty="0"/>
              <a:t/>
            </a:r>
            <a:br>
              <a:rPr lang="en-US" sz="2000" dirty="0"/>
            </a:br>
            <a:r>
              <a:rPr lang="en-US" sz="2000" dirty="0"/>
              <a:t/>
            </a:r>
            <a:br>
              <a:rPr lang="en-US" sz="2000" dirty="0"/>
            </a:br>
            <a:r>
              <a:rPr lang="en-US" sz="2000" dirty="0"/>
              <a:t>Dental caries and pulpal death </a:t>
            </a:r>
            <a:r>
              <a:rPr lang="en-IN" sz="2000" dirty="0"/>
              <a:t/>
            </a:r>
            <a:br>
              <a:rPr lang="en-IN" sz="2000" dirty="0"/>
            </a:br>
            <a:endParaRPr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52"/>
          <p:cNvSpPr txBox="1">
            <a:spLocks noGrp="1"/>
          </p:cNvSpPr>
          <p:nvPr>
            <p:ph type="body" idx="1"/>
          </p:nvPr>
        </p:nvSpPr>
        <p:spPr>
          <a:xfrm>
            <a:off x="467360" y="1010480"/>
            <a:ext cx="8544560" cy="3896800"/>
          </a:xfrm>
          <a:prstGeom prst="rect">
            <a:avLst/>
          </a:prstGeom>
        </p:spPr>
        <p:txBody>
          <a:bodyPr spcFirstLastPara="1" wrap="square" lIns="91425" tIns="91425" rIns="91425" bIns="91425" anchor="t" anchorCtr="0">
            <a:noAutofit/>
          </a:bodyPr>
          <a:lstStyle/>
          <a:p>
            <a:pPr algn="l"/>
            <a:r>
              <a:rPr lang="en-US" sz="2000" dirty="0"/>
              <a:t>Many local anatomic factors will affect the result of therapy (prognosis)</a:t>
            </a:r>
          </a:p>
          <a:p>
            <a:pPr algn="l"/>
            <a:r>
              <a:rPr lang="en-US" sz="2000" dirty="0"/>
              <a:t>Important local factors include anatomic features of the affected teeth</a:t>
            </a:r>
          </a:p>
          <a:p>
            <a:pPr marL="0" indent="0" algn="l">
              <a:buNone/>
            </a:pPr>
            <a:r>
              <a:rPr lang="en-US" sz="2000" dirty="0"/>
              <a:t>A. TOOTH</a:t>
            </a:r>
          </a:p>
          <a:p>
            <a:pPr algn="l">
              <a:buFont typeface="Wingdings" panose="05000000000000000000" pitchFamily="2" charset="2"/>
              <a:buChar char="§"/>
            </a:pPr>
            <a:r>
              <a:rPr lang="en-US" sz="2000" dirty="0"/>
              <a:t>Root trunk length</a:t>
            </a:r>
          </a:p>
          <a:p>
            <a:pPr algn="l">
              <a:buFont typeface="Wingdings" panose="05000000000000000000" pitchFamily="2" charset="2"/>
              <a:buChar char="§"/>
            </a:pPr>
            <a:r>
              <a:rPr lang="en-US" sz="2000" dirty="0"/>
              <a:t>Root length</a:t>
            </a:r>
          </a:p>
          <a:p>
            <a:pPr algn="l">
              <a:buFont typeface="Wingdings" panose="05000000000000000000" pitchFamily="2" charset="2"/>
              <a:buChar char="§"/>
            </a:pPr>
            <a:r>
              <a:rPr lang="en-US" sz="2000" dirty="0"/>
              <a:t>Root form</a:t>
            </a:r>
          </a:p>
          <a:p>
            <a:pPr algn="l">
              <a:buFont typeface="Wingdings" panose="05000000000000000000" pitchFamily="2" charset="2"/>
              <a:buChar char="§"/>
            </a:pPr>
            <a:r>
              <a:rPr lang="en-US" sz="2000" dirty="0"/>
              <a:t>Interradicular dimension</a:t>
            </a:r>
          </a:p>
          <a:p>
            <a:pPr algn="l">
              <a:buFont typeface="Wingdings" panose="05000000000000000000" pitchFamily="2" charset="2"/>
              <a:buChar char="§"/>
            </a:pPr>
            <a:r>
              <a:rPr lang="en-US" sz="2000" dirty="0"/>
              <a:t>Anatomy of furcation</a:t>
            </a:r>
          </a:p>
          <a:p>
            <a:pPr algn="l">
              <a:buFont typeface="Wingdings" panose="05000000000000000000" pitchFamily="2" charset="2"/>
              <a:buChar char="§"/>
            </a:pPr>
            <a:r>
              <a:rPr lang="en-US" sz="2000" dirty="0"/>
              <a:t>Cervical enamel projection</a:t>
            </a:r>
          </a:p>
          <a:p>
            <a:pPr marL="0" indent="0" algn="l">
              <a:buNone/>
            </a:pPr>
            <a:r>
              <a:rPr lang="en-US" sz="2000" dirty="0"/>
              <a:t>B. ANATOMY OF BONY LESIONS</a:t>
            </a:r>
          </a:p>
          <a:p>
            <a:pPr marL="0" indent="0" algn="l">
              <a:buNone/>
            </a:pPr>
            <a:r>
              <a:rPr lang="en-US" sz="2000" dirty="0"/>
              <a:t>C. OTHER DENTAL FINDINGS</a:t>
            </a:r>
          </a:p>
          <a:p>
            <a:pPr marL="0" lvl="0" indent="0" algn="l" rtl="0">
              <a:spcBef>
                <a:spcPts val="1600"/>
              </a:spcBef>
              <a:spcAft>
                <a:spcPts val="0"/>
              </a:spcAft>
              <a:buNone/>
            </a:pPr>
            <a:endParaRPr sz="2000" dirty="0"/>
          </a:p>
        </p:txBody>
      </p:sp>
      <p:sp>
        <p:nvSpPr>
          <p:cNvPr id="3" name="Title 2">
            <a:extLst>
              <a:ext uri="{FF2B5EF4-FFF2-40B4-BE49-F238E27FC236}">
                <a16:creationId xmlns:a16="http://schemas.microsoft.com/office/drawing/2014/main" xmlns="" id="{B822273C-6758-5D8E-F120-26996FD49C78}"/>
              </a:ext>
            </a:extLst>
          </p:cNvPr>
          <p:cNvSpPr>
            <a:spLocks noGrp="1"/>
          </p:cNvSpPr>
          <p:nvPr>
            <p:ph type="title"/>
          </p:nvPr>
        </p:nvSpPr>
        <p:spPr>
          <a:xfrm>
            <a:off x="1259840" y="-18120"/>
            <a:ext cx="8026400" cy="1079400"/>
          </a:xfrm>
        </p:spPr>
        <p:txBody>
          <a:bodyPr/>
          <a:lstStyle/>
          <a:p>
            <a:r>
              <a:rPr lang="en-IN" sz="4000" dirty="0"/>
              <a:t>Local Anatomic Factors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txBox="1">
            <a:spLocks noGrp="1"/>
          </p:cNvSpPr>
          <p:nvPr>
            <p:ph type="title"/>
          </p:nvPr>
        </p:nvSpPr>
        <p:spPr>
          <a:xfrm>
            <a:off x="116840" y="201594"/>
            <a:ext cx="777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TOOTH</a:t>
            </a:r>
            <a:endParaRPr dirty="0"/>
          </a:p>
        </p:txBody>
      </p:sp>
      <p:sp>
        <p:nvSpPr>
          <p:cNvPr id="373" name="Google Shape;373;p48"/>
          <p:cNvSpPr txBox="1">
            <a:spLocks noGrp="1"/>
          </p:cNvSpPr>
          <p:nvPr>
            <p:ph type="subTitle" idx="1"/>
          </p:nvPr>
        </p:nvSpPr>
        <p:spPr>
          <a:xfrm>
            <a:off x="116840" y="914400"/>
            <a:ext cx="8671560" cy="363728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
            </a:pPr>
            <a:r>
              <a:rPr lang="en-US" sz="1800" u="sng" dirty="0"/>
              <a:t>ROOT TRUNK LENGTH:</a:t>
            </a:r>
          </a:p>
          <a:p>
            <a:pPr algn="l">
              <a:buFont typeface="Arial" panose="020B0604020202020204" pitchFamily="34" charset="0"/>
              <a:buChar char="•"/>
            </a:pPr>
            <a:r>
              <a:rPr lang="en-US" sz="1800" dirty="0"/>
              <a:t>The root trunk is generally defined as the area of the tooth from the CEJ to the furcation fornix.</a:t>
            </a:r>
            <a:endParaRPr lang="en-US" sz="1800" u="sng" dirty="0"/>
          </a:p>
          <a:p>
            <a:pPr algn="l">
              <a:buFont typeface="Arial" panose="020B0604020202020204" pitchFamily="34" charset="0"/>
              <a:buChar char="•"/>
            </a:pPr>
            <a:r>
              <a:rPr lang="en-IN" sz="1800" dirty="0" err="1"/>
              <a:t>Gher</a:t>
            </a:r>
            <a:r>
              <a:rPr lang="en-IN" sz="1800" dirty="0"/>
              <a:t> and Dunlap (1985), </a:t>
            </a:r>
            <a:endParaRPr lang="en-US" sz="1800" u="sng" dirty="0"/>
          </a:p>
          <a:p>
            <a:pPr algn="l">
              <a:buFont typeface="Arial" panose="020B0604020202020204" pitchFamily="34" charset="0"/>
              <a:buChar char="•"/>
            </a:pPr>
            <a:r>
              <a:rPr lang="en-US" sz="1800" dirty="0"/>
              <a:t>very short root trunks, moderate root trunk length, or roots that may be fused to a point near the ape</a:t>
            </a:r>
            <a:r>
              <a:rPr lang="en-IN" sz="1800" dirty="0"/>
              <a:t>x</a:t>
            </a:r>
          </a:p>
          <a:p>
            <a:pPr algn="l">
              <a:buFont typeface="Arial" panose="020B0604020202020204" pitchFamily="34" charset="0"/>
              <a:buChar char="•"/>
            </a:pPr>
            <a:r>
              <a:rPr lang="en-US" sz="1800" dirty="0"/>
              <a:t>shorter the root trunk - less attachment needs to be lost before the furcation is involved - more accessible to maintenance procedures</a:t>
            </a:r>
          </a:p>
          <a:p>
            <a:pPr algn="l">
              <a:buFont typeface="Arial" panose="020B0604020202020204" pitchFamily="34" charset="0"/>
              <a:buChar char="•"/>
            </a:pPr>
            <a:r>
              <a:rPr lang="en-US" sz="1800" dirty="0"/>
              <a:t>long root trunks or fused roots – not easily involved</a:t>
            </a:r>
            <a:r>
              <a:rPr lang="en-IN" sz="1800" dirty="0"/>
              <a:t> – very difficult to manage</a:t>
            </a:r>
          </a:p>
          <a:p>
            <a:pPr algn="l">
              <a:buFont typeface="Arial" panose="020B0604020202020204" pitchFamily="34" charset="0"/>
              <a:buChar char="•"/>
            </a:pPr>
            <a:r>
              <a:rPr lang="en-US" sz="1800" dirty="0"/>
              <a:t>Al </a:t>
            </a:r>
            <a:r>
              <a:rPr lang="en-US" sz="1800" dirty="0" err="1"/>
              <a:t>Shammari</a:t>
            </a:r>
            <a:r>
              <a:rPr lang="en-US" sz="1800" dirty="0"/>
              <a:t> et al. (2001)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xmlns="" id="{D92BF2A2-5AB8-5465-D6CE-CA62EA6DF96B}"/>
              </a:ext>
            </a:extLst>
          </p:cNvPr>
          <p:cNvSpPr>
            <a:spLocks noGrp="1"/>
          </p:cNvSpPr>
          <p:nvPr>
            <p:ph type="subTitle" idx="1"/>
          </p:nvPr>
        </p:nvSpPr>
        <p:spPr>
          <a:xfrm>
            <a:off x="152400" y="60466"/>
            <a:ext cx="8829040" cy="4775200"/>
          </a:xfrm>
        </p:spPr>
        <p:txBody>
          <a:bodyPr>
            <a:normAutofit/>
          </a:bodyPr>
          <a:lstStyle/>
          <a:p>
            <a:pPr algn="l">
              <a:buFont typeface="Wingdings" panose="05000000000000000000" pitchFamily="2" charset="2"/>
              <a:buChar char="§"/>
            </a:pPr>
            <a:r>
              <a:rPr lang="en-US" sz="2000" u="sng" dirty="0"/>
              <a:t>ROOT LENGTH:</a:t>
            </a:r>
          </a:p>
          <a:p>
            <a:pPr marL="0" indent="0" algn="l">
              <a:buNone/>
            </a:pPr>
            <a:r>
              <a:rPr lang="en-US" sz="2000" dirty="0"/>
              <a:t>quantity of attachment supporting the tooth. </a:t>
            </a:r>
          </a:p>
          <a:p>
            <a:pPr marL="0" indent="0" algn="l">
              <a:buNone/>
            </a:pPr>
            <a:r>
              <a:rPr lang="en-US" sz="2000" dirty="0"/>
              <a:t>long root trunks and short roots - lost a majority of their support by the time that the furcation becomes affected</a:t>
            </a:r>
          </a:p>
          <a:p>
            <a:pPr algn="l">
              <a:buFont typeface="Wingdings" panose="05000000000000000000" pitchFamily="2" charset="2"/>
              <a:buChar char="§"/>
            </a:pPr>
            <a:r>
              <a:rPr lang="en-US" sz="2000" u="sng" dirty="0"/>
              <a:t>ROOT FORM:</a:t>
            </a:r>
          </a:p>
          <a:p>
            <a:pPr marL="0" indent="0" algn="l">
              <a:buNone/>
            </a:pPr>
            <a:r>
              <a:rPr lang="en-US" sz="2000" dirty="0"/>
              <a:t>The mesial root of mandibular first and second molars and the </a:t>
            </a:r>
            <a:r>
              <a:rPr lang="en-US" sz="2000" dirty="0" err="1"/>
              <a:t>mesiofacial</a:t>
            </a:r>
            <a:r>
              <a:rPr lang="en-US" sz="2000" dirty="0"/>
              <a:t> root of the maxillary first molar - curved to the distal side in the apical third</a:t>
            </a:r>
          </a:p>
          <a:p>
            <a:pPr marL="0" indent="0" algn="l">
              <a:buNone/>
            </a:pPr>
            <a:r>
              <a:rPr lang="en-IN" sz="2000" dirty="0"/>
              <a:t>vertical root fracture</a:t>
            </a:r>
          </a:p>
          <a:p>
            <a:pPr algn="l">
              <a:buFont typeface="Wingdings" panose="05000000000000000000" pitchFamily="2" charset="2"/>
              <a:buChar char="§"/>
            </a:pPr>
            <a:r>
              <a:rPr lang="en-US" sz="2000" u="sng" dirty="0"/>
              <a:t>INTERRADICULAR DIMENSION:</a:t>
            </a:r>
          </a:p>
          <a:p>
            <a:pPr marL="0" indent="0" algn="l">
              <a:buNone/>
            </a:pPr>
            <a:r>
              <a:rPr lang="en-US" sz="2000" dirty="0"/>
              <a:t> Closely approximated or fused roots -  preclude adequate instrumentation during scaling, root </a:t>
            </a:r>
            <a:r>
              <a:rPr lang="en-US" sz="2000" dirty="0" err="1"/>
              <a:t>planing</a:t>
            </a:r>
            <a:r>
              <a:rPr lang="en-US" sz="2000" dirty="0"/>
              <a:t>, and surgery. </a:t>
            </a:r>
          </a:p>
          <a:p>
            <a:pPr marL="0" indent="0" algn="l">
              <a:buNone/>
            </a:pPr>
            <a:r>
              <a:rPr lang="en-US" sz="2000" dirty="0"/>
              <a:t>Teeth with widely separated roots - treatment options and are more              readily treated.</a:t>
            </a:r>
            <a:endParaRPr lang="en-IN" sz="2000" dirty="0"/>
          </a:p>
        </p:txBody>
      </p:sp>
    </p:spTree>
    <p:extLst>
      <p:ext uri="{BB962C8B-B14F-4D97-AF65-F5344CB8AC3E}">
        <p14:creationId xmlns:p14="http://schemas.microsoft.com/office/powerpoint/2010/main" xmlns="" val="9920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72217B2-DA99-8C09-B40F-81DBCA8C1DA4}"/>
              </a:ext>
            </a:extLst>
          </p:cNvPr>
          <p:cNvSpPr txBox="1"/>
          <p:nvPr/>
        </p:nvSpPr>
        <p:spPr>
          <a:xfrm>
            <a:off x="193040" y="292602"/>
            <a:ext cx="8686799" cy="2246769"/>
          </a:xfrm>
          <a:prstGeom prst="rect">
            <a:avLst/>
          </a:prstGeom>
          <a:noFill/>
        </p:spPr>
        <p:txBody>
          <a:bodyPr wrap="square">
            <a:spAutoFit/>
          </a:bodyPr>
          <a:lstStyle/>
          <a:p>
            <a:pPr>
              <a:buFont typeface="Wingdings" panose="05000000000000000000" pitchFamily="2" charset="2"/>
              <a:buChar char="§"/>
            </a:pPr>
            <a:r>
              <a:rPr lang="en-US" sz="2000" u="sng" dirty="0"/>
              <a:t>ANATOMY OF FURCATION</a:t>
            </a:r>
          </a:p>
          <a:p>
            <a:pPr marL="342900" indent="-342900">
              <a:buFont typeface="Arial" panose="020B0604020202020204" pitchFamily="34" charset="0"/>
              <a:buChar char="•"/>
            </a:pPr>
            <a:r>
              <a:rPr lang="en-US" sz="2000" dirty="0"/>
              <a:t>Complex</a:t>
            </a:r>
          </a:p>
          <a:p>
            <a:pPr marL="342900" indent="-342900">
              <a:buFont typeface="Arial" panose="020B0604020202020204" pitchFamily="34" charset="0"/>
              <a:buChar char="•"/>
            </a:pPr>
            <a:r>
              <a:rPr lang="en-US" sz="2000" dirty="0" err="1"/>
              <a:t>bifurcational</a:t>
            </a:r>
            <a:r>
              <a:rPr lang="en-US" sz="2000" dirty="0"/>
              <a:t> ridges </a:t>
            </a:r>
          </a:p>
          <a:p>
            <a:pPr marL="342900" indent="-342900">
              <a:buFont typeface="Arial" panose="020B0604020202020204" pitchFamily="34" charset="0"/>
              <a:buChar char="•"/>
            </a:pPr>
            <a:r>
              <a:rPr lang="en-US" sz="2000" dirty="0"/>
              <a:t>concavity in the dome</a:t>
            </a:r>
          </a:p>
          <a:p>
            <a:pPr marL="342900" indent="-342900">
              <a:buFont typeface="Arial" panose="020B0604020202020204" pitchFamily="34" charset="0"/>
              <a:buChar char="•"/>
            </a:pPr>
            <a:r>
              <a:rPr lang="en-US" sz="2000" dirty="0"/>
              <a:t>accessory canals- complicates not only scaling, root </a:t>
            </a:r>
            <a:r>
              <a:rPr lang="en-US" sz="2000" dirty="0" err="1"/>
              <a:t>planing</a:t>
            </a:r>
            <a:r>
              <a:rPr lang="en-US" sz="2000" dirty="0"/>
              <a:t>, and surgical therapy, periodontal maintenance.</a:t>
            </a:r>
          </a:p>
          <a:p>
            <a:pPr marL="0" indent="0">
              <a:buNone/>
            </a:pPr>
            <a:r>
              <a:rPr lang="en-US" sz="2000" dirty="0"/>
              <a:t> </a:t>
            </a:r>
            <a:r>
              <a:rPr lang="en-US" sz="2000" dirty="0" err="1"/>
              <a:t>Odontoplasty</a:t>
            </a:r>
            <a:endParaRPr lang="en-US" sz="2000" dirty="0"/>
          </a:p>
        </p:txBody>
      </p:sp>
      <p:pic>
        <p:nvPicPr>
          <p:cNvPr id="9" name="Picture 8">
            <a:extLst>
              <a:ext uri="{FF2B5EF4-FFF2-40B4-BE49-F238E27FC236}">
                <a16:creationId xmlns:a16="http://schemas.microsoft.com/office/drawing/2014/main" xmlns="" id="{D309A843-B302-FA5E-A751-81737B4F723E}"/>
              </a:ext>
            </a:extLst>
          </p:cNvPr>
          <p:cNvPicPr>
            <a:picLocks noChangeAspect="1"/>
          </p:cNvPicPr>
          <p:nvPr/>
        </p:nvPicPr>
        <p:blipFill>
          <a:blip r:embed="rId3"/>
          <a:stretch>
            <a:fillRect/>
          </a:stretch>
        </p:blipFill>
        <p:spPr>
          <a:xfrm>
            <a:off x="835182" y="2513932"/>
            <a:ext cx="7302978" cy="2540166"/>
          </a:xfrm>
          <a:prstGeom prst="rect">
            <a:avLst/>
          </a:prstGeom>
          <a:ln w="38100">
            <a:solidFill>
              <a:srgbClr val="7030A0"/>
            </a:solidFill>
          </a:ln>
        </p:spPr>
      </p:pic>
    </p:spTree>
    <p:extLst>
      <p:ext uri="{BB962C8B-B14F-4D97-AF65-F5344CB8AC3E}">
        <p14:creationId xmlns:p14="http://schemas.microsoft.com/office/powerpoint/2010/main" xmlns="" val="126184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869143F-ACAC-21E1-4675-A1AADC94DE3A}"/>
              </a:ext>
            </a:extLst>
          </p:cNvPr>
          <p:cNvSpPr>
            <a:spLocks noGrp="1"/>
          </p:cNvSpPr>
          <p:nvPr>
            <p:ph type="subTitle" idx="1"/>
          </p:nvPr>
        </p:nvSpPr>
        <p:spPr>
          <a:xfrm>
            <a:off x="0" y="209097"/>
            <a:ext cx="8757920" cy="1176300"/>
          </a:xfrm>
        </p:spPr>
        <p:txBody>
          <a:bodyPr/>
          <a:lstStyle/>
          <a:p>
            <a:pPr algn="l">
              <a:buFont typeface="Wingdings" panose="05000000000000000000" pitchFamily="2" charset="2"/>
              <a:buChar char="§"/>
            </a:pPr>
            <a:r>
              <a:rPr lang="en-US" sz="1800" dirty="0"/>
              <a:t>CERVICAL ENAMEL PROJECTIONS:</a:t>
            </a:r>
          </a:p>
          <a:p>
            <a:pPr marL="0" indent="0" algn="l">
              <a:buNone/>
            </a:pPr>
            <a:r>
              <a:rPr lang="en-IN" sz="1800" dirty="0"/>
              <a:t>Atkinson in 1949</a:t>
            </a:r>
            <a:r>
              <a:rPr lang="en-US" sz="1800" dirty="0"/>
              <a:t> - connection between CEPs and periodontal destruction in molars </a:t>
            </a:r>
          </a:p>
          <a:p>
            <a:pPr marL="0" indent="0" algn="l">
              <a:buNone/>
            </a:pPr>
            <a:r>
              <a:rPr lang="en-US" sz="1800" dirty="0" err="1"/>
              <a:t>Bissada</a:t>
            </a:r>
            <a:r>
              <a:rPr lang="en-US" sz="1800" dirty="0"/>
              <a:t> and Abdelmalek (1973) detected a CEP prevalence of 8.6%.</a:t>
            </a:r>
            <a:endParaRPr lang="en-IN" sz="1800" dirty="0"/>
          </a:p>
          <a:p>
            <a:pPr marL="0" indent="0" algn="l">
              <a:buNone/>
            </a:pPr>
            <a:endParaRPr lang="en-IN" sz="1800" dirty="0"/>
          </a:p>
          <a:p>
            <a:pPr marL="0" indent="0" algn="l">
              <a:buNone/>
            </a:pPr>
            <a:r>
              <a:rPr lang="en-IN" sz="1800" dirty="0"/>
              <a:t>MASTERS AND HOSKINS (1964)</a:t>
            </a:r>
            <a:endParaRPr lang="en-US" sz="1800" dirty="0"/>
          </a:p>
          <a:p>
            <a:pPr algn="l"/>
            <a:endParaRPr lang="en-IN" sz="1800" dirty="0"/>
          </a:p>
        </p:txBody>
      </p:sp>
      <p:pic>
        <p:nvPicPr>
          <p:cNvPr id="11" name="Picture 10">
            <a:extLst>
              <a:ext uri="{FF2B5EF4-FFF2-40B4-BE49-F238E27FC236}">
                <a16:creationId xmlns:a16="http://schemas.microsoft.com/office/drawing/2014/main" xmlns="" id="{95EFD2C4-5637-E1BC-FD6E-F8A3BDC8D7D1}"/>
              </a:ext>
            </a:extLst>
          </p:cNvPr>
          <p:cNvPicPr>
            <a:picLocks noChangeAspect="1"/>
          </p:cNvPicPr>
          <p:nvPr/>
        </p:nvPicPr>
        <p:blipFill>
          <a:blip r:embed="rId3"/>
          <a:stretch>
            <a:fillRect/>
          </a:stretch>
        </p:blipFill>
        <p:spPr>
          <a:xfrm>
            <a:off x="143334" y="2004075"/>
            <a:ext cx="3717348" cy="2488868"/>
          </a:xfrm>
          <a:prstGeom prst="rect">
            <a:avLst/>
          </a:prstGeom>
        </p:spPr>
      </p:pic>
      <p:pic>
        <p:nvPicPr>
          <p:cNvPr id="12" name="Picture 11">
            <a:extLst>
              <a:ext uri="{FF2B5EF4-FFF2-40B4-BE49-F238E27FC236}">
                <a16:creationId xmlns:a16="http://schemas.microsoft.com/office/drawing/2014/main" xmlns="" id="{099D8A1B-68DB-0753-94BC-D583C13C6C07}"/>
              </a:ext>
            </a:extLst>
          </p:cNvPr>
          <p:cNvPicPr>
            <a:picLocks noChangeAspect="1"/>
          </p:cNvPicPr>
          <p:nvPr/>
        </p:nvPicPr>
        <p:blipFill>
          <a:blip r:embed="rId4"/>
          <a:stretch>
            <a:fillRect/>
          </a:stretch>
        </p:blipFill>
        <p:spPr>
          <a:xfrm>
            <a:off x="3811962" y="1303443"/>
            <a:ext cx="2250842" cy="2026754"/>
          </a:xfrm>
          <a:prstGeom prst="rect">
            <a:avLst/>
          </a:prstGeom>
          <a:ln w="38100">
            <a:solidFill>
              <a:schemeClr val="tx1"/>
            </a:solidFill>
          </a:ln>
        </p:spPr>
      </p:pic>
      <p:sp>
        <p:nvSpPr>
          <p:cNvPr id="14" name="TextBox 13">
            <a:extLst>
              <a:ext uri="{FF2B5EF4-FFF2-40B4-BE49-F238E27FC236}">
                <a16:creationId xmlns:a16="http://schemas.microsoft.com/office/drawing/2014/main" xmlns="" id="{7649BD27-958E-85D7-0531-2AD71DF6342F}"/>
              </a:ext>
            </a:extLst>
          </p:cNvPr>
          <p:cNvSpPr txBox="1"/>
          <p:nvPr/>
        </p:nvSpPr>
        <p:spPr>
          <a:xfrm>
            <a:off x="320600" y="4719486"/>
            <a:ext cx="10601400" cy="369332"/>
          </a:xfrm>
          <a:prstGeom prst="rect">
            <a:avLst/>
          </a:prstGeom>
          <a:noFill/>
        </p:spPr>
        <p:txBody>
          <a:bodyPr wrap="square">
            <a:spAutoFit/>
          </a:bodyPr>
          <a:lstStyle/>
          <a:p>
            <a:r>
              <a:rPr lang="en-US" dirty="0"/>
              <a:t>Masters DH, Hoskins SW: Projection of cervical enamel into molar </a:t>
            </a:r>
            <a:r>
              <a:rPr lang="en-US" dirty="0" err="1"/>
              <a:t>furcations</a:t>
            </a:r>
            <a:r>
              <a:rPr lang="en-US" dirty="0"/>
              <a:t>. J </a:t>
            </a:r>
            <a:r>
              <a:rPr lang="en-US" dirty="0" err="1"/>
              <a:t>Periodontol</a:t>
            </a:r>
            <a:r>
              <a:rPr lang="en-US" dirty="0"/>
              <a:t> 35:49, 1964</a:t>
            </a:r>
            <a:endParaRPr lang="en-IN" dirty="0"/>
          </a:p>
        </p:txBody>
      </p:sp>
      <p:pic>
        <p:nvPicPr>
          <p:cNvPr id="1026" name="Picture 2" descr="F1-7">
            <a:extLst>
              <a:ext uri="{FF2B5EF4-FFF2-40B4-BE49-F238E27FC236}">
                <a16:creationId xmlns:a16="http://schemas.microsoft.com/office/drawing/2014/main" xmlns="" id="{FE11CD3A-AF34-7993-34CE-238F19D6644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63640" y="1783882"/>
            <a:ext cx="2646191" cy="2692212"/>
          </a:xfrm>
          <a:prstGeom prst="rect">
            <a:avLst/>
          </a:prstGeom>
          <a:solidFill>
            <a:srgbClr val="FF0000"/>
          </a:solidFill>
          <a:ln w="38100">
            <a:solidFill>
              <a:srgbClr val="FF0000"/>
            </a:solidFill>
          </a:ln>
        </p:spPr>
      </p:pic>
    </p:spTree>
    <p:extLst>
      <p:ext uri="{BB962C8B-B14F-4D97-AF65-F5344CB8AC3E}">
        <p14:creationId xmlns:p14="http://schemas.microsoft.com/office/powerpoint/2010/main" xmlns="" val="304995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AF5C137-B718-EFBF-59E7-D90E8ED6A890}"/>
              </a:ext>
            </a:extLst>
          </p:cNvPr>
          <p:cNvSpPr>
            <a:spLocks noGrp="1"/>
          </p:cNvSpPr>
          <p:nvPr>
            <p:ph type="subTitle" idx="1"/>
          </p:nvPr>
        </p:nvSpPr>
        <p:spPr>
          <a:xfrm>
            <a:off x="0" y="201477"/>
            <a:ext cx="9072880" cy="1176300"/>
          </a:xfrm>
        </p:spPr>
        <p:txBody>
          <a:bodyPr/>
          <a:lstStyle/>
          <a:p>
            <a:pPr marL="285750" indent="-285750" algn="l">
              <a:buFont typeface="Wingdings" panose="05000000000000000000" pitchFamily="2" charset="2"/>
              <a:buChar char="§"/>
            </a:pPr>
            <a:r>
              <a:rPr lang="en-US" sz="1800" dirty="0"/>
              <a:t>Enamel pearl</a:t>
            </a:r>
          </a:p>
          <a:p>
            <a:pPr marL="0" indent="0" algn="l"/>
            <a:r>
              <a:rPr lang="en-US" sz="1600" dirty="0"/>
              <a:t>Ectopic globules consisting mostly of enamel, often containing a core of dentine, and they adhere to the tooth root surface</a:t>
            </a:r>
            <a:endParaRPr lang="en-IN" sz="1600" dirty="0"/>
          </a:p>
          <a:p>
            <a:pPr marL="0" indent="0" algn="l"/>
            <a:r>
              <a:rPr lang="en-US" sz="1600" dirty="0"/>
              <a:t>Enamel projections prevent connective tissue attachment and thus contribute to the </a:t>
            </a:r>
            <a:r>
              <a:rPr lang="en-US" sz="1600" dirty="0" err="1"/>
              <a:t>aetiology</a:t>
            </a:r>
            <a:r>
              <a:rPr lang="en-US" sz="1600" dirty="0"/>
              <a:t> of periodontal destruction</a:t>
            </a:r>
            <a:r>
              <a:rPr lang="en-US" sz="1800" dirty="0"/>
              <a:t>. </a:t>
            </a:r>
          </a:p>
          <a:p>
            <a:pPr marL="285750" indent="-285750" algn="l">
              <a:buFont typeface="Wingdings" panose="05000000000000000000" pitchFamily="2" charset="2"/>
              <a:buChar char="§"/>
            </a:pPr>
            <a:endParaRPr lang="en-US" sz="1800" dirty="0"/>
          </a:p>
          <a:p>
            <a:pPr marL="114300" indent="0" algn="l"/>
            <a:endParaRPr lang="en-IN" sz="1800" dirty="0"/>
          </a:p>
        </p:txBody>
      </p:sp>
      <p:pic>
        <p:nvPicPr>
          <p:cNvPr id="7" name="Picture 6">
            <a:extLst>
              <a:ext uri="{FF2B5EF4-FFF2-40B4-BE49-F238E27FC236}">
                <a16:creationId xmlns:a16="http://schemas.microsoft.com/office/drawing/2014/main" xmlns="" id="{C69058DB-AAEF-BB2D-C4FA-6AD4C932F2AD}"/>
              </a:ext>
            </a:extLst>
          </p:cNvPr>
          <p:cNvPicPr>
            <a:picLocks noChangeAspect="1"/>
          </p:cNvPicPr>
          <p:nvPr/>
        </p:nvPicPr>
        <p:blipFill>
          <a:blip r:embed="rId2"/>
          <a:stretch>
            <a:fillRect/>
          </a:stretch>
        </p:blipFill>
        <p:spPr>
          <a:xfrm>
            <a:off x="3903750" y="1772103"/>
            <a:ext cx="2073838" cy="3169920"/>
          </a:xfrm>
          <a:prstGeom prst="rect">
            <a:avLst/>
          </a:prstGeom>
          <a:ln w="38100">
            <a:solidFill>
              <a:srgbClr val="7030A0"/>
            </a:solidFill>
          </a:ln>
        </p:spPr>
      </p:pic>
    </p:spTree>
    <p:extLst>
      <p:ext uri="{BB962C8B-B14F-4D97-AF65-F5344CB8AC3E}">
        <p14:creationId xmlns:p14="http://schemas.microsoft.com/office/powerpoint/2010/main" xmlns="" val="38259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4AD5CA-6CE1-E19A-24D4-159A0B7E902A}"/>
              </a:ext>
            </a:extLst>
          </p:cNvPr>
          <p:cNvSpPr>
            <a:spLocks noGrp="1"/>
          </p:cNvSpPr>
          <p:nvPr>
            <p:ph type="title"/>
          </p:nvPr>
        </p:nvSpPr>
        <p:spPr>
          <a:xfrm>
            <a:off x="908825" y="195399"/>
            <a:ext cx="7772400" cy="572700"/>
          </a:xfrm>
        </p:spPr>
        <p:txBody>
          <a:bodyPr/>
          <a:lstStyle/>
          <a:p>
            <a:r>
              <a:rPr lang="en-US" dirty="0"/>
              <a:t>B. ANATOMY OF THE BONY LESIONS</a:t>
            </a:r>
            <a:endParaRPr lang="en-IN" dirty="0"/>
          </a:p>
        </p:txBody>
      </p:sp>
      <p:sp>
        <p:nvSpPr>
          <p:cNvPr id="3" name="Subtitle 2">
            <a:extLst>
              <a:ext uri="{FF2B5EF4-FFF2-40B4-BE49-F238E27FC236}">
                <a16:creationId xmlns:a16="http://schemas.microsoft.com/office/drawing/2014/main" xmlns="" id="{20EC66CD-C4CB-2699-49FA-305B921173C0}"/>
              </a:ext>
            </a:extLst>
          </p:cNvPr>
          <p:cNvSpPr>
            <a:spLocks noGrp="1"/>
          </p:cNvSpPr>
          <p:nvPr>
            <p:ph type="subTitle" idx="1"/>
          </p:nvPr>
        </p:nvSpPr>
        <p:spPr>
          <a:xfrm>
            <a:off x="292974" y="768099"/>
            <a:ext cx="8174517" cy="1176300"/>
          </a:xfrm>
        </p:spPr>
        <p:txBody>
          <a:bodyPr/>
          <a:lstStyle/>
          <a:p>
            <a:pPr algn="l">
              <a:buFont typeface="Arial" panose="020B0604020202020204" pitchFamily="34" charset="0"/>
              <a:buChar char="•"/>
            </a:pPr>
            <a:r>
              <a:rPr lang="en-IN" dirty="0"/>
              <a:t>Horizontal bone loss - </a:t>
            </a:r>
            <a:r>
              <a:rPr lang="en-US" dirty="0"/>
              <a:t>expose the furcation as thin facial or lingual plates of bone - totally lost during resorption</a:t>
            </a:r>
          </a:p>
          <a:p>
            <a:pPr algn="l">
              <a:buFont typeface="Arial" panose="020B0604020202020204" pitchFamily="34" charset="0"/>
              <a:buChar char="•"/>
            </a:pPr>
            <a:r>
              <a:rPr lang="en-US" dirty="0"/>
              <a:t>vertical components - thickened bony ledges may persist and predispose to the development of </a:t>
            </a:r>
            <a:r>
              <a:rPr lang="en-US" dirty="0" err="1"/>
              <a:t>furcations</a:t>
            </a:r>
            <a:r>
              <a:rPr lang="en-US" dirty="0"/>
              <a:t> with deep. </a:t>
            </a:r>
          </a:p>
          <a:p>
            <a:pPr algn="l">
              <a:buFont typeface="Arial" panose="020B0604020202020204" pitchFamily="34" charset="0"/>
              <a:buChar char="•"/>
            </a:pPr>
            <a:r>
              <a:rPr lang="en-US" dirty="0"/>
              <a:t>Complex multiwalled defects with deep, interradicular vertical components may be candidates for regenerative therapies</a:t>
            </a:r>
            <a:endParaRPr lang="en-IN" dirty="0"/>
          </a:p>
        </p:txBody>
      </p:sp>
      <p:sp>
        <p:nvSpPr>
          <p:cNvPr id="9" name="Title 1">
            <a:extLst>
              <a:ext uri="{FF2B5EF4-FFF2-40B4-BE49-F238E27FC236}">
                <a16:creationId xmlns:a16="http://schemas.microsoft.com/office/drawing/2014/main" xmlns="" id="{AB9C720A-BE21-C6CE-F387-375262A88AB6}"/>
              </a:ext>
            </a:extLst>
          </p:cNvPr>
          <p:cNvSpPr txBox="1">
            <a:spLocks/>
          </p:cNvSpPr>
          <p:nvPr/>
        </p:nvSpPr>
        <p:spPr>
          <a:xfrm>
            <a:off x="1043822" y="2571750"/>
            <a:ext cx="7772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IN" dirty="0"/>
              <a:t>C. OTHER DENTAL FINDINGS</a:t>
            </a:r>
          </a:p>
        </p:txBody>
      </p:sp>
      <p:sp>
        <p:nvSpPr>
          <p:cNvPr id="10" name="Subtitle 2">
            <a:extLst>
              <a:ext uri="{FF2B5EF4-FFF2-40B4-BE49-F238E27FC236}">
                <a16:creationId xmlns:a16="http://schemas.microsoft.com/office/drawing/2014/main" xmlns="" id="{CD9F65DC-4777-03FB-FFB0-3A227693F378}"/>
              </a:ext>
            </a:extLst>
          </p:cNvPr>
          <p:cNvSpPr txBox="1">
            <a:spLocks/>
          </p:cNvSpPr>
          <p:nvPr/>
        </p:nvSpPr>
        <p:spPr>
          <a:xfrm>
            <a:off x="327778" y="3143307"/>
            <a:ext cx="8295832" cy="1889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chemeClr val="dk2"/>
              </a:buClr>
              <a:buSzPts val="2500"/>
              <a:buFont typeface="Montserrat"/>
              <a:buNone/>
              <a:defRPr sz="1400" b="0" i="0" u="none" strike="noStrike" cap="none">
                <a:solidFill>
                  <a:srgbClr val="434343"/>
                </a:solidFill>
                <a:latin typeface="Ubuntu"/>
                <a:ea typeface="Ubuntu"/>
                <a:cs typeface="Ubuntu"/>
                <a:sym typeface="Ubuntu"/>
              </a:defRPr>
            </a:lvl1pPr>
            <a:lvl2pPr marL="914400" marR="0" lvl="1"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2pPr>
            <a:lvl3pPr marL="1371600" marR="0" lvl="2"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3pPr>
            <a:lvl4pPr marL="1828800" marR="0" lvl="3"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4pPr>
            <a:lvl5pPr marL="2286000" marR="0" lvl="4"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5pPr>
            <a:lvl6pPr marL="2743200" marR="0" lvl="5"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6pPr>
            <a:lvl7pPr marL="3200400" marR="0" lvl="6"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7pPr>
            <a:lvl8pPr marL="3657600" marR="0" lvl="7"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8pPr>
            <a:lvl9pPr marL="4114800" marR="0" lvl="8" indent="-317500" algn="l" rtl="0">
              <a:lnSpc>
                <a:spcPct val="115000"/>
              </a:lnSpc>
              <a:spcBef>
                <a:spcPts val="1600"/>
              </a:spcBef>
              <a:spcAft>
                <a:spcPts val="160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9pPr>
          </a:lstStyle>
          <a:p>
            <a:pPr algn="l">
              <a:lnSpc>
                <a:spcPct val="150000"/>
              </a:lnSpc>
              <a:buFont typeface="Arial" panose="020B0604020202020204" pitchFamily="34" charset="0"/>
              <a:buChar char="•"/>
            </a:pPr>
            <a:r>
              <a:rPr lang="en-US" dirty="0"/>
              <a:t>combination of furcation involvement and root approximation with an adjacent tooth</a:t>
            </a:r>
          </a:p>
          <a:p>
            <a:pPr algn="l">
              <a:lnSpc>
                <a:spcPct val="150000"/>
              </a:lnSpc>
              <a:buFont typeface="Arial" panose="020B0604020202020204" pitchFamily="34" charset="0"/>
              <a:buChar char="•"/>
            </a:pPr>
            <a:r>
              <a:rPr lang="en-US" dirty="0"/>
              <a:t>removal of the most severely affected tooth or the removal of a root or roots </a:t>
            </a:r>
          </a:p>
          <a:p>
            <a:pPr algn="l">
              <a:lnSpc>
                <a:spcPct val="150000"/>
              </a:lnSpc>
              <a:buFont typeface="Arial" panose="020B0604020202020204" pitchFamily="34" charset="0"/>
              <a:buChar char="•"/>
            </a:pPr>
            <a:r>
              <a:rPr lang="en-US" dirty="0"/>
              <a:t>presence of an adequate band of gingiva and a moderate to deep vestibule will facilitate the performance of a surgical procedure, if indicated.</a:t>
            </a:r>
            <a:endParaRPr lang="en-IN" dirty="0"/>
          </a:p>
        </p:txBody>
      </p:sp>
    </p:spTree>
    <p:extLst>
      <p:ext uri="{BB962C8B-B14F-4D97-AF65-F5344CB8AC3E}">
        <p14:creationId xmlns:p14="http://schemas.microsoft.com/office/powerpoint/2010/main" xmlns="" val="304150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4"/>
          <p:cNvSpPr txBox="1">
            <a:spLocks noGrp="1"/>
          </p:cNvSpPr>
          <p:nvPr>
            <p:ph type="title"/>
          </p:nvPr>
        </p:nvSpPr>
        <p:spPr>
          <a:xfrm>
            <a:off x="159224" y="394133"/>
            <a:ext cx="872569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Periodontal </a:t>
            </a:r>
            <a:r>
              <a:rPr lang="en-US" dirty="0" err="1"/>
              <a:t>Aetiological</a:t>
            </a:r>
            <a:r>
              <a:rPr lang="en-US" dirty="0"/>
              <a:t> Factors</a:t>
            </a:r>
            <a:endParaRPr dirty="0"/>
          </a:p>
        </p:txBody>
      </p:sp>
      <p:sp>
        <p:nvSpPr>
          <p:cNvPr id="446" name="Google Shape;446;p54"/>
          <p:cNvSpPr txBox="1">
            <a:spLocks noGrp="1"/>
          </p:cNvSpPr>
          <p:nvPr>
            <p:ph type="subTitle" idx="3"/>
          </p:nvPr>
        </p:nvSpPr>
        <p:spPr>
          <a:xfrm>
            <a:off x="159224" y="1055250"/>
            <a:ext cx="8873016" cy="1211700"/>
          </a:xfrm>
          <a:prstGeom prst="rect">
            <a:avLst/>
          </a:prstGeom>
        </p:spPr>
        <p:txBody>
          <a:bodyPr spcFirstLastPara="1" wrap="square" lIns="91425" tIns="91425" rIns="91425" bIns="91425" anchor="t" anchorCtr="0">
            <a:noAutofit/>
          </a:bodyPr>
          <a:lstStyle/>
          <a:p>
            <a:r>
              <a:rPr lang="en-US" sz="2400" dirty="0"/>
              <a:t>Anatomical factors and may lead to periodontal destruction and attachment loss in molars, and thus result in a furcation defect</a:t>
            </a:r>
          </a:p>
          <a:p>
            <a:r>
              <a:rPr lang="en-IN" sz="2400" dirty="0"/>
              <a:t>According to Al‐</a:t>
            </a:r>
            <a:r>
              <a:rPr lang="en-IN" sz="2400" dirty="0" err="1"/>
              <a:t>Shammari</a:t>
            </a:r>
            <a:r>
              <a:rPr lang="en-IN" sz="2400" dirty="0"/>
              <a:t> et al. (2001)</a:t>
            </a:r>
          </a:p>
          <a:p>
            <a:pPr marL="514350" indent="-514350">
              <a:buFont typeface="+mj-lt"/>
              <a:buAutoNum type="arabicPeriod"/>
            </a:pPr>
            <a:r>
              <a:rPr lang="en-IN" sz="2400" dirty="0"/>
              <a:t>Plaque‐associated inflammation</a:t>
            </a:r>
          </a:p>
          <a:p>
            <a:pPr marL="514350" indent="-514350">
              <a:buFont typeface="+mj-lt"/>
              <a:buAutoNum type="arabicPeriod"/>
            </a:pPr>
            <a:r>
              <a:rPr lang="en-IN" sz="2400" dirty="0"/>
              <a:t>Trauma from occlusion</a:t>
            </a:r>
          </a:p>
          <a:p>
            <a:pPr marL="514350" indent="-514350">
              <a:buFont typeface="+mj-lt"/>
              <a:buAutoNum type="arabicPeriod"/>
            </a:pPr>
            <a:r>
              <a:rPr lang="en-IN" sz="2400" dirty="0"/>
              <a:t>Pulpal pathology</a:t>
            </a:r>
          </a:p>
          <a:p>
            <a:pPr marL="514350" indent="-514350">
              <a:buFont typeface="+mj-lt"/>
              <a:buAutoNum type="arabicPeriod"/>
            </a:pPr>
            <a:r>
              <a:rPr lang="en-IN" sz="2400" dirty="0"/>
              <a:t>Vertical root fractures</a:t>
            </a:r>
          </a:p>
          <a:p>
            <a:pPr marL="514350" indent="-514350">
              <a:buFont typeface="+mj-lt"/>
              <a:buAutoNum type="arabicPeriod"/>
            </a:pPr>
            <a:r>
              <a:rPr lang="en-IN" sz="2400" dirty="0"/>
              <a:t>Iatrogenic factors</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311700" y="-5553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CONTENTS </a:t>
            </a:r>
            <a:endParaRPr dirty="0"/>
          </a:p>
        </p:txBody>
      </p:sp>
      <p:sp>
        <p:nvSpPr>
          <p:cNvPr id="3" name="Content Placeholder 2">
            <a:extLst>
              <a:ext uri="{FF2B5EF4-FFF2-40B4-BE49-F238E27FC236}">
                <a16:creationId xmlns:a16="http://schemas.microsoft.com/office/drawing/2014/main" xmlns="" id="{826A3402-A80F-6532-6241-7AE35A844F49}"/>
              </a:ext>
            </a:extLst>
          </p:cNvPr>
          <p:cNvSpPr txBox="1">
            <a:spLocks/>
          </p:cNvSpPr>
          <p:nvPr/>
        </p:nvSpPr>
        <p:spPr>
          <a:xfrm>
            <a:off x="311700" y="602164"/>
            <a:ext cx="7858427" cy="446048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8C5A79"/>
              </a:buClr>
              <a:buSzPts val="1400"/>
              <a:buFont typeface="Lato"/>
              <a:buChar char="❏"/>
              <a:defRPr sz="1200" b="0" i="0" u="none" strike="noStrike" cap="none">
                <a:solidFill>
                  <a:schemeClr val="dk2"/>
                </a:solidFill>
                <a:latin typeface="Ubuntu"/>
                <a:ea typeface="Ubuntu"/>
                <a:cs typeface="Ubuntu"/>
                <a:sym typeface="Ubuntu"/>
              </a:defRPr>
            </a:lvl1pPr>
            <a:lvl2pPr marL="914400" marR="0" lvl="1"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2pPr>
            <a:lvl3pPr marL="1371600" marR="0" lvl="2"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3pPr>
            <a:lvl4pPr marL="1828800" marR="0" lvl="3"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4pPr>
            <a:lvl5pPr marL="2286000" marR="0" lvl="4"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5pPr>
            <a:lvl6pPr marL="2743200" marR="0" lvl="5"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6pPr>
            <a:lvl7pPr marL="3200400" marR="0" lvl="6"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7pPr>
            <a:lvl8pPr marL="3657600" marR="0" lvl="7" indent="-317500" algn="l" rtl="0">
              <a:lnSpc>
                <a:spcPct val="115000"/>
              </a:lnSpc>
              <a:spcBef>
                <a:spcPts val="1600"/>
              </a:spcBef>
              <a:spcAft>
                <a:spcPts val="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8pPr>
            <a:lvl9pPr marL="4114800" marR="0" lvl="8" indent="-317500" algn="l" rtl="0">
              <a:lnSpc>
                <a:spcPct val="115000"/>
              </a:lnSpc>
              <a:spcBef>
                <a:spcPts val="1600"/>
              </a:spcBef>
              <a:spcAft>
                <a:spcPts val="1600"/>
              </a:spcAft>
              <a:buClr>
                <a:srgbClr val="555555"/>
              </a:buClr>
              <a:buSzPts val="1400"/>
              <a:buFont typeface="Lato"/>
              <a:buChar char="❏"/>
              <a:defRPr sz="1400" b="0" i="0" u="none" strike="noStrike" cap="none">
                <a:solidFill>
                  <a:schemeClr val="dk2"/>
                </a:solidFill>
                <a:latin typeface="Ubuntu Medium"/>
                <a:ea typeface="Ubuntu Medium"/>
                <a:cs typeface="Ubuntu Medium"/>
                <a:sym typeface="Ubuntu Medium"/>
              </a:defRPr>
            </a:lvl9pPr>
          </a:lstStyle>
          <a:p>
            <a:r>
              <a:rPr lang="en-US" sz="2400" dirty="0"/>
              <a:t>Introduction</a:t>
            </a:r>
          </a:p>
          <a:p>
            <a:r>
              <a:rPr lang="en-US" sz="2400" dirty="0"/>
              <a:t>Basic terminology</a:t>
            </a:r>
          </a:p>
          <a:p>
            <a:r>
              <a:rPr lang="en-US" sz="2400" dirty="0"/>
              <a:t>Etiologic factors</a:t>
            </a:r>
          </a:p>
          <a:p>
            <a:r>
              <a:rPr lang="en-US" sz="2400" dirty="0"/>
              <a:t>Classifications</a:t>
            </a:r>
          </a:p>
          <a:p>
            <a:r>
              <a:rPr lang="en-US" sz="2400" dirty="0"/>
              <a:t>Diagnosis</a:t>
            </a:r>
          </a:p>
          <a:p>
            <a:r>
              <a:rPr lang="en-US" sz="2400" dirty="0"/>
              <a:t>Treatment of furcation</a:t>
            </a:r>
          </a:p>
          <a:p>
            <a:r>
              <a:rPr lang="en-US" sz="2400" dirty="0"/>
              <a:t>Prognosis</a:t>
            </a:r>
          </a:p>
          <a:p>
            <a:r>
              <a:rPr lang="en-US" sz="2400" dirty="0"/>
              <a:t>Conclusion </a:t>
            </a:r>
          </a:p>
          <a:p>
            <a:r>
              <a:rPr lang="en-US" sz="2400" dirty="0"/>
              <a:t>Reference</a:t>
            </a:r>
            <a:endParaRPr lang="en-IN"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7EDC081D-C62C-9A7A-995B-EA1EFCE6908B}"/>
              </a:ext>
            </a:extLst>
          </p:cNvPr>
          <p:cNvSpPr>
            <a:spLocks noGrp="1"/>
          </p:cNvSpPr>
          <p:nvPr>
            <p:ph type="body" idx="1"/>
          </p:nvPr>
        </p:nvSpPr>
        <p:spPr>
          <a:xfrm>
            <a:off x="170985" y="111512"/>
            <a:ext cx="8287215" cy="4457363"/>
          </a:xfrm>
        </p:spPr>
        <p:txBody>
          <a:bodyPr/>
          <a:lstStyle/>
          <a:p>
            <a:pPr marL="0" indent="0">
              <a:lnSpc>
                <a:spcPct val="150000"/>
              </a:lnSpc>
              <a:buNone/>
            </a:pPr>
            <a:endParaRPr lang="en-US" sz="2000" dirty="0"/>
          </a:p>
          <a:p>
            <a:pPr marL="0" indent="0">
              <a:lnSpc>
                <a:spcPct val="150000"/>
              </a:lnSpc>
              <a:buNone/>
            </a:pPr>
            <a:r>
              <a:rPr lang="en-IN" sz="2000" u="sng" dirty="0"/>
              <a:t>1. Plaque‐associated inflammation</a:t>
            </a:r>
          </a:p>
          <a:p>
            <a:pPr marL="342900">
              <a:lnSpc>
                <a:spcPct val="150000"/>
              </a:lnSpc>
              <a:buFont typeface="Arial" panose="020B0604020202020204" pitchFamily="34" charset="0"/>
              <a:buChar char="•"/>
            </a:pPr>
            <a:r>
              <a:rPr lang="en-US" sz="2000" dirty="0" err="1"/>
              <a:t>Furcations</a:t>
            </a:r>
            <a:r>
              <a:rPr lang="en-US" sz="2000" dirty="0"/>
              <a:t> are more prone to plaque adhesion and less likely to stay plaque free</a:t>
            </a:r>
          </a:p>
          <a:p>
            <a:pPr marL="342900">
              <a:lnSpc>
                <a:spcPct val="150000"/>
              </a:lnSpc>
              <a:buFont typeface="Arial" panose="020B0604020202020204" pitchFamily="34" charset="0"/>
              <a:buChar char="•"/>
            </a:pPr>
            <a:r>
              <a:rPr lang="en-US" sz="2000" dirty="0"/>
              <a:t>The anatomy of the furcation </a:t>
            </a:r>
            <a:r>
              <a:rPr lang="en-US" sz="2000" dirty="0" err="1"/>
              <a:t>favours</a:t>
            </a:r>
            <a:r>
              <a:rPr lang="en-US" sz="2000" dirty="0"/>
              <a:t> retention of bacterial deposits and renders hygiene procedures difficult (Matthews and </a:t>
            </a:r>
            <a:r>
              <a:rPr lang="en-US" sz="2000" dirty="0" err="1"/>
              <a:t>Tabesh</a:t>
            </a:r>
            <a:r>
              <a:rPr lang="en-US" sz="2000" dirty="0"/>
              <a:t> 2004)</a:t>
            </a:r>
          </a:p>
          <a:p>
            <a:pPr marL="342900">
              <a:lnSpc>
                <a:spcPct val="150000"/>
              </a:lnSpc>
              <a:buFont typeface="Arial" panose="020B0604020202020204" pitchFamily="34" charset="0"/>
              <a:buChar char="•"/>
            </a:pPr>
            <a:r>
              <a:rPr lang="en-IN" sz="2000" dirty="0"/>
              <a:t>1987, Nordland et al</a:t>
            </a:r>
            <a:r>
              <a:rPr lang="en-US" sz="2000" dirty="0"/>
              <a:t> - higher plaque and gingivitis scores</a:t>
            </a:r>
          </a:p>
          <a:p>
            <a:pPr marL="342900">
              <a:lnSpc>
                <a:spcPct val="150000"/>
              </a:lnSpc>
              <a:buFont typeface="Arial" panose="020B0604020202020204" pitchFamily="34" charset="0"/>
              <a:buChar char="•"/>
            </a:pPr>
            <a:r>
              <a:rPr lang="en-US" sz="2000" dirty="0"/>
              <a:t>furcation areas are an extension of periodontal pockets - </a:t>
            </a:r>
            <a:r>
              <a:rPr lang="it-IT" sz="2000" dirty="0"/>
              <a:t>Glickman 1950 Al‐Shammari et al. 2001</a:t>
            </a:r>
            <a:endParaRPr lang="en-IN" sz="2000" u="sng"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800" dirty="0"/>
          </a:p>
          <a:p>
            <a:pPr marL="0" indent="0">
              <a:lnSpc>
                <a:spcPct val="150000"/>
              </a:lnSpc>
              <a:buNone/>
            </a:pPr>
            <a:endParaRPr lang="en-IN" sz="2000" u="sng" dirty="0"/>
          </a:p>
          <a:p>
            <a:pPr marL="0" indent="0">
              <a:lnSpc>
                <a:spcPct val="150000"/>
              </a:lnSpc>
              <a:buNone/>
            </a:pPr>
            <a:endParaRPr lang="it-IT" sz="2800" dirty="0"/>
          </a:p>
          <a:p>
            <a:pPr>
              <a:lnSpc>
                <a:spcPct val="150000"/>
              </a:lnSpc>
            </a:pPr>
            <a:endParaRPr lang="en-IN" sz="2800" dirty="0"/>
          </a:p>
        </p:txBody>
      </p:sp>
    </p:spTree>
    <p:extLst>
      <p:ext uri="{BB962C8B-B14F-4D97-AF65-F5344CB8AC3E}">
        <p14:creationId xmlns:p14="http://schemas.microsoft.com/office/powerpoint/2010/main" xmlns="" val="2037678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1ED0018-1234-4FCC-B97E-1D4520190B16}"/>
              </a:ext>
            </a:extLst>
          </p:cNvPr>
          <p:cNvSpPr>
            <a:spLocks noGrp="1"/>
          </p:cNvSpPr>
          <p:nvPr>
            <p:ph type="body" idx="1"/>
          </p:nvPr>
        </p:nvSpPr>
        <p:spPr>
          <a:xfrm>
            <a:off x="141249" y="223024"/>
            <a:ext cx="8316951" cy="4345851"/>
          </a:xfrm>
        </p:spPr>
        <p:txBody>
          <a:bodyPr/>
          <a:lstStyle/>
          <a:p>
            <a:pPr marL="0" indent="0">
              <a:lnSpc>
                <a:spcPct val="150000"/>
              </a:lnSpc>
              <a:buNone/>
            </a:pPr>
            <a:r>
              <a:rPr lang="en-IN" sz="2000" u="sng" dirty="0"/>
              <a:t>2. Occlusal trauma</a:t>
            </a:r>
          </a:p>
          <a:p>
            <a:pPr marL="0" indent="0">
              <a:lnSpc>
                <a:spcPct val="150000"/>
              </a:lnSpc>
              <a:buNone/>
            </a:pPr>
            <a:r>
              <a:rPr lang="en-US" sz="2000" dirty="0"/>
              <a:t>Glickman and co‐workers as well as </a:t>
            </a:r>
            <a:r>
              <a:rPr lang="en-US" sz="2000" dirty="0" err="1"/>
              <a:t>Lindhe</a:t>
            </a:r>
            <a:r>
              <a:rPr lang="en-US" sz="2000" dirty="0"/>
              <a:t> and co‐workers</a:t>
            </a:r>
            <a:r>
              <a:rPr lang="en-IN" sz="2000" dirty="0"/>
              <a:t>- </a:t>
            </a:r>
            <a:r>
              <a:rPr lang="en-US" sz="2000" dirty="0"/>
              <a:t>Research excessive occlusal forces on molars in dogs and monkeys led to significant periodontal damage, especially in multi-rooted teeth</a:t>
            </a:r>
          </a:p>
          <a:p>
            <a:pPr marL="0" indent="0">
              <a:lnSpc>
                <a:spcPct val="150000"/>
              </a:lnSpc>
              <a:buNone/>
            </a:pPr>
            <a:r>
              <a:rPr kumimoji="0" lang="en-US" altLang="en-US" sz="2000" b="0" i="0" u="sng" strike="noStrike" cap="none" normalizeH="0" baseline="0" dirty="0">
                <a:ln>
                  <a:noFill/>
                </a:ln>
                <a:solidFill>
                  <a:schemeClr val="tx1"/>
                </a:solidFill>
                <a:effectLst/>
                <a:latin typeface="Ubuntu" panose="020B0504030602030204" pitchFamily="34" charset="0"/>
              </a:rPr>
              <a:t>Glickman et al. (1961) </a:t>
            </a:r>
            <a:r>
              <a:rPr kumimoji="0" lang="en-US" altLang="en-US" sz="2000" b="0" i="0" u="none" strike="noStrike" cap="none" normalizeH="0" baseline="0" dirty="0">
                <a:ln>
                  <a:noFill/>
                </a:ln>
                <a:solidFill>
                  <a:schemeClr val="tx1"/>
                </a:solidFill>
                <a:effectLst/>
                <a:latin typeface="Ubuntu" panose="020B0504030602030204" pitchFamily="34" charset="0"/>
              </a:rPr>
              <a:t>found that the fiber orientation in the furcation area of multi-rooted teeth makes them more vulnerable to occlusal forces</a:t>
            </a:r>
          </a:p>
          <a:p>
            <a:pPr marL="0" indent="0">
              <a:lnSpc>
                <a:spcPct val="150000"/>
              </a:lnSpc>
              <a:buNone/>
            </a:pPr>
            <a:r>
              <a:rPr lang="en-US" sz="2000" u="sng" dirty="0"/>
              <a:t>Harrel (2003), </a:t>
            </a:r>
            <a:r>
              <a:rPr lang="en-US" sz="2000" dirty="0"/>
              <a:t>suggest that occlusal interferences should be considered a risk factor for periodontal disease, not a direct cause, similar to smoking</a:t>
            </a:r>
          </a:p>
          <a:p>
            <a:pPr>
              <a:lnSpc>
                <a:spcPct val="150000"/>
              </a:lnSpc>
            </a:pPr>
            <a:endParaRPr lang="en-IN" sz="2000" dirty="0"/>
          </a:p>
        </p:txBody>
      </p:sp>
    </p:spTree>
    <p:extLst>
      <p:ext uri="{BB962C8B-B14F-4D97-AF65-F5344CB8AC3E}">
        <p14:creationId xmlns:p14="http://schemas.microsoft.com/office/powerpoint/2010/main" xmlns="" val="4038784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D396B89D-D152-59EB-5ABE-154AC42A438D}"/>
              </a:ext>
            </a:extLst>
          </p:cNvPr>
          <p:cNvSpPr>
            <a:spLocks noGrp="1"/>
          </p:cNvSpPr>
          <p:nvPr>
            <p:ph type="subTitle" idx="3"/>
          </p:nvPr>
        </p:nvSpPr>
        <p:spPr>
          <a:xfrm>
            <a:off x="159224" y="75252"/>
            <a:ext cx="8679976" cy="1211700"/>
          </a:xfrm>
        </p:spPr>
        <p:txBody>
          <a:bodyPr/>
          <a:lstStyle/>
          <a:p>
            <a:pPr marL="0" indent="0">
              <a:lnSpc>
                <a:spcPct val="150000"/>
              </a:lnSpc>
              <a:buNone/>
            </a:pPr>
            <a:r>
              <a:rPr lang="en-IN" sz="2000" u="sng" dirty="0"/>
              <a:t>3. Vertical Root Fractures</a:t>
            </a:r>
          </a:p>
          <a:p>
            <a:pPr marL="0" indent="0">
              <a:lnSpc>
                <a:spcPct val="150000"/>
              </a:lnSpc>
              <a:buNone/>
            </a:pPr>
            <a:r>
              <a:rPr lang="en-US" sz="2000" dirty="0"/>
              <a:t>Vertical root fractures- longitudinal direction - are difficult to diagnose because they share symptoms with other dental conditions (Matthews and </a:t>
            </a:r>
            <a:r>
              <a:rPr lang="en-US" sz="2000" dirty="0" err="1"/>
              <a:t>Tabesh</a:t>
            </a:r>
            <a:r>
              <a:rPr lang="en-US" sz="2000" dirty="0"/>
              <a:t> 2004</a:t>
            </a:r>
            <a:endParaRPr lang="en-IN" sz="2000" dirty="0"/>
          </a:p>
          <a:p>
            <a:pPr marL="0" indent="0">
              <a:lnSpc>
                <a:spcPct val="150000"/>
              </a:lnSpc>
              <a:buNone/>
            </a:pPr>
            <a:r>
              <a:rPr lang="en-US" sz="2000" dirty="0"/>
              <a:t>Mild pain or a dull discomfort is the only clinical symptom of a vertical root fracture (Meister at al. 1980)</a:t>
            </a:r>
          </a:p>
          <a:p>
            <a:pPr marL="0" indent="0">
              <a:lnSpc>
                <a:spcPct val="150000"/>
              </a:lnSpc>
              <a:buNone/>
            </a:pPr>
            <a:r>
              <a:rPr lang="en-US" sz="2000" dirty="0"/>
              <a:t>Rapid localized loss of attachment and bone (Walton et  al. 1984)</a:t>
            </a:r>
          </a:p>
          <a:p>
            <a:pPr marL="0" indent="0">
              <a:lnSpc>
                <a:spcPct val="150000"/>
              </a:lnSpc>
              <a:buNone/>
            </a:pPr>
            <a:r>
              <a:rPr lang="en-US" sz="2000" dirty="0"/>
              <a:t>Poor prognosis is assigned to teeth exhibiting vertical root fractures (Al‐</a:t>
            </a:r>
            <a:r>
              <a:rPr lang="en-US" sz="2000" dirty="0" err="1"/>
              <a:t>Shammari</a:t>
            </a:r>
            <a:r>
              <a:rPr lang="en-US" sz="2000" dirty="0"/>
              <a:t> et al. 2001; Matthews and </a:t>
            </a:r>
            <a:r>
              <a:rPr lang="en-US" sz="2000" dirty="0" err="1"/>
              <a:t>Tabesh</a:t>
            </a:r>
            <a:r>
              <a:rPr lang="en-US" sz="2000" dirty="0"/>
              <a:t> 2004)</a:t>
            </a:r>
          </a:p>
          <a:p>
            <a:pPr>
              <a:lnSpc>
                <a:spcPct val="150000"/>
              </a:lnSpc>
            </a:pPr>
            <a:endParaRPr lang="en-IN" sz="2000" dirty="0"/>
          </a:p>
        </p:txBody>
      </p:sp>
    </p:spTree>
    <p:extLst>
      <p:ext uri="{BB962C8B-B14F-4D97-AF65-F5344CB8AC3E}">
        <p14:creationId xmlns:p14="http://schemas.microsoft.com/office/powerpoint/2010/main" xmlns="" val="1895270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AE7E719C-B783-3AC5-750E-5E714839F8C6}"/>
              </a:ext>
            </a:extLst>
          </p:cNvPr>
          <p:cNvSpPr>
            <a:spLocks noGrp="1"/>
          </p:cNvSpPr>
          <p:nvPr>
            <p:ph type="subTitle" idx="7"/>
          </p:nvPr>
        </p:nvSpPr>
        <p:spPr>
          <a:xfrm>
            <a:off x="0" y="335280"/>
            <a:ext cx="9072880" cy="4450080"/>
          </a:xfrm>
        </p:spPr>
        <p:txBody>
          <a:bodyPr/>
          <a:lstStyle/>
          <a:p>
            <a:pPr marL="0" indent="0">
              <a:lnSpc>
                <a:spcPct val="150000"/>
              </a:lnSpc>
              <a:buNone/>
            </a:pPr>
            <a:r>
              <a:rPr lang="en-US" sz="2000" u="sng" dirty="0"/>
              <a:t>4. Endodontic Origin and Pulpal Pathology</a:t>
            </a:r>
          </a:p>
          <a:p>
            <a:pPr marL="0" indent="0">
              <a:lnSpc>
                <a:spcPct val="150000"/>
              </a:lnSpc>
              <a:buNone/>
            </a:pPr>
            <a:r>
              <a:rPr lang="en-US" sz="2000" dirty="0"/>
              <a:t>Burch and Hulen (1974) reported ‘openings’ in 76% of the </a:t>
            </a:r>
            <a:r>
              <a:rPr lang="en-US" sz="2000" dirty="0" err="1"/>
              <a:t>furcations</a:t>
            </a:r>
            <a:r>
              <a:rPr lang="en-US" sz="2000" dirty="0"/>
              <a:t> of maxillary and mandibular molars</a:t>
            </a:r>
          </a:p>
          <a:p>
            <a:pPr marL="0" indent="0">
              <a:lnSpc>
                <a:spcPct val="150000"/>
              </a:lnSpc>
              <a:buNone/>
            </a:pPr>
            <a:r>
              <a:rPr lang="en-US" sz="2000" dirty="0"/>
              <a:t>Canals allow for products of pulpal necrosis to enter the furcation area and cause an inflammatory lesion (Carnevale et al. 1995)</a:t>
            </a:r>
          </a:p>
          <a:p>
            <a:pPr marL="0" indent="0">
              <a:lnSpc>
                <a:spcPct val="150000"/>
              </a:lnSpc>
              <a:buNone/>
            </a:pPr>
            <a:r>
              <a:rPr lang="en-US" sz="2000" dirty="0"/>
              <a:t>pulpal pathosis can result in FI reported that proximal and inter‐radicular bone destruction of endodontic origin is reversible after root canal treatment (Carnevale et  al 1995) </a:t>
            </a:r>
          </a:p>
          <a:p>
            <a:pPr>
              <a:lnSpc>
                <a:spcPct val="150000"/>
              </a:lnSpc>
            </a:pPr>
            <a:endParaRPr lang="en-IN" sz="2000" dirty="0"/>
          </a:p>
        </p:txBody>
      </p:sp>
    </p:spTree>
    <p:extLst>
      <p:ext uri="{BB962C8B-B14F-4D97-AF65-F5344CB8AC3E}">
        <p14:creationId xmlns:p14="http://schemas.microsoft.com/office/powerpoint/2010/main" xmlns="" val="1217828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63E7C681-EE5E-A8C4-CB53-EB658B3727DA}"/>
              </a:ext>
            </a:extLst>
          </p:cNvPr>
          <p:cNvSpPr>
            <a:spLocks noGrp="1"/>
          </p:cNvSpPr>
          <p:nvPr>
            <p:ph type="subTitle" idx="7"/>
          </p:nvPr>
        </p:nvSpPr>
        <p:spPr>
          <a:xfrm>
            <a:off x="0" y="38533"/>
            <a:ext cx="8900159" cy="1211700"/>
          </a:xfrm>
        </p:spPr>
        <p:txBody>
          <a:bodyPr/>
          <a:lstStyle/>
          <a:p>
            <a:pPr marL="0" indent="0">
              <a:lnSpc>
                <a:spcPct val="200000"/>
              </a:lnSpc>
              <a:buNone/>
            </a:pPr>
            <a:r>
              <a:rPr lang="en-IN" sz="2000" u="sng" dirty="0"/>
              <a:t>5. Iatrogenic Factors</a:t>
            </a:r>
          </a:p>
          <a:p>
            <a:pPr marL="342900">
              <a:lnSpc>
                <a:spcPct val="200000"/>
              </a:lnSpc>
              <a:buFont typeface="Arial" panose="020B0604020202020204" pitchFamily="34" charset="0"/>
              <a:buChar char="•"/>
            </a:pPr>
            <a:r>
              <a:rPr lang="en-IN" sz="2000" dirty="0"/>
              <a:t>overhanging dental restorations</a:t>
            </a:r>
          </a:p>
          <a:p>
            <a:pPr marL="342900">
              <a:lnSpc>
                <a:spcPct val="200000"/>
              </a:lnSpc>
              <a:buFont typeface="Arial" panose="020B0604020202020204" pitchFamily="34" charset="0"/>
              <a:buChar char="•"/>
            </a:pPr>
            <a:r>
              <a:rPr lang="en-IN" sz="2000" dirty="0"/>
              <a:t>orthodontic bands</a:t>
            </a:r>
          </a:p>
          <a:p>
            <a:pPr marL="342900">
              <a:lnSpc>
                <a:spcPct val="200000"/>
              </a:lnSpc>
              <a:buFont typeface="Arial" panose="020B0604020202020204" pitchFamily="34" charset="0"/>
              <a:buChar char="•"/>
            </a:pPr>
            <a:r>
              <a:rPr lang="en-US" sz="2000" dirty="0"/>
              <a:t>subgingival microflora document a potential mechanism for the initiation of periodontal disease associated with iatrogenic factors</a:t>
            </a:r>
          </a:p>
          <a:p>
            <a:pPr marL="342900">
              <a:lnSpc>
                <a:spcPct val="200000"/>
              </a:lnSpc>
              <a:buFont typeface="Arial" panose="020B0604020202020204" pitchFamily="34" charset="0"/>
              <a:buChar char="•"/>
            </a:pPr>
            <a:r>
              <a:rPr lang="en-US" sz="2000" dirty="0"/>
              <a:t>placement of restorative margins </a:t>
            </a:r>
            <a:r>
              <a:rPr lang="en-US" sz="2000" dirty="0" err="1"/>
              <a:t>subgingivally</a:t>
            </a:r>
            <a:r>
              <a:rPr lang="en-US" sz="2000" dirty="0"/>
              <a:t> results in more plaque, more gingival inflammation and deeper periodontal pockets.</a:t>
            </a:r>
          </a:p>
          <a:p>
            <a:pPr>
              <a:lnSpc>
                <a:spcPct val="200000"/>
              </a:lnSpc>
            </a:pPr>
            <a:endParaRPr lang="en-IN" sz="2000" dirty="0"/>
          </a:p>
        </p:txBody>
      </p:sp>
    </p:spTree>
    <p:extLst>
      <p:ext uri="{BB962C8B-B14F-4D97-AF65-F5344CB8AC3E}">
        <p14:creationId xmlns:p14="http://schemas.microsoft.com/office/powerpoint/2010/main" xmlns="" val="4222092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D645D10C-65B9-FF98-A1C4-B2C44F4C38FA}"/>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8964C86C-3BA5-B16E-F6F0-162D615A675E}"/>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 name="Google Shape;332;p44">
            <a:extLst>
              <a:ext uri="{FF2B5EF4-FFF2-40B4-BE49-F238E27FC236}">
                <a16:creationId xmlns:a16="http://schemas.microsoft.com/office/drawing/2014/main" xmlns="" id="{4F35DF51-518E-1D50-D746-81EC49953372}"/>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IN" dirty="0"/>
              <a:t>CLASSIFICATIONS</a:t>
            </a:r>
            <a:endParaRPr dirty="0"/>
          </a:p>
        </p:txBody>
      </p:sp>
    </p:spTree>
    <p:extLst>
      <p:ext uri="{BB962C8B-B14F-4D97-AF65-F5344CB8AC3E}">
        <p14:creationId xmlns:p14="http://schemas.microsoft.com/office/powerpoint/2010/main" xmlns="" val="1921045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502" name="Google Shape;502;p55"/>
          <p:cNvSpPr txBox="1">
            <a:spLocks noGrp="1"/>
          </p:cNvSpPr>
          <p:nvPr>
            <p:ph type="subTitle" idx="7"/>
          </p:nvPr>
        </p:nvSpPr>
        <p:spPr>
          <a:xfrm>
            <a:off x="243841" y="0"/>
            <a:ext cx="3785337" cy="5203304"/>
          </a:xfrm>
          <a:prstGeom prst="rect">
            <a:avLst/>
          </a:prstGeom>
        </p:spPr>
        <p:txBody>
          <a:bodyPr spcFirstLastPara="1" wrap="square" lIns="91425" tIns="91425" rIns="91425" bIns="91425" anchor="t" anchorCtr="0">
            <a:noAutofit/>
          </a:bodyPr>
          <a:lstStyle/>
          <a:p>
            <a:pPr marL="0" indent="0" algn="l">
              <a:lnSpc>
                <a:spcPct val="150000"/>
              </a:lnSpc>
              <a:buNone/>
            </a:pPr>
            <a:r>
              <a:rPr lang="en-IN" sz="1800" dirty="0"/>
              <a:t>1. Glickman (1953)</a:t>
            </a:r>
          </a:p>
          <a:p>
            <a:pPr marL="0" indent="0" algn="l">
              <a:lnSpc>
                <a:spcPct val="150000"/>
              </a:lnSpc>
              <a:buNone/>
            </a:pPr>
            <a:r>
              <a:rPr lang="en-IN" sz="1800" dirty="0"/>
              <a:t>2. Goldman et al.  (1958)</a:t>
            </a:r>
          </a:p>
          <a:p>
            <a:pPr marL="0" indent="0" algn="l">
              <a:lnSpc>
                <a:spcPct val="150000"/>
              </a:lnSpc>
              <a:buNone/>
            </a:pPr>
            <a:r>
              <a:rPr lang="en-IN" sz="1800" dirty="0"/>
              <a:t>3. </a:t>
            </a:r>
            <a:r>
              <a:rPr lang="en-IN" sz="1800" dirty="0" err="1"/>
              <a:t>Staffileno's</a:t>
            </a:r>
            <a:r>
              <a:rPr lang="en-IN" sz="1800" dirty="0"/>
              <a:t> classification (1969) </a:t>
            </a:r>
          </a:p>
          <a:p>
            <a:pPr marL="0" indent="0" algn="l">
              <a:lnSpc>
                <a:spcPct val="150000"/>
              </a:lnSpc>
              <a:buNone/>
            </a:pPr>
            <a:r>
              <a:rPr lang="en-IN" sz="1800" dirty="0"/>
              <a:t>4. Easley and Drennan (1969)</a:t>
            </a:r>
          </a:p>
          <a:p>
            <a:pPr marL="0" indent="0" algn="l">
              <a:lnSpc>
                <a:spcPct val="150000"/>
              </a:lnSpc>
              <a:buNone/>
            </a:pPr>
            <a:r>
              <a:rPr lang="en-IN" sz="1800" dirty="0"/>
              <a:t>5. Hamp et al. (1975)</a:t>
            </a:r>
          </a:p>
          <a:p>
            <a:pPr marL="0" indent="0" algn="l">
              <a:lnSpc>
                <a:spcPct val="150000"/>
              </a:lnSpc>
              <a:buNone/>
            </a:pPr>
            <a:r>
              <a:rPr lang="en-IN" sz="1800" dirty="0"/>
              <a:t>6. Rosenberg (1978)</a:t>
            </a:r>
          </a:p>
          <a:p>
            <a:pPr marL="0" indent="0" algn="l">
              <a:lnSpc>
                <a:spcPct val="150000"/>
              </a:lnSpc>
              <a:buNone/>
            </a:pPr>
            <a:r>
              <a:rPr lang="en-IN" sz="1800" dirty="0"/>
              <a:t>7. </a:t>
            </a:r>
            <a:r>
              <a:rPr lang="en-IN" sz="1800" dirty="0" err="1"/>
              <a:t>Ramfjord</a:t>
            </a:r>
            <a:r>
              <a:rPr lang="en-IN" sz="1800" dirty="0"/>
              <a:t> &amp; Ash (1979)</a:t>
            </a:r>
          </a:p>
          <a:p>
            <a:pPr marL="0" indent="0" algn="l">
              <a:lnSpc>
                <a:spcPct val="150000"/>
              </a:lnSpc>
              <a:buNone/>
            </a:pPr>
            <a:r>
              <a:rPr lang="en-IN" sz="1800" dirty="0"/>
              <a:t>8. Goldman and Cohen (1980)</a:t>
            </a:r>
          </a:p>
          <a:p>
            <a:pPr marL="0" indent="0" algn="l">
              <a:lnSpc>
                <a:spcPct val="150000"/>
              </a:lnSpc>
              <a:buNone/>
            </a:pPr>
            <a:r>
              <a:rPr lang="en-IN" sz="1800" dirty="0"/>
              <a:t>9. Ricchetti (1982)</a:t>
            </a:r>
          </a:p>
          <a:p>
            <a:pPr marL="0" indent="0" algn="l">
              <a:lnSpc>
                <a:spcPct val="150000"/>
              </a:lnSpc>
              <a:buNone/>
            </a:pPr>
            <a:r>
              <a:rPr lang="en-IN" sz="1800" dirty="0"/>
              <a:t>10. Tal and Lemmer (1982)</a:t>
            </a:r>
          </a:p>
          <a:p>
            <a:pPr marL="0" lvl="0" indent="0" algn="l" rtl="0">
              <a:lnSpc>
                <a:spcPct val="150000"/>
              </a:lnSpc>
              <a:spcBef>
                <a:spcPts val="0"/>
              </a:spcBef>
              <a:spcAft>
                <a:spcPts val="1600"/>
              </a:spcAft>
              <a:buClr>
                <a:schemeClr val="dk1"/>
              </a:buClr>
              <a:buSzPts val="1100"/>
              <a:buFont typeface="Arial"/>
              <a:buNone/>
            </a:pPr>
            <a:endParaRPr sz="1800" dirty="0"/>
          </a:p>
        </p:txBody>
      </p:sp>
      <p:sp>
        <p:nvSpPr>
          <p:cNvPr id="53" name="TextBox 52">
            <a:extLst>
              <a:ext uri="{FF2B5EF4-FFF2-40B4-BE49-F238E27FC236}">
                <a16:creationId xmlns:a16="http://schemas.microsoft.com/office/drawing/2014/main" xmlns="" id="{95DDA5B6-129C-FDF0-9D5A-04D999FE865C}"/>
              </a:ext>
            </a:extLst>
          </p:cNvPr>
          <p:cNvSpPr txBox="1"/>
          <p:nvPr/>
        </p:nvSpPr>
        <p:spPr>
          <a:xfrm>
            <a:off x="5015763" y="108482"/>
            <a:ext cx="3785337" cy="4605620"/>
          </a:xfrm>
          <a:prstGeom prst="rect">
            <a:avLst/>
          </a:prstGeom>
          <a:noFill/>
        </p:spPr>
        <p:txBody>
          <a:bodyPr wrap="square">
            <a:spAutoFit/>
          </a:bodyPr>
          <a:lstStyle/>
          <a:p>
            <a:pPr marL="0" indent="0">
              <a:lnSpc>
                <a:spcPct val="150000"/>
              </a:lnSpc>
              <a:buNone/>
            </a:pPr>
            <a:r>
              <a:rPr lang="en-IN" sz="1800" dirty="0">
                <a:latin typeface="Ubuntu" panose="020B0504030602030204" pitchFamily="34" charset="0"/>
              </a:rPr>
              <a:t>11. Tarnow &amp; Fletcher (1984)</a:t>
            </a:r>
          </a:p>
          <a:p>
            <a:pPr marL="0" indent="0">
              <a:lnSpc>
                <a:spcPct val="150000"/>
              </a:lnSpc>
              <a:buNone/>
            </a:pPr>
            <a:r>
              <a:rPr lang="en-IN" sz="1800" dirty="0">
                <a:latin typeface="Ubuntu" panose="020B0504030602030204" pitchFamily="34" charset="0"/>
              </a:rPr>
              <a:t>12. </a:t>
            </a:r>
            <a:r>
              <a:rPr lang="en-IN" sz="1800" dirty="0" err="1">
                <a:latin typeface="Ubuntu" panose="020B0504030602030204" pitchFamily="34" charset="0"/>
              </a:rPr>
              <a:t>Eskow</a:t>
            </a:r>
            <a:r>
              <a:rPr lang="en-IN" sz="1800" dirty="0">
                <a:latin typeface="Ubuntu" panose="020B0504030602030204" pitchFamily="34" charset="0"/>
              </a:rPr>
              <a:t> and </a:t>
            </a:r>
            <a:r>
              <a:rPr lang="en-IN" sz="1800" dirty="0" err="1">
                <a:latin typeface="Ubuntu" panose="020B0504030602030204" pitchFamily="34" charset="0"/>
              </a:rPr>
              <a:t>Kapin</a:t>
            </a:r>
            <a:r>
              <a:rPr lang="en-IN" sz="1800" dirty="0">
                <a:latin typeface="Ubuntu" panose="020B0504030602030204" pitchFamily="34" charset="0"/>
              </a:rPr>
              <a:t> (1984)</a:t>
            </a:r>
          </a:p>
          <a:p>
            <a:pPr marL="0" indent="0">
              <a:lnSpc>
                <a:spcPct val="150000"/>
              </a:lnSpc>
              <a:buNone/>
            </a:pPr>
            <a:r>
              <a:rPr lang="en-IN" sz="1800" dirty="0">
                <a:latin typeface="Ubuntu" panose="020B0504030602030204" pitchFamily="34" charset="0"/>
              </a:rPr>
              <a:t>13. </a:t>
            </a:r>
            <a:r>
              <a:rPr lang="en-IN" sz="1800" dirty="0" err="1">
                <a:latin typeface="Ubuntu" panose="020B0504030602030204" pitchFamily="34" charset="0"/>
              </a:rPr>
              <a:t>Fedi</a:t>
            </a:r>
            <a:r>
              <a:rPr lang="en-IN" sz="1800" dirty="0">
                <a:latin typeface="Ubuntu" panose="020B0504030602030204" pitchFamily="34" charset="0"/>
              </a:rPr>
              <a:t> (1985)</a:t>
            </a:r>
          </a:p>
          <a:p>
            <a:pPr marL="0" indent="0">
              <a:lnSpc>
                <a:spcPct val="150000"/>
              </a:lnSpc>
              <a:buNone/>
            </a:pPr>
            <a:r>
              <a:rPr lang="en-IN" sz="1800" dirty="0">
                <a:latin typeface="Ubuntu" panose="020B0504030602030204" pitchFamily="34" charset="0"/>
              </a:rPr>
              <a:t>14. Grant et al. (1988)</a:t>
            </a:r>
          </a:p>
          <a:p>
            <a:pPr marL="0" indent="0">
              <a:lnSpc>
                <a:spcPct val="150000"/>
              </a:lnSpc>
              <a:buNone/>
            </a:pPr>
            <a:r>
              <a:rPr lang="en-IN" sz="1800" dirty="0">
                <a:latin typeface="Ubuntu" panose="020B0504030602030204" pitchFamily="34" charset="0"/>
              </a:rPr>
              <a:t>15. </a:t>
            </a:r>
            <a:r>
              <a:rPr lang="en-IN" sz="1800" dirty="0" err="1">
                <a:latin typeface="Ubuntu" panose="020B0504030602030204" pitchFamily="34" charset="0"/>
              </a:rPr>
              <a:t>Basaraba</a:t>
            </a:r>
            <a:r>
              <a:rPr lang="en-IN" sz="1800" dirty="0">
                <a:latin typeface="Ubuntu" panose="020B0504030602030204" pitchFamily="34" charset="0"/>
              </a:rPr>
              <a:t> (1990)</a:t>
            </a:r>
          </a:p>
          <a:p>
            <a:pPr marL="0" indent="0">
              <a:lnSpc>
                <a:spcPct val="150000"/>
              </a:lnSpc>
              <a:buNone/>
            </a:pPr>
            <a:r>
              <a:rPr lang="en-IN" sz="1800" dirty="0">
                <a:latin typeface="Ubuntu" panose="020B0504030602030204" pitchFamily="34" charset="0"/>
              </a:rPr>
              <a:t> 16. Carnevale et al. (1997)</a:t>
            </a:r>
          </a:p>
          <a:p>
            <a:pPr marL="0" indent="0">
              <a:lnSpc>
                <a:spcPct val="150000"/>
              </a:lnSpc>
              <a:buNone/>
            </a:pPr>
            <a:r>
              <a:rPr lang="en-IN" sz="1800" dirty="0">
                <a:latin typeface="Ubuntu" panose="020B0504030602030204" pitchFamily="34" charset="0"/>
              </a:rPr>
              <a:t>17. Nevins and </a:t>
            </a:r>
            <a:r>
              <a:rPr lang="en-IN" sz="1800" dirty="0" err="1">
                <a:latin typeface="Ubuntu" panose="020B0504030602030204" pitchFamily="34" charset="0"/>
              </a:rPr>
              <a:t>Capetta</a:t>
            </a:r>
            <a:r>
              <a:rPr lang="en-IN" sz="1800" dirty="0">
                <a:latin typeface="Ubuntu" panose="020B0504030602030204" pitchFamily="34" charset="0"/>
              </a:rPr>
              <a:t> (1998</a:t>
            </a:r>
          </a:p>
          <a:p>
            <a:pPr marL="0" indent="0">
              <a:lnSpc>
                <a:spcPct val="150000"/>
              </a:lnSpc>
              <a:buNone/>
            </a:pPr>
            <a:r>
              <a:rPr lang="en-IN" sz="1800" dirty="0">
                <a:latin typeface="Ubuntu" panose="020B0504030602030204" pitchFamily="34" charset="0"/>
              </a:rPr>
              <a:t>18. Hou et al. (1998)</a:t>
            </a:r>
          </a:p>
          <a:p>
            <a:pPr marL="0" indent="0">
              <a:lnSpc>
                <a:spcPct val="150000"/>
              </a:lnSpc>
              <a:buNone/>
            </a:pPr>
            <a:r>
              <a:rPr lang="en-IN" sz="1800" dirty="0">
                <a:latin typeface="Ubuntu" panose="020B0504030602030204" pitchFamily="34" charset="0"/>
              </a:rPr>
              <a:t>19. Glossary of periodontal terms (2001)</a:t>
            </a:r>
          </a:p>
          <a:p>
            <a:pPr marL="0" indent="0">
              <a:lnSpc>
                <a:spcPct val="150000"/>
              </a:lnSpc>
              <a:buNone/>
            </a:pPr>
            <a:r>
              <a:rPr lang="en-IN" sz="1800" dirty="0">
                <a:latin typeface="Ubuntu" panose="020B0504030602030204" pitchFamily="34" charset="0"/>
              </a:rPr>
              <a:t> 20. Walter et al. (2009)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4" name="Picture 2" descr="Classification of furcation involvement | Download Table">
            <a:extLst>
              <a:ext uri="{FF2B5EF4-FFF2-40B4-BE49-F238E27FC236}">
                <a16:creationId xmlns:a16="http://schemas.microsoft.com/office/drawing/2014/main" xmlns="" id="{8A4E7512-DD73-575E-D75C-E8C5A4C7D1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3426" y="770521"/>
            <a:ext cx="8377925" cy="324267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title"/>
          </p:nvPr>
        </p:nvSpPr>
        <p:spPr>
          <a:xfrm>
            <a:off x="777240" y="98984"/>
            <a:ext cx="7772400" cy="572700"/>
          </a:xfrm>
          <a:prstGeom prst="rect">
            <a:avLst/>
          </a:prstGeom>
        </p:spPr>
        <p:txBody>
          <a:bodyPr spcFirstLastPara="1" wrap="square" lIns="91425" tIns="91425" rIns="91425" bIns="91425" anchor="t" anchorCtr="0">
            <a:noAutofit/>
          </a:bodyPr>
          <a:lstStyle/>
          <a:p>
            <a:r>
              <a:rPr lang="en-IN" dirty="0"/>
              <a:t>GLICKMAN CLASSIFICATION (1958)</a:t>
            </a:r>
            <a:br>
              <a:rPr lang="en-IN" dirty="0"/>
            </a:br>
            <a:endParaRPr dirty="0"/>
          </a:p>
        </p:txBody>
      </p:sp>
      <p:pic>
        <p:nvPicPr>
          <p:cNvPr id="10" name="Picture 9">
            <a:extLst>
              <a:ext uri="{FF2B5EF4-FFF2-40B4-BE49-F238E27FC236}">
                <a16:creationId xmlns:a16="http://schemas.microsoft.com/office/drawing/2014/main" xmlns="" id="{7FB6EC4F-1DE6-9D98-851B-B4A7D2DC163F}"/>
              </a:ext>
            </a:extLst>
          </p:cNvPr>
          <p:cNvPicPr>
            <a:picLocks noChangeAspect="1"/>
          </p:cNvPicPr>
          <p:nvPr/>
        </p:nvPicPr>
        <p:blipFill>
          <a:blip r:embed="rId3"/>
          <a:srcRect t="1" r="50222" b="53006"/>
          <a:stretch/>
        </p:blipFill>
        <p:spPr>
          <a:xfrm>
            <a:off x="90031" y="811203"/>
            <a:ext cx="2470291" cy="1429863"/>
          </a:xfrm>
          <a:prstGeom prst="rect">
            <a:avLst/>
          </a:prstGeom>
          <a:ln w="38100">
            <a:solidFill>
              <a:schemeClr val="tx1">
                <a:lumMod val="95000"/>
                <a:lumOff val="5000"/>
              </a:schemeClr>
            </a:solidFill>
          </a:ln>
        </p:spPr>
      </p:pic>
      <p:pic>
        <p:nvPicPr>
          <p:cNvPr id="11" name="Picture 10">
            <a:extLst>
              <a:ext uri="{FF2B5EF4-FFF2-40B4-BE49-F238E27FC236}">
                <a16:creationId xmlns:a16="http://schemas.microsoft.com/office/drawing/2014/main" xmlns="" id="{2C5C37FF-7E03-26D6-DADF-CE5804C61774}"/>
              </a:ext>
            </a:extLst>
          </p:cNvPr>
          <p:cNvPicPr>
            <a:picLocks noChangeAspect="1"/>
          </p:cNvPicPr>
          <p:nvPr/>
        </p:nvPicPr>
        <p:blipFill>
          <a:blip r:embed="rId3"/>
          <a:srcRect l="50000" t="365" r="136" b="54186"/>
          <a:stretch/>
        </p:blipFill>
        <p:spPr>
          <a:xfrm>
            <a:off x="76964" y="3117124"/>
            <a:ext cx="2530331" cy="1414008"/>
          </a:xfrm>
          <a:prstGeom prst="rect">
            <a:avLst/>
          </a:prstGeom>
          <a:ln w="38100">
            <a:solidFill>
              <a:schemeClr val="tx1">
                <a:lumMod val="95000"/>
                <a:lumOff val="5000"/>
              </a:schemeClr>
            </a:solidFill>
          </a:ln>
        </p:spPr>
      </p:pic>
      <p:pic>
        <p:nvPicPr>
          <p:cNvPr id="12" name="Picture 11">
            <a:extLst>
              <a:ext uri="{FF2B5EF4-FFF2-40B4-BE49-F238E27FC236}">
                <a16:creationId xmlns:a16="http://schemas.microsoft.com/office/drawing/2014/main" xmlns="" id="{C8211406-B5EE-B0EE-4516-DDA83A9499A6}"/>
              </a:ext>
            </a:extLst>
          </p:cNvPr>
          <p:cNvPicPr>
            <a:picLocks noChangeAspect="1"/>
          </p:cNvPicPr>
          <p:nvPr/>
        </p:nvPicPr>
        <p:blipFill>
          <a:blip r:embed="rId3"/>
          <a:srcRect t="47286" r="50000"/>
          <a:stretch/>
        </p:blipFill>
        <p:spPr>
          <a:xfrm>
            <a:off x="4890206" y="773006"/>
            <a:ext cx="2428331" cy="1569660"/>
          </a:xfrm>
          <a:prstGeom prst="rect">
            <a:avLst/>
          </a:prstGeom>
          <a:ln w="38100">
            <a:solidFill>
              <a:schemeClr val="tx1">
                <a:lumMod val="95000"/>
                <a:lumOff val="5000"/>
              </a:schemeClr>
            </a:solidFill>
          </a:ln>
        </p:spPr>
      </p:pic>
      <p:pic>
        <p:nvPicPr>
          <p:cNvPr id="13" name="Picture 12">
            <a:extLst>
              <a:ext uri="{FF2B5EF4-FFF2-40B4-BE49-F238E27FC236}">
                <a16:creationId xmlns:a16="http://schemas.microsoft.com/office/drawing/2014/main" xmlns="" id="{EE927F3C-DCBB-8863-D7D3-48B77EB6640D}"/>
              </a:ext>
            </a:extLst>
          </p:cNvPr>
          <p:cNvPicPr>
            <a:picLocks noChangeAspect="1"/>
          </p:cNvPicPr>
          <p:nvPr/>
        </p:nvPicPr>
        <p:blipFill>
          <a:blip r:embed="rId3"/>
          <a:srcRect l="50790" t="46918"/>
          <a:stretch/>
        </p:blipFill>
        <p:spPr>
          <a:xfrm>
            <a:off x="4807071" y="3040812"/>
            <a:ext cx="2314325" cy="1530587"/>
          </a:xfrm>
          <a:prstGeom prst="rect">
            <a:avLst/>
          </a:prstGeom>
          <a:ln w="38100">
            <a:solidFill>
              <a:schemeClr val="tx1">
                <a:lumMod val="95000"/>
                <a:lumOff val="5000"/>
              </a:schemeClr>
            </a:solidFill>
          </a:ln>
        </p:spPr>
      </p:pic>
      <p:sp>
        <p:nvSpPr>
          <p:cNvPr id="14" name="TextBox 13">
            <a:extLst>
              <a:ext uri="{FF2B5EF4-FFF2-40B4-BE49-F238E27FC236}">
                <a16:creationId xmlns:a16="http://schemas.microsoft.com/office/drawing/2014/main" xmlns="" id="{6CAE497E-3F9B-8BA2-1A4B-8355E99C1E13}"/>
              </a:ext>
            </a:extLst>
          </p:cNvPr>
          <p:cNvSpPr txBox="1"/>
          <p:nvPr/>
        </p:nvSpPr>
        <p:spPr>
          <a:xfrm>
            <a:off x="2560322" y="696806"/>
            <a:ext cx="2470290" cy="2246769"/>
          </a:xfrm>
          <a:prstGeom prst="rect">
            <a:avLst/>
          </a:prstGeom>
          <a:noFill/>
        </p:spPr>
        <p:txBody>
          <a:bodyPr wrap="square" rtlCol="0">
            <a:spAutoFit/>
          </a:bodyPr>
          <a:lstStyle/>
          <a:p>
            <a:r>
              <a:rPr lang="en-US" dirty="0"/>
              <a:t>GRADE I:</a:t>
            </a:r>
          </a:p>
          <a:p>
            <a:r>
              <a:rPr lang="en-US" dirty="0"/>
              <a:t>incipient or early stage of furcation involvement</a:t>
            </a:r>
          </a:p>
          <a:p>
            <a:r>
              <a:rPr lang="en-US" dirty="0"/>
              <a:t>pocket is </a:t>
            </a:r>
            <a:r>
              <a:rPr lang="en-US" dirty="0" err="1"/>
              <a:t>suprabony</a:t>
            </a:r>
            <a:r>
              <a:rPr lang="en-US" dirty="0"/>
              <a:t> </a:t>
            </a:r>
          </a:p>
          <a:p>
            <a:r>
              <a:rPr lang="en-US" dirty="0"/>
              <a:t>soft tissues</a:t>
            </a:r>
          </a:p>
          <a:p>
            <a:r>
              <a:rPr lang="en-US" dirty="0"/>
              <a:t> Early bone loss may have occurred with an increase in probing depth</a:t>
            </a:r>
          </a:p>
          <a:p>
            <a:r>
              <a:rPr lang="en-US" dirty="0"/>
              <a:t>radiographic changes are not usually found</a:t>
            </a:r>
            <a:endParaRPr lang="en-IN" dirty="0"/>
          </a:p>
        </p:txBody>
      </p:sp>
      <p:sp>
        <p:nvSpPr>
          <p:cNvPr id="15" name="TextBox 14">
            <a:extLst>
              <a:ext uri="{FF2B5EF4-FFF2-40B4-BE49-F238E27FC236}">
                <a16:creationId xmlns:a16="http://schemas.microsoft.com/office/drawing/2014/main" xmlns="" id="{0A7E736D-D36D-A3DC-327C-18B322B3CF6D}"/>
              </a:ext>
            </a:extLst>
          </p:cNvPr>
          <p:cNvSpPr txBox="1"/>
          <p:nvPr/>
        </p:nvSpPr>
        <p:spPr>
          <a:xfrm>
            <a:off x="2599252" y="3171081"/>
            <a:ext cx="2470290" cy="1169551"/>
          </a:xfrm>
          <a:prstGeom prst="rect">
            <a:avLst/>
          </a:prstGeom>
          <a:noFill/>
        </p:spPr>
        <p:txBody>
          <a:bodyPr wrap="square" rtlCol="0">
            <a:spAutoFit/>
          </a:bodyPr>
          <a:lstStyle/>
          <a:p>
            <a:r>
              <a:rPr lang="en-US" dirty="0"/>
              <a:t>GRADE II:</a:t>
            </a:r>
          </a:p>
          <a:p>
            <a:r>
              <a:rPr lang="en-IN" dirty="0"/>
              <a:t>cul-de-sac - with a definite horizontal component</a:t>
            </a:r>
          </a:p>
          <a:p>
            <a:r>
              <a:rPr lang="en-IN" dirty="0"/>
              <a:t>Vertical bone loss</a:t>
            </a:r>
            <a:endParaRPr lang="en-US" dirty="0"/>
          </a:p>
          <a:p>
            <a:endParaRPr lang="en-US" dirty="0"/>
          </a:p>
        </p:txBody>
      </p:sp>
      <p:sp>
        <p:nvSpPr>
          <p:cNvPr id="16" name="TextBox 15">
            <a:extLst>
              <a:ext uri="{FF2B5EF4-FFF2-40B4-BE49-F238E27FC236}">
                <a16:creationId xmlns:a16="http://schemas.microsoft.com/office/drawing/2014/main" xmlns="" id="{E8391E8D-7345-169C-01AE-CA3C84EF0C9D}"/>
              </a:ext>
            </a:extLst>
          </p:cNvPr>
          <p:cNvSpPr txBox="1"/>
          <p:nvPr/>
        </p:nvSpPr>
        <p:spPr>
          <a:xfrm>
            <a:off x="7328697" y="646103"/>
            <a:ext cx="1815303" cy="2031325"/>
          </a:xfrm>
          <a:prstGeom prst="rect">
            <a:avLst/>
          </a:prstGeom>
          <a:noFill/>
        </p:spPr>
        <p:txBody>
          <a:bodyPr wrap="square" rtlCol="0">
            <a:spAutoFit/>
          </a:bodyPr>
          <a:lstStyle/>
          <a:p>
            <a:r>
              <a:rPr lang="en-US" dirty="0"/>
              <a:t>GRADE III:</a:t>
            </a:r>
          </a:p>
          <a:p>
            <a:r>
              <a:rPr lang="en-US" dirty="0"/>
              <a:t>bone is not attached to</a:t>
            </a:r>
          </a:p>
          <a:p>
            <a:r>
              <a:rPr lang="en-US" dirty="0"/>
              <a:t>the dome of the furcation</a:t>
            </a:r>
          </a:p>
          <a:p>
            <a:r>
              <a:rPr lang="en-US" dirty="0"/>
              <a:t>Through and through </a:t>
            </a:r>
          </a:p>
          <a:p>
            <a:r>
              <a:rPr lang="en-US" dirty="0"/>
              <a:t>loss of interradicular bone</a:t>
            </a:r>
          </a:p>
        </p:txBody>
      </p:sp>
      <p:sp>
        <p:nvSpPr>
          <p:cNvPr id="17" name="TextBox 16">
            <a:extLst>
              <a:ext uri="{FF2B5EF4-FFF2-40B4-BE49-F238E27FC236}">
                <a16:creationId xmlns:a16="http://schemas.microsoft.com/office/drawing/2014/main" xmlns="" id="{790CE3AE-7ABE-3A9C-C099-E0E33D36F64D}"/>
              </a:ext>
            </a:extLst>
          </p:cNvPr>
          <p:cNvSpPr txBox="1"/>
          <p:nvPr/>
        </p:nvSpPr>
        <p:spPr>
          <a:xfrm>
            <a:off x="7184211" y="2940535"/>
            <a:ext cx="1898065" cy="1815882"/>
          </a:xfrm>
          <a:prstGeom prst="rect">
            <a:avLst/>
          </a:prstGeom>
          <a:noFill/>
        </p:spPr>
        <p:txBody>
          <a:bodyPr wrap="square" rtlCol="0">
            <a:spAutoFit/>
          </a:bodyPr>
          <a:lstStyle/>
          <a:p>
            <a:r>
              <a:rPr lang="en-US" dirty="0">
                <a:latin typeface="Ubuntu" panose="020B0504030602030204" pitchFamily="34" charset="0"/>
              </a:rPr>
              <a:t>GRADE IV:</a:t>
            </a:r>
          </a:p>
          <a:p>
            <a:r>
              <a:rPr lang="en-US" dirty="0">
                <a:latin typeface="Ubuntu" panose="020B0504030602030204" pitchFamily="34" charset="0"/>
              </a:rPr>
              <a:t>Through and through loss of interradicular bone with  </a:t>
            </a:r>
          </a:p>
          <a:p>
            <a:r>
              <a:rPr lang="en-US" dirty="0">
                <a:latin typeface="Ubuntu" panose="020B0504030602030204" pitchFamily="34" charset="0"/>
              </a:rPr>
              <a:t>total exposure of furcation – gingival recession</a:t>
            </a:r>
          </a:p>
          <a:p>
            <a:endParaRPr lang="en-US" dirty="0">
              <a:latin typeface="Ubuntu" panose="020B05040306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5F483-73DB-96BA-70A0-E38657A66B2B}"/>
              </a:ext>
            </a:extLst>
          </p:cNvPr>
          <p:cNvSpPr>
            <a:spLocks noGrp="1"/>
          </p:cNvSpPr>
          <p:nvPr>
            <p:ph type="title"/>
          </p:nvPr>
        </p:nvSpPr>
        <p:spPr>
          <a:xfrm>
            <a:off x="868680" y="107936"/>
            <a:ext cx="7772400" cy="572700"/>
          </a:xfrm>
        </p:spPr>
        <p:txBody>
          <a:bodyPr/>
          <a:lstStyle/>
          <a:p>
            <a:r>
              <a:rPr lang="en-IN" dirty="0"/>
              <a:t>HAMP’S CLASSIFICATION (1975)</a:t>
            </a:r>
            <a:br>
              <a:rPr lang="en-IN" dirty="0"/>
            </a:br>
            <a:endParaRPr lang="en-IN" dirty="0"/>
          </a:p>
        </p:txBody>
      </p:sp>
      <p:sp>
        <p:nvSpPr>
          <p:cNvPr id="4" name="TextBox 3">
            <a:extLst>
              <a:ext uri="{FF2B5EF4-FFF2-40B4-BE49-F238E27FC236}">
                <a16:creationId xmlns:a16="http://schemas.microsoft.com/office/drawing/2014/main" xmlns="" id="{ED57C566-918C-3132-AF9E-3A8C58BD81A6}"/>
              </a:ext>
            </a:extLst>
          </p:cNvPr>
          <p:cNvSpPr txBox="1"/>
          <p:nvPr/>
        </p:nvSpPr>
        <p:spPr>
          <a:xfrm>
            <a:off x="622300" y="703496"/>
            <a:ext cx="8521700" cy="1631216"/>
          </a:xfrm>
          <a:prstGeom prst="rect">
            <a:avLst/>
          </a:prstGeom>
          <a:noFill/>
        </p:spPr>
        <p:txBody>
          <a:bodyPr wrap="square">
            <a:spAutoFit/>
          </a:bodyPr>
          <a:lstStyle/>
          <a:p>
            <a:pPr marL="0" indent="0">
              <a:buNone/>
            </a:pPr>
            <a:r>
              <a:rPr lang="en-IN" sz="2000" dirty="0"/>
              <a:t>Fo : Pocket but without furcation involvement</a:t>
            </a:r>
          </a:p>
          <a:p>
            <a:pPr marL="0" indent="0">
              <a:buNone/>
            </a:pPr>
            <a:r>
              <a:rPr lang="en-IN" sz="2000" dirty="0"/>
              <a:t>F1: Furcation can be probed &lt; 3mm in horizontal direction ( within 1/3 </a:t>
            </a:r>
            <a:r>
              <a:rPr lang="en-IN" sz="2000" dirty="0" err="1"/>
              <a:t>rd</a:t>
            </a:r>
            <a:r>
              <a:rPr lang="en-IN" sz="2000" dirty="0"/>
              <a:t> root width)</a:t>
            </a:r>
          </a:p>
          <a:p>
            <a:pPr marL="0" indent="0">
              <a:buNone/>
            </a:pPr>
            <a:r>
              <a:rPr lang="en-IN" sz="2000" dirty="0"/>
              <a:t>F2: Furcation can be probed deeper than 3mm ( beyond 1/3 </a:t>
            </a:r>
            <a:r>
              <a:rPr lang="en-IN" sz="2000" dirty="0" err="1"/>
              <a:t>rd</a:t>
            </a:r>
            <a:r>
              <a:rPr lang="en-IN" sz="2000" dirty="0"/>
              <a:t> root width)</a:t>
            </a:r>
          </a:p>
          <a:p>
            <a:pPr marL="0" indent="0">
              <a:buNone/>
            </a:pPr>
            <a:r>
              <a:rPr lang="en-IN" sz="2000" dirty="0"/>
              <a:t>F3: Through and through furcation involvement</a:t>
            </a:r>
          </a:p>
        </p:txBody>
      </p:sp>
      <p:pic>
        <p:nvPicPr>
          <p:cNvPr id="5" name="Picture 2" descr="JaypeeDigital | eBook Reader">
            <a:extLst>
              <a:ext uri="{FF2B5EF4-FFF2-40B4-BE49-F238E27FC236}">
                <a16:creationId xmlns:a16="http://schemas.microsoft.com/office/drawing/2014/main" xmlns="" id="{7EA6ABB6-92C1-784E-4F97-597D7663236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61" y="2436684"/>
            <a:ext cx="7254179" cy="2538962"/>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995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 name="Google Shape;332;p44">
            <a:extLst>
              <a:ext uri="{FF2B5EF4-FFF2-40B4-BE49-F238E27FC236}">
                <a16:creationId xmlns:a16="http://schemas.microsoft.com/office/drawing/2014/main" xmlns="" id="{D82E5270-5721-6A1C-FFAA-0C7BBA460944}"/>
              </a:ext>
            </a:extLst>
          </p:cNvPr>
          <p:cNvSpPr txBox="1">
            <a:spLocks noGrp="1"/>
          </p:cNvSpPr>
          <p:nvPr>
            <p:ph type="title" idx="2"/>
          </p:nvPr>
        </p:nvSpPr>
        <p:spPr>
          <a:xfrm>
            <a:off x="1219200" y="2486025"/>
            <a:ext cx="749280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INTRODUCTION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126658-8175-46A8-FA82-451AAEA08D65}"/>
              </a:ext>
            </a:extLst>
          </p:cNvPr>
          <p:cNvSpPr>
            <a:spLocks noGrp="1"/>
          </p:cNvSpPr>
          <p:nvPr>
            <p:ph type="title"/>
          </p:nvPr>
        </p:nvSpPr>
        <p:spPr>
          <a:xfrm>
            <a:off x="1122680" y="97776"/>
            <a:ext cx="7772400" cy="572700"/>
          </a:xfrm>
        </p:spPr>
        <p:txBody>
          <a:bodyPr/>
          <a:lstStyle/>
          <a:p>
            <a:r>
              <a:rPr lang="en-IN" dirty="0"/>
              <a:t>RICCHETTI CLASSIFICATION (1982):</a:t>
            </a:r>
            <a:br>
              <a:rPr lang="en-IN" dirty="0"/>
            </a:br>
            <a:endParaRPr lang="en-IN" dirty="0"/>
          </a:p>
        </p:txBody>
      </p:sp>
      <p:sp>
        <p:nvSpPr>
          <p:cNvPr id="4" name="TextBox 3">
            <a:extLst>
              <a:ext uri="{FF2B5EF4-FFF2-40B4-BE49-F238E27FC236}">
                <a16:creationId xmlns:a16="http://schemas.microsoft.com/office/drawing/2014/main" xmlns="" id="{EEAEEE03-F210-2AF0-4073-998DB89C6281}"/>
              </a:ext>
            </a:extLst>
          </p:cNvPr>
          <p:cNvSpPr txBox="1"/>
          <p:nvPr/>
        </p:nvSpPr>
        <p:spPr>
          <a:xfrm>
            <a:off x="73660" y="843196"/>
            <a:ext cx="5897880" cy="1631216"/>
          </a:xfrm>
          <a:prstGeom prst="rect">
            <a:avLst/>
          </a:prstGeom>
          <a:noFill/>
        </p:spPr>
        <p:txBody>
          <a:bodyPr wrap="square">
            <a:spAutoFit/>
          </a:bodyPr>
          <a:lstStyle/>
          <a:p>
            <a:pPr marL="0" indent="0">
              <a:buNone/>
            </a:pPr>
            <a:r>
              <a:rPr lang="en-US" sz="2000" b="0" i="0" dirty="0">
                <a:solidFill>
                  <a:srgbClr val="000000"/>
                </a:solidFill>
                <a:effectLst/>
                <a:latin typeface="Ubuntu" panose="020B0504030602030204" pitchFamily="34" charset="0"/>
              </a:rPr>
              <a:t>Class I: 1 mm of horizontal invasion.</a:t>
            </a:r>
            <a:r>
              <a:rPr lang="en-US" sz="2000" dirty="0">
                <a:latin typeface="Ubuntu" panose="020B0504030602030204" pitchFamily="34" charset="0"/>
              </a:rPr>
              <a:t/>
            </a:r>
            <a:br>
              <a:rPr lang="en-US" sz="2000" dirty="0">
                <a:latin typeface="Ubuntu" panose="020B0504030602030204" pitchFamily="34" charset="0"/>
              </a:rPr>
            </a:br>
            <a:r>
              <a:rPr lang="en-US" sz="2000" b="0" i="0" dirty="0">
                <a:solidFill>
                  <a:srgbClr val="000000"/>
                </a:solidFill>
                <a:effectLst/>
                <a:latin typeface="Ubuntu" panose="020B0504030602030204" pitchFamily="34" charset="0"/>
              </a:rPr>
              <a:t>Class Ia. 1–2 mm of horizontal invasion.</a:t>
            </a:r>
            <a:r>
              <a:rPr lang="en-US" sz="2000" dirty="0">
                <a:latin typeface="Ubuntu" panose="020B0504030602030204" pitchFamily="34" charset="0"/>
              </a:rPr>
              <a:t/>
            </a:r>
            <a:br>
              <a:rPr lang="en-US" sz="2000" dirty="0">
                <a:latin typeface="Ubuntu" panose="020B0504030602030204" pitchFamily="34" charset="0"/>
              </a:rPr>
            </a:br>
            <a:r>
              <a:rPr lang="en-US" sz="2000" b="0" i="0" dirty="0">
                <a:solidFill>
                  <a:srgbClr val="000000"/>
                </a:solidFill>
                <a:effectLst/>
                <a:latin typeface="Ubuntu" panose="020B0504030602030204" pitchFamily="34" charset="0"/>
              </a:rPr>
              <a:t>Class II: 2–4 mm of horizontal invasion.</a:t>
            </a:r>
            <a:r>
              <a:rPr lang="en-US" sz="2000" dirty="0">
                <a:latin typeface="Ubuntu" panose="020B0504030602030204" pitchFamily="34" charset="0"/>
              </a:rPr>
              <a:t/>
            </a:r>
            <a:br>
              <a:rPr lang="en-US" sz="2000" dirty="0">
                <a:latin typeface="Ubuntu" panose="020B0504030602030204" pitchFamily="34" charset="0"/>
              </a:rPr>
            </a:br>
            <a:r>
              <a:rPr lang="en-US" sz="2000" b="0" i="0" dirty="0">
                <a:solidFill>
                  <a:srgbClr val="000000"/>
                </a:solidFill>
                <a:effectLst/>
                <a:latin typeface="Ubuntu" panose="020B0504030602030204" pitchFamily="34" charset="0"/>
              </a:rPr>
              <a:t>Class </a:t>
            </a:r>
            <a:r>
              <a:rPr lang="en-US" sz="2000" b="0" i="0" dirty="0" err="1">
                <a:solidFill>
                  <a:srgbClr val="000000"/>
                </a:solidFill>
                <a:effectLst/>
                <a:latin typeface="Ubuntu" panose="020B0504030602030204" pitchFamily="34" charset="0"/>
              </a:rPr>
              <a:t>IIa</a:t>
            </a:r>
            <a:r>
              <a:rPr lang="en-US" sz="2000" b="0" i="0" dirty="0">
                <a:solidFill>
                  <a:srgbClr val="000000"/>
                </a:solidFill>
                <a:effectLst/>
                <a:latin typeface="Ubuntu" panose="020B0504030602030204" pitchFamily="34" charset="0"/>
              </a:rPr>
              <a:t>. 4–6 mm of horizontal invasion.</a:t>
            </a:r>
            <a:r>
              <a:rPr lang="en-US" sz="2000" dirty="0">
                <a:latin typeface="Ubuntu" panose="020B0504030602030204" pitchFamily="34" charset="0"/>
              </a:rPr>
              <a:t/>
            </a:r>
            <a:br>
              <a:rPr lang="en-US" sz="2000" dirty="0">
                <a:latin typeface="Ubuntu" panose="020B0504030602030204" pitchFamily="34" charset="0"/>
              </a:rPr>
            </a:br>
            <a:r>
              <a:rPr lang="en-US" sz="2000" b="0" i="0" dirty="0">
                <a:solidFill>
                  <a:srgbClr val="000000"/>
                </a:solidFill>
                <a:effectLst/>
                <a:latin typeface="Ubuntu" panose="020B0504030602030204" pitchFamily="34" charset="0"/>
              </a:rPr>
              <a:t>Class III: &gt;6 mm of horizontal invasion.</a:t>
            </a:r>
          </a:p>
        </p:txBody>
      </p:sp>
      <p:sp>
        <p:nvSpPr>
          <p:cNvPr id="5" name="Title 1">
            <a:extLst>
              <a:ext uri="{FF2B5EF4-FFF2-40B4-BE49-F238E27FC236}">
                <a16:creationId xmlns:a16="http://schemas.microsoft.com/office/drawing/2014/main" xmlns="" id="{0B20F0D5-47E2-7D9F-3C09-853100FEC3EE}"/>
              </a:ext>
            </a:extLst>
          </p:cNvPr>
          <p:cNvSpPr txBox="1">
            <a:spLocks/>
          </p:cNvSpPr>
          <p:nvPr/>
        </p:nvSpPr>
        <p:spPr>
          <a:xfrm>
            <a:off x="185420" y="2871307"/>
            <a:ext cx="7772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SemiBold"/>
              <a:buNone/>
              <a:defRPr sz="3000" b="0" i="0" u="none" strike="noStrike" cap="none">
                <a:solidFill>
                  <a:schemeClr val="dk2"/>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9pPr>
          </a:lstStyle>
          <a:p>
            <a:r>
              <a:rPr lang="en-IN" dirty="0"/>
              <a:t>GOLDMAN AND COHEN (1958):</a:t>
            </a:r>
            <a:br>
              <a:rPr lang="en-IN" dirty="0"/>
            </a:br>
            <a:endParaRPr lang="en-IN" dirty="0"/>
          </a:p>
        </p:txBody>
      </p:sp>
      <p:sp>
        <p:nvSpPr>
          <p:cNvPr id="7" name="TextBox 6">
            <a:extLst>
              <a:ext uri="{FF2B5EF4-FFF2-40B4-BE49-F238E27FC236}">
                <a16:creationId xmlns:a16="http://schemas.microsoft.com/office/drawing/2014/main" xmlns="" id="{C7E57D1B-2D64-F68B-2073-B5784C684415}"/>
              </a:ext>
            </a:extLst>
          </p:cNvPr>
          <p:cNvSpPr txBox="1"/>
          <p:nvPr/>
        </p:nvSpPr>
        <p:spPr>
          <a:xfrm>
            <a:off x="15240" y="3617115"/>
            <a:ext cx="5897880" cy="1323439"/>
          </a:xfrm>
          <a:prstGeom prst="rect">
            <a:avLst/>
          </a:prstGeom>
          <a:noFill/>
        </p:spPr>
        <p:txBody>
          <a:bodyPr wrap="square">
            <a:spAutoFit/>
          </a:bodyPr>
          <a:lstStyle/>
          <a:p>
            <a:pPr marL="0" indent="0">
              <a:buNone/>
            </a:pPr>
            <a:r>
              <a:rPr lang="en-US" sz="2000" b="0" i="0" dirty="0">
                <a:solidFill>
                  <a:srgbClr val="000000"/>
                </a:solidFill>
                <a:effectLst/>
                <a:latin typeface="Ubuntu" panose="020B0504030602030204" pitchFamily="34" charset="0"/>
              </a:rPr>
              <a:t>Grade I: Incipient lesion.</a:t>
            </a:r>
          </a:p>
          <a:p>
            <a:pPr marL="0" indent="0">
              <a:buNone/>
            </a:pPr>
            <a:r>
              <a:rPr lang="en-US" sz="2000" b="0" i="0" dirty="0">
                <a:solidFill>
                  <a:srgbClr val="000000"/>
                </a:solidFill>
                <a:effectLst/>
                <a:latin typeface="Ubuntu" panose="020B0504030602030204" pitchFamily="34" charset="0"/>
              </a:rPr>
              <a:t>Grade II: Cul-de-sac lesion.</a:t>
            </a:r>
          </a:p>
          <a:p>
            <a:pPr marL="0" indent="0">
              <a:buNone/>
            </a:pPr>
            <a:r>
              <a:rPr lang="en-US" sz="2000" b="0" i="0" dirty="0">
                <a:solidFill>
                  <a:srgbClr val="000000"/>
                </a:solidFill>
                <a:effectLst/>
                <a:latin typeface="Ubuntu" panose="020B0504030602030204" pitchFamily="34" charset="0"/>
              </a:rPr>
              <a:t>Grade III: Through-and-through lesion.</a:t>
            </a:r>
          </a:p>
          <a:p>
            <a:pPr marL="0" indent="0">
              <a:buNone/>
            </a:pPr>
            <a:endParaRPr lang="en-US" sz="2000" dirty="0">
              <a:solidFill>
                <a:srgbClr val="000000"/>
              </a:solidFill>
              <a:latin typeface="Ubuntu" panose="020B0504030602030204" pitchFamily="34" charset="0"/>
            </a:endParaRPr>
          </a:p>
        </p:txBody>
      </p:sp>
    </p:spTree>
    <p:extLst>
      <p:ext uri="{BB962C8B-B14F-4D97-AF65-F5344CB8AC3E}">
        <p14:creationId xmlns:p14="http://schemas.microsoft.com/office/powerpoint/2010/main" xmlns="" val="167054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F54AEA-1DA8-4A85-3CF3-5FA39D5B48EE}"/>
              </a:ext>
            </a:extLst>
          </p:cNvPr>
          <p:cNvSpPr>
            <a:spLocks noGrp="1"/>
          </p:cNvSpPr>
          <p:nvPr>
            <p:ph type="title"/>
          </p:nvPr>
        </p:nvSpPr>
        <p:spPr>
          <a:xfrm>
            <a:off x="81280" y="0"/>
            <a:ext cx="9144000" cy="572700"/>
          </a:xfrm>
        </p:spPr>
        <p:txBody>
          <a:bodyPr/>
          <a:lstStyle/>
          <a:p>
            <a:r>
              <a:rPr lang="en-US" dirty="0"/>
              <a:t>RAMJFORD AND ASH CLASSIFICATION(1979)</a:t>
            </a:r>
            <a:br>
              <a:rPr lang="en-US" dirty="0"/>
            </a:br>
            <a:endParaRPr lang="en-IN" dirty="0"/>
          </a:p>
        </p:txBody>
      </p:sp>
      <p:sp>
        <p:nvSpPr>
          <p:cNvPr id="4" name="TextBox 3">
            <a:extLst>
              <a:ext uri="{FF2B5EF4-FFF2-40B4-BE49-F238E27FC236}">
                <a16:creationId xmlns:a16="http://schemas.microsoft.com/office/drawing/2014/main" xmlns="" id="{678F709F-5B07-C4C4-4EAF-9E2824005DE3}"/>
              </a:ext>
            </a:extLst>
          </p:cNvPr>
          <p:cNvSpPr txBox="1"/>
          <p:nvPr/>
        </p:nvSpPr>
        <p:spPr>
          <a:xfrm>
            <a:off x="0" y="572700"/>
            <a:ext cx="9062720" cy="1015663"/>
          </a:xfrm>
          <a:prstGeom prst="rect">
            <a:avLst/>
          </a:prstGeom>
          <a:noFill/>
        </p:spPr>
        <p:txBody>
          <a:bodyPr wrap="square">
            <a:spAutoFit/>
          </a:bodyPr>
          <a:lstStyle/>
          <a:p>
            <a:pPr marL="0" indent="0">
              <a:buNone/>
            </a:pPr>
            <a:r>
              <a:rPr lang="en-US" sz="2000" dirty="0">
                <a:latin typeface="Ubuntu" panose="020B0504030602030204" pitchFamily="34" charset="0"/>
              </a:rPr>
              <a:t>Class I: Tissue destruction &lt; 2 mm (1/3 of tooth width) into the furcation. </a:t>
            </a:r>
          </a:p>
          <a:p>
            <a:pPr marL="0" indent="0">
              <a:buNone/>
            </a:pPr>
            <a:r>
              <a:rPr lang="en-US" sz="2000" dirty="0">
                <a:latin typeface="Ubuntu" panose="020B0504030602030204" pitchFamily="34" charset="0"/>
              </a:rPr>
              <a:t>Class II: Tissue destruction &gt; 2 mm (&gt;1/3 of tooth width). </a:t>
            </a:r>
          </a:p>
          <a:p>
            <a:pPr marL="0" indent="0">
              <a:buNone/>
            </a:pPr>
            <a:r>
              <a:rPr lang="en-US" sz="2000" dirty="0">
                <a:latin typeface="Ubuntu" panose="020B0504030602030204" pitchFamily="34" charset="0"/>
              </a:rPr>
              <a:t>Class III: Through-and-through involvement</a:t>
            </a:r>
            <a:endParaRPr lang="en-IN" sz="2000" dirty="0">
              <a:latin typeface="Ubuntu" panose="020B0504030602030204" pitchFamily="34" charset="0"/>
            </a:endParaRPr>
          </a:p>
        </p:txBody>
      </p:sp>
      <p:sp>
        <p:nvSpPr>
          <p:cNvPr id="5" name="Title 1">
            <a:extLst>
              <a:ext uri="{FF2B5EF4-FFF2-40B4-BE49-F238E27FC236}">
                <a16:creationId xmlns:a16="http://schemas.microsoft.com/office/drawing/2014/main" xmlns="" id="{1D8636AB-B8E9-A3C0-3C8E-B91BF89E67D7}"/>
              </a:ext>
            </a:extLst>
          </p:cNvPr>
          <p:cNvSpPr txBox="1">
            <a:spLocks/>
          </p:cNvSpPr>
          <p:nvPr/>
        </p:nvSpPr>
        <p:spPr>
          <a:xfrm>
            <a:off x="0" y="2134323"/>
            <a:ext cx="914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SemiBold"/>
              <a:buNone/>
              <a:defRPr sz="3000" b="0" i="0" u="none" strike="noStrike" cap="none">
                <a:solidFill>
                  <a:schemeClr val="dk2"/>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9pPr>
          </a:lstStyle>
          <a:p>
            <a:r>
              <a:rPr lang="en-US" dirty="0"/>
              <a:t>FEDI JR (1985)</a:t>
            </a:r>
          </a:p>
          <a:p>
            <a:r>
              <a:rPr lang="en-US" dirty="0"/>
              <a:t/>
            </a:r>
            <a:br>
              <a:rPr lang="en-US" dirty="0"/>
            </a:br>
            <a:endParaRPr lang="en-IN" dirty="0"/>
          </a:p>
        </p:txBody>
      </p:sp>
      <p:sp>
        <p:nvSpPr>
          <p:cNvPr id="7" name="TextBox 6">
            <a:extLst>
              <a:ext uri="{FF2B5EF4-FFF2-40B4-BE49-F238E27FC236}">
                <a16:creationId xmlns:a16="http://schemas.microsoft.com/office/drawing/2014/main" xmlns="" id="{7937DC0E-8F57-EFD8-E36B-BBAA3F1F9CB1}"/>
              </a:ext>
            </a:extLst>
          </p:cNvPr>
          <p:cNvSpPr txBox="1"/>
          <p:nvPr/>
        </p:nvSpPr>
        <p:spPr>
          <a:xfrm>
            <a:off x="327660" y="2707023"/>
            <a:ext cx="8735060" cy="1938992"/>
          </a:xfrm>
          <a:prstGeom prst="rect">
            <a:avLst/>
          </a:prstGeom>
          <a:noFill/>
        </p:spPr>
        <p:txBody>
          <a:bodyPr wrap="square">
            <a:spAutoFit/>
          </a:bodyPr>
          <a:lstStyle/>
          <a:p>
            <a:pPr marL="0" indent="0">
              <a:buNone/>
            </a:pPr>
            <a:r>
              <a:rPr lang="en-US" sz="2000" dirty="0"/>
              <a:t>Glickman + Hamp classifications.</a:t>
            </a:r>
          </a:p>
          <a:p>
            <a:pPr marL="0" indent="0">
              <a:buNone/>
            </a:pPr>
            <a:r>
              <a:rPr lang="en-US" sz="2000" dirty="0"/>
              <a:t>Grades are the same as Glickman’s classification (I–IV).</a:t>
            </a:r>
          </a:p>
          <a:p>
            <a:pPr marL="0" indent="0">
              <a:buNone/>
            </a:pPr>
            <a:r>
              <a:rPr lang="en-US" sz="2000" dirty="0"/>
              <a:t>Grade II is subdivided into degrees I and II.</a:t>
            </a:r>
          </a:p>
          <a:p>
            <a:pPr marL="0" indent="0">
              <a:buNone/>
            </a:pPr>
            <a:r>
              <a:rPr lang="en-US" sz="2000" dirty="0"/>
              <a:t>Degree I: Vertical bone loss 1–3 mm.</a:t>
            </a:r>
          </a:p>
          <a:p>
            <a:pPr marL="0" indent="0">
              <a:buNone/>
            </a:pPr>
            <a:r>
              <a:rPr lang="en-US" sz="2000" dirty="0"/>
              <a:t>Degree II: Vertical bone loss &gt;3 mm, but not communicate through-and-through.</a:t>
            </a:r>
            <a:endParaRPr lang="en-IN" sz="2000" dirty="0"/>
          </a:p>
        </p:txBody>
      </p:sp>
    </p:spTree>
    <p:extLst>
      <p:ext uri="{BB962C8B-B14F-4D97-AF65-F5344CB8AC3E}">
        <p14:creationId xmlns:p14="http://schemas.microsoft.com/office/powerpoint/2010/main" xmlns="" val="1691587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88CC1DB-28E7-91D3-EBD4-F0E45D880A3A}"/>
              </a:ext>
            </a:extLst>
          </p:cNvPr>
          <p:cNvSpPr txBox="1">
            <a:spLocks/>
          </p:cNvSpPr>
          <p:nvPr/>
        </p:nvSpPr>
        <p:spPr>
          <a:xfrm>
            <a:off x="782320" y="18183"/>
            <a:ext cx="7772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SemiBold"/>
              <a:buNone/>
              <a:defRPr sz="3000" b="0" i="0" u="none" strike="noStrike" cap="none">
                <a:solidFill>
                  <a:schemeClr val="dk2"/>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9pPr>
          </a:lstStyle>
          <a:p>
            <a:r>
              <a:rPr lang="en-US" sz="3200" dirty="0"/>
              <a:t>LINDHE CLASSIFICATION (1983)</a:t>
            </a:r>
          </a:p>
          <a:p>
            <a:r>
              <a:rPr lang="en-US" sz="3200" dirty="0">
                <a:latin typeface="Ubuntu" panose="020B0504030602030204" pitchFamily="34" charset="0"/>
              </a:rPr>
              <a:t/>
            </a:r>
            <a:br>
              <a:rPr lang="en-US" sz="3200" dirty="0">
                <a:latin typeface="Ubuntu" panose="020B0504030602030204" pitchFamily="34" charset="0"/>
              </a:rPr>
            </a:br>
            <a:endParaRPr lang="en-IN" sz="3200" dirty="0">
              <a:latin typeface="Ubuntu" panose="020B0504030602030204" pitchFamily="34" charset="0"/>
            </a:endParaRPr>
          </a:p>
        </p:txBody>
      </p:sp>
      <p:sp>
        <p:nvSpPr>
          <p:cNvPr id="7" name="TextBox 6">
            <a:extLst>
              <a:ext uri="{FF2B5EF4-FFF2-40B4-BE49-F238E27FC236}">
                <a16:creationId xmlns:a16="http://schemas.microsoft.com/office/drawing/2014/main" xmlns="" id="{5FD92AF2-E60F-C716-9010-51C49E227C97}"/>
              </a:ext>
            </a:extLst>
          </p:cNvPr>
          <p:cNvSpPr txBox="1"/>
          <p:nvPr/>
        </p:nvSpPr>
        <p:spPr>
          <a:xfrm>
            <a:off x="593244" y="766677"/>
            <a:ext cx="8467494" cy="1875450"/>
          </a:xfrm>
          <a:prstGeom prst="rect">
            <a:avLst/>
          </a:prstGeom>
          <a:noFill/>
        </p:spPr>
        <p:txBody>
          <a:bodyPr wrap="square">
            <a:spAutoFit/>
          </a:bodyPr>
          <a:lstStyle/>
          <a:p>
            <a:pPr marL="0" indent="0">
              <a:lnSpc>
                <a:spcPct val="150000"/>
              </a:lnSpc>
              <a:buNone/>
            </a:pPr>
            <a:r>
              <a:rPr lang="en-US" sz="2000" dirty="0">
                <a:latin typeface="Ubuntu" panose="020B0504030602030204" pitchFamily="34" charset="0"/>
              </a:rPr>
              <a:t>Grade I: Loss of interradicular bone less than or equal to 1/3 (initial)</a:t>
            </a:r>
          </a:p>
          <a:p>
            <a:pPr marL="0" indent="0">
              <a:lnSpc>
                <a:spcPct val="150000"/>
              </a:lnSpc>
              <a:buNone/>
            </a:pPr>
            <a:r>
              <a:rPr lang="en-US" sz="2000" dirty="0">
                <a:latin typeface="Ubuntu" panose="020B0504030602030204" pitchFamily="34" charset="0"/>
              </a:rPr>
              <a:t>Grade II: Loss of interradicular bone &gt; 1/3 but not through and through(partial)</a:t>
            </a:r>
          </a:p>
          <a:p>
            <a:pPr marL="0" indent="0">
              <a:lnSpc>
                <a:spcPct val="150000"/>
              </a:lnSpc>
              <a:buNone/>
            </a:pPr>
            <a:r>
              <a:rPr lang="en-US" sz="2000" dirty="0">
                <a:latin typeface="Ubuntu" panose="020B0504030602030204" pitchFamily="34" charset="0"/>
              </a:rPr>
              <a:t>Grade III: </a:t>
            </a:r>
            <a:r>
              <a:rPr lang="en-US" sz="2000" b="0" i="0" dirty="0">
                <a:solidFill>
                  <a:srgbClr val="000000"/>
                </a:solidFill>
                <a:effectLst/>
                <a:latin typeface="Ubuntu" panose="020B0504030602030204" pitchFamily="34" charset="0"/>
              </a:rPr>
              <a:t>Through-and-through loss of inter radicular bone (total)</a:t>
            </a:r>
            <a:endParaRPr lang="en-US" sz="2000" dirty="0">
              <a:latin typeface="Ubuntu" panose="020B0504030602030204" pitchFamily="34" charset="0"/>
            </a:endParaRPr>
          </a:p>
        </p:txBody>
      </p:sp>
    </p:spTree>
    <p:extLst>
      <p:ext uri="{BB962C8B-B14F-4D97-AF65-F5344CB8AC3E}">
        <p14:creationId xmlns:p14="http://schemas.microsoft.com/office/powerpoint/2010/main" xmlns="" val="179270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5991F-CFDF-CAD1-3BE3-1865151BF785}"/>
              </a:ext>
            </a:extLst>
          </p:cNvPr>
          <p:cNvSpPr>
            <a:spLocks noGrp="1"/>
          </p:cNvSpPr>
          <p:nvPr>
            <p:ph type="title"/>
          </p:nvPr>
        </p:nvSpPr>
        <p:spPr>
          <a:xfrm>
            <a:off x="684871" y="0"/>
            <a:ext cx="7774258" cy="540073"/>
          </a:xfrm>
        </p:spPr>
        <p:txBody>
          <a:bodyPr/>
          <a:lstStyle/>
          <a:p>
            <a:r>
              <a:rPr lang="en-IN" dirty="0">
                <a:latin typeface="Ubuntu" panose="020B0504030602030204" pitchFamily="34" charset="0"/>
              </a:rPr>
              <a:t>ESKOW AND KAPIN (1984)</a:t>
            </a:r>
            <a:br>
              <a:rPr lang="en-IN" dirty="0">
                <a:latin typeface="Ubuntu" panose="020B0504030602030204" pitchFamily="34" charset="0"/>
              </a:rPr>
            </a:br>
            <a:endParaRPr lang="en-IN" dirty="0">
              <a:latin typeface="Ubuntu" panose="020B0504030602030204" pitchFamily="34" charset="0"/>
            </a:endParaRPr>
          </a:p>
        </p:txBody>
      </p:sp>
      <p:sp>
        <p:nvSpPr>
          <p:cNvPr id="4" name="TextBox 3">
            <a:extLst>
              <a:ext uri="{FF2B5EF4-FFF2-40B4-BE49-F238E27FC236}">
                <a16:creationId xmlns:a16="http://schemas.microsoft.com/office/drawing/2014/main" xmlns="" id="{EC1FC863-0CB1-AA2C-8FE9-DB8FE1194353}"/>
              </a:ext>
            </a:extLst>
          </p:cNvPr>
          <p:cNvSpPr txBox="1"/>
          <p:nvPr/>
        </p:nvSpPr>
        <p:spPr>
          <a:xfrm>
            <a:off x="230457" y="738576"/>
            <a:ext cx="8311563" cy="2805320"/>
          </a:xfrm>
          <a:prstGeom prst="rect">
            <a:avLst/>
          </a:prstGeom>
          <a:noFill/>
        </p:spPr>
        <p:txBody>
          <a:bodyPr wrap="square">
            <a:spAutoFit/>
          </a:bodyPr>
          <a:lstStyle/>
          <a:p>
            <a:pPr marL="0" indent="0">
              <a:lnSpc>
                <a:spcPct val="150000"/>
              </a:lnSpc>
              <a:buNone/>
            </a:pPr>
            <a:r>
              <a:rPr lang="en-IN" sz="2000" dirty="0"/>
              <a:t>Furcation involvement is classified as grade I subclasses A, B, and C (vertical involvement): </a:t>
            </a:r>
          </a:p>
          <a:p>
            <a:pPr marL="0" indent="0">
              <a:lnSpc>
                <a:spcPct val="150000"/>
              </a:lnSpc>
              <a:buNone/>
            </a:pPr>
            <a:r>
              <a:rPr lang="en-IN" sz="2000" dirty="0"/>
              <a:t>Subclass A: Vertical destruction &gt; 1/3. </a:t>
            </a:r>
          </a:p>
          <a:p>
            <a:pPr marL="0" indent="0">
              <a:lnSpc>
                <a:spcPct val="150000"/>
              </a:lnSpc>
              <a:buNone/>
            </a:pPr>
            <a:r>
              <a:rPr lang="en-IN" sz="2000" dirty="0"/>
              <a:t>Subclass B: Vertical destruction of 2/3. </a:t>
            </a:r>
          </a:p>
          <a:p>
            <a:pPr marL="0" indent="0">
              <a:lnSpc>
                <a:spcPct val="150000"/>
              </a:lnSpc>
              <a:buNone/>
            </a:pPr>
            <a:r>
              <a:rPr lang="en-IN" sz="2000" dirty="0"/>
              <a:t>Subclass C: Vertical destruction beyond apical third of interradicular height.</a:t>
            </a:r>
          </a:p>
        </p:txBody>
      </p:sp>
      <p:sp>
        <p:nvSpPr>
          <p:cNvPr id="5" name="Title 1">
            <a:extLst>
              <a:ext uri="{FF2B5EF4-FFF2-40B4-BE49-F238E27FC236}">
                <a16:creationId xmlns:a16="http://schemas.microsoft.com/office/drawing/2014/main" xmlns="" id="{D57CA959-F809-3EED-D5C4-D00AA76F35AF}"/>
              </a:ext>
            </a:extLst>
          </p:cNvPr>
          <p:cNvSpPr txBox="1">
            <a:spLocks/>
          </p:cNvSpPr>
          <p:nvPr/>
        </p:nvSpPr>
        <p:spPr>
          <a:xfrm>
            <a:off x="230456" y="883920"/>
            <a:ext cx="8463963" cy="3276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SemiBold"/>
              <a:buNone/>
              <a:defRPr sz="3000" b="0" i="0" u="none" strike="noStrike" cap="none">
                <a:solidFill>
                  <a:schemeClr val="dk2"/>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9pPr>
          </a:lstStyle>
          <a:p>
            <a:r>
              <a:rPr lang="en-IN" dirty="0">
                <a:latin typeface="Ubuntu" panose="020B0504030602030204" pitchFamily="34" charset="0"/>
              </a:rPr>
              <a:t/>
            </a:r>
            <a:br>
              <a:rPr lang="en-IN" dirty="0">
                <a:latin typeface="Ubuntu" panose="020B0504030602030204" pitchFamily="34" charset="0"/>
              </a:rPr>
            </a:br>
            <a:endParaRPr lang="en-IN" dirty="0">
              <a:latin typeface="Ubuntu" panose="020B0504030602030204" pitchFamily="34" charset="0"/>
            </a:endParaRPr>
          </a:p>
        </p:txBody>
      </p:sp>
    </p:spTree>
    <p:extLst>
      <p:ext uri="{BB962C8B-B14F-4D97-AF65-F5344CB8AC3E}">
        <p14:creationId xmlns:p14="http://schemas.microsoft.com/office/powerpoint/2010/main" xmlns="" val="2594235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9187DC-7979-731D-E61E-2F544EA6E3C5}"/>
              </a:ext>
            </a:extLst>
          </p:cNvPr>
          <p:cNvPicPr>
            <a:picLocks noChangeAspect="1"/>
          </p:cNvPicPr>
          <p:nvPr/>
        </p:nvPicPr>
        <p:blipFill>
          <a:blip r:embed="rId2"/>
          <a:stretch>
            <a:fillRect/>
          </a:stretch>
        </p:blipFill>
        <p:spPr>
          <a:xfrm>
            <a:off x="6612255" y="3018473"/>
            <a:ext cx="2285648" cy="1919288"/>
          </a:xfrm>
          <a:prstGeom prst="rect">
            <a:avLst/>
          </a:prstGeom>
          <a:ln w="38100">
            <a:solidFill>
              <a:schemeClr val="tx1"/>
            </a:solidFill>
          </a:ln>
        </p:spPr>
      </p:pic>
      <p:pic>
        <p:nvPicPr>
          <p:cNvPr id="6" name="Picture 5">
            <a:extLst>
              <a:ext uri="{FF2B5EF4-FFF2-40B4-BE49-F238E27FC236}">
                <a16:creationId xmlns:a16="http://schemas.microsoft.com/office/drawing/2014/main" xmlns="" id="{8F1A6762-7EC4-53CA-A873-EAEB8666E344}"/>
              </a:ext>
            </a:extLst>
          </p:cNvPr>
          <p:cNvPicPr>
            <a:picLocks noChangeAspect="1"/>
          </p:cNvPicPr>
          <p:nvPr/>
        </p:nvPicPr>
        <p:blipFill>
          <a:blip r:embed="rId3"/>
          <a:stretch>
            <a:fillRect/>
          </a:stretch>
        </p:blipFill>
        <p:spPr>
          <a:xfrm>
            <a:off x="6612255" y="586740"/>
            <a:ext cx="2353570" cy="2096817"/>
          </a:xfrm>
          <a:prstGeom prst="rect">
            <a:avLst/>
          </a:prstGeom>
          <a:ln w="38100">
            <a:solidFill>
              <a:schemeClr val="tx1"/>
            </a:solidFill>
          </a:ln>
        </p:spPr>
      </p:pic>
      <p:sp>
        <p:nvSpPr>
          <p:cNvPr id="7" name="Title 1">
            <a:extLst>
              <a:ext uri="{FF2B5EF4-FFF2-40B4-BE49-F238E27FC236}">
                <a16:creationId xmlns:a16="http://schemas.microsoft.com/office/drawing/2014/main" xmlns="" id="{026F3A59-BB45-D733-4B5C-C596B23C7316}"/>
              </a:ext>
            </a:extLst>
          </p:cNvPr>
          <p:cNvSpPr txBox="1">
            <a:spLocks/>
          </p:cNvSpPr>
          <p:nvPr/>
        </p:nvSpPr>
        <p:spPr>
          <a:xfrm>
            <a:off x="334880" y="478544"/>
            <a:ext cx="7774258" cy="5400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Montserrat SemiBold"/>
              <a:buNone/>
              <a:defRPr sz="3000" b="0" i="0" u="none" strike="noStrike" cap="none">
                <a:solidFill>
                  <a:schemeClr val="dk2"/>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Ubuntu Medium"/>
                <a:ea typeface="Ubuntu Medium"/>
                <a:cs typeface="Ubuntu Medium"/>
                <a:sym typeface="Ubuntu Medium"/>
              </a:defRPr>
            </a:lvl9pPr>
          </a:lstStyle>
          <a:p>
            <a:r>
              <a:rPr lang="en-IN" dirty="0">
                <a:latin typeface="Ubuntu" panose="020B0504030602030204" pitchFamily="34" charset="0"/>
              </a:rPr>
              <a:t/>
            </a:r>
            <a:br>
              <a:rPr lang="en-IN" dirty="0">
                <a:latin typeface="Ubuntu" panose="020B0504030602030204" pitchFamily="34" charset="0"/>
              </a:rPr>
            </a:br>
            <a:endParaRPr lang="en-IN" dirty="0">
              <a:latin typeface="Ubuntu" panose="020B0504030602030204" pitchFamily="34" charset="0"/>
            </a:endParaRPr>
          </a:p>
        </p:txBody>
      </p:sp>
      <p:sp>
        <p:nvSpPr>
          <p:cNvPr id="8" name="TextBox 7">
            <a:extLst>
              <a:ext uri="{FF2B5EF4-FFF2-40B4-BE49-F238E27FC236}">
                <a16:creationId xmlns:a16="http://schemas.microsoft.com/office/drawing/2014/main" xmlns="" id="{4ADC420C-8A03-D9B8-73D9-415E0C889B46}"/>
              </a:ext>
            </a:extLst>
          </p:cNvPr>
          <p:cNvSpPr txBox="1"/>
          <p:nvPr/>
        </p:nvSpPr>
        <p:spPr>
          <a:xfrm>
            <a:off x="434340" y="864995"/>
            <a:ext cx="6096000" cy="1938992"/>
          </a:xfrm>
          <a:prstGeom prst="rect">
            <a:avLst/>
          </a:prstGeom>
          <a:noFill/>
        </p:spPr>
        <p:txBody>
          <a:bodyPr wrap="square">
            <a:spAutoFit/>
          </a:bodyPr>
          <a:lstStyle/>
          <a:p>
            <a:pPr marL="0" indent="0">
              <a:buNone/>
            </a:pPr>
            <a:r>
              <a:rPr lang="en-US" sz="2000" dirty="0">
                <a:latin typeface="Ubuntu" panose="020B0504030602030204" pitchFamily="34" charset="0"/>
              </a:rPr>
              <a:t>For each class of horizontal classification (I–III), a subclass based on the vertical bone resorption was added:</a:t>
            </a:r>
          </a:p>
          <a:p>
            <a:pPr marL="0" indent="0">
              <a:buNone/>
            </a:pPr>
            <a:r>
              <a:rPr lang="en-US" sz="2000" dirty="0">
                <a:latin typeface="Ubuntu" panose="020B0504030602030204" pitchFamily="34" charset="0"/>
              </a:rPr>
              <a:t> Subclass A: 0–3 mm. </a:t>
            </a:r>
          </a:p>
          <a:p>
            <a:pPr marL="0" indent="0">
              <a:buNone/>
            </a:pPr>
            <a:r>
              <a:rPr lang="en-US" sz="2000" dirty="0">
                <a:latin typeface="Ubuntu" panose="020B0504030602030204" pitchFamily="34" charset="0"/>
              </a:rPr>
              <a:t>Subclass B: 4–6 mm. </a:t>
            </a:r>
          </a:p>
          <a:p>
            <a:pPr marL="0" indent="0">
              <a:buNone/>
            </a:pPr>
            <a:r>
              <a:rPr lang="en-US" sz="2000" dirty="0">
                <a:latin typeface="Ubuntu" panose="020B0504030602030204" pitchFamily="34" charset="0"/>
              </a:rPr>
              <a:t>Subclass C: &gt;7 mm.</a:t>
            </a:r>
            <a:endParaRPr lang="en-IN" sz="2000" dirty="0">
              <a:latin typeface="Ubuntu" panose="020B0504030602030204" pitchFamily="34" charset="0"/>
            </a:endParaRPr>
          </a:p>
        </p:txBody>
      </p:sp>
      <p:pic>
        <p:nvPicPr>
          <p:cNvPr id="9" name="Picture 2" descr="JaypeeDigital | eBook Reader">
            <a:extLst>
              <a:ext uri="{FF2B5EF4-FFF2-40B4-BE49-F238E27FC236}">
                <a16:creationId xmlns:a16="http://schemas.microsoft.com/office/drawing/2014/main" xmlns="" id="{644B0C03-ACD6-08DA-ED97-E281273B8A02}"/>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26979"/>
          <a:stretch/>
        </p:blipFill>
        <p:spPr bwMode="auto">
          <a:xfrm>
            <a:off x="943576" y="2975157"/>
            <a:ext cx="3885247" cy="2005920"/>
          </a:xfrm>
          <a:prstGeom prst="rect">
            <a:avLst/>
          </a:prstGeom>
          <a:noFill/>
          <a:ln w="38100">
            <a:solidFill>
              <a:schemeClr val="tx1">
                <a:lumMod val="95000"/>
                <a:lumOff val="5000"/>
              </a:schemeClr>
            </a:solidFill>
          </a:ln>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1268209E-C814-8345-5406-5138BBEBF0FC}"/>
              </a:ext>
            </a:extLst>
          </p:cNvPr>
          <p:cNvSpPr txBox="1"/>
          <p:nvPr/>
        </p:nvSpPr>
        <p:spPr>
          <a:xfrm>
            <a:off x="1727330" y="66697"/>
            <a:ext cx="5901690" cy="830997"/>
          </a:xfrm>
          <a:prstGeom prst="rect">
            <a:avLst/>
          </a:prstGeom>
          <a:noFill/>
        </p:spPr>
        <p:txBody>
          <a:bodyPr wrap="square">
            <a:spAutoFit/>
          </a:bodyPr>
          <a:lstStyle/>
          <a:p>
            <a:r>
              <a:rPr lang="da-DK" sz="2400" dirty="0">
                <a:latin typeface="Ubuntu" panose="020B0504030602030204" pitchFamily="34" charset="0"/>
              </a:rPr>
              <a:t>TARNOW AND FLETCHER (1984)</a:t>
            </a:r>
            <a:r>
              <a:rPr lang="en-IN" sz="2400" dirty="0">
                <a:latin typeface="Ubuntu" panose="020B0504030602030204" pitchFamily="34" charset="0"/>
              </a:rPr>
              <a:t/>
            </a:r>
            <a:br>
              <a:rPr lang="en-IN" sz="2400" dirty="0">
                <a:latin typeface="Ubuntu" panose="020B0504030602030204" pitchFamily="34" charset="0"/>
              </a:rPr>
            </a:br>
            <a:endParaRPr lang="en-IN" sz="2400" dirty="0">
              <a:latin typeface="Ubuntu" panose="020B0504030602030204" pitchFamily="34" charset="0"/>
            </a:endParaRPr>
          </a:p>
        </p:txBody>
      </p:sp>
    </p:spTree>
    <p:extLst>
      <p:ext uri="{BB962C8B-B14F-4D97-AF65-F5344CB8AC3E}">
        <p14:creationId xmlns:p14="http://schemas.microsoft.com/office/powerpoint/2010/main" xmlns="" val="738715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053F57-2AB7-E047-661E-024A3945E746}"/>
              </a:ext>
            </a:extLst>
          </p:cNvPr>
          <p:cNvSpPr>
            <a:spLocks noGrp="1"/>
          </p:cNvSpPr>
          <p:nvPr>
            <p:ph type="title"/>
          </p:nvPr>
        </p:nvSpPr>
        <p:spPr>
          <a:xfrm>
            <a:off x="923693" y="84397"/>
            <a:ext cx="7772400" cy="547505"/>
          </a:xfrm>
        </p:spPr>
        <p:txBody>
          <a:bodyPr/>
          <a:lstStyle/>
          <a:p>
            <a:r>
              <a:rPr lang="en-US" dirty="0"/>
              <a:t>HOU, G.L. ET AL. (1998)</a:t>
            </a:r>
            <a:br>
              <a:rPr lang="en-US" dirty="0"/>
            </a:br>
            <a:endParaRPr lang="en-IN" dirty="0"/>
          </a:p>
        </p:txBody>
      </p:sp>
      <p:sp>
        <p:nvSpPr>
          <p:cNvPr id="4" name="TextBox 3">
            <a:extLst>
              <a:ext uri="{FF2B5EF4-FFF2-40B4-BE49-F238E27FC236}">
                <a16:creationId xmlns:a16="http://schemas.microsoft.com/office/drawing/2014/main" xmlns="" id="{2B8C2EB0-5D2B-8614-C1CC-91A490EB78C2}"/>
              </a:ext>
            </a:extLst>
          </p:cNvPr>
          <p:cNvSpPr txBox="1"/>
          <p:nvPr/>
        </p:nvSpPr>
        <p:spPr>
          <a:xfrm>
            <a:off x="341971" y="802035"/>
            <a:ext cx="8861502" cy="4031873"/>
          </a:xfrm>
          <a:prstGeom prst="rect">
            <a:avLst/>
          </a:prstGeom>
          <a:noFill/>
        </p:spPr>
        <p:txBody>
          <a:bodyPr wrap="square">
            <a:spAutoFit/>
          </a:bodyPr>
          <a:lstStyle/>
          <a:p>
            <a:r>
              <a:rPr lang="en-US" sz="1600" dirty="0"/>
              <a:t>Classification based on root trunk length and horizontal and vertical bone loss. </a:t>
            </a:r>
          </a:p>
          <a:p>
            <a:r>
              <a:rPr lang="en-US" sz="1600" u="sng" dirty="0"/>
              <a:t>Types of root trunk:</a:t>
            </a:r>
          </a:p>
          <a:p>
            <a:pPr marL="0" indent="0">
              <a:buNone/>
            </a:pPr>
            <a:r>
              <a:rPr lang="en-US" sz="1600" dirty="0"/>
              <a:t> Type A: Furcation involving cervical third of root length.</a:t>
            </a:r>
          </a:p>
          <a:p>
            <a:pPr marL="0" indent="0">
              <a:buNone/>
            </a:pPr>
            <a:r>
              <a:rPr lang="en-US" sz="1600" dirty="0"/>
              <a:t> Type B: Furcation involving cervical third and cervical two thirds of root length. </a:t>
            </a:r>
          </a:p>
          <a:p>
            <a:pPr marL="0" indent="0">
              <a:buNone/>
            </a:pPr>
            <a:r>
              <a:rPr lang="en-US" sz="1600" dirty="0"/>
              <a:t>Type C: Furcation involving cervical two thirds of root length. </a:t>
            </a:r>
          </a:p>
          <a:p>
            <a:r>
              <a:rPr lang="en-US" sz="1600" u="sng" dirty="0"/>
              <a:t>Classes of furcation</a:t>
            </a:r>
            <a:r>
              <a:rPr lang="en-US" sz="1600" dirty="0"/>
              <a:t>:      Class I: Horizontal loss of 3 mm.</a:t>
            </a:r>
          </a:p>
          <a:p>
            <a:pPr marL="0" indent="0">
              <a:buNone/>
            </a:pPr>
            <a:r>
              <a:rPr lang="en-US" sz="1600" dirty="0"/>
              <a:t>                                       Class II: Horizontal loss &gt; 3 mm.</a:t>
            </a:r>
          </a:p>
          <a:p>
            <a:pPr marL="0" indent="0">
              <a:buNone/>
            </a:pPr>
            <a:r>
              <a:rPr lang="en-US" sz="1600" dirty="0"/>
              <a:t>                                       Class III: Horizontal “ through-and-through” loss </a:t>
            </a:r>
          </a:p>
          <a:p>
            <a:r>
              <a:rPr lang="en-US" sz="1600" u="sng" dirty="0"/>
              <a:t>Subclasses by radiographic assessment of the periapical view: </a:t>
            </a:r>
          </a:p>
          <a:p>
            <a:pPr marL="0" indent="0">
              <a:buNone/>
            </a:pPr>
            <a:r>
              <a:rPr lang="en-US" sz="1600" dirty="0"/>
              <a:t>Sub-class ‘a’. </a:t>
            </a:r>
            <a:r>
              <a:rPr lang="en-US" sz="1600" dirty="0" err="1"/>
              <a:t>Suprabony</a:t>
            </a:r>
            <a:r>
              <a:rPr lang="en-US" sz="1600" dirty="0"/>
              <a:t> defect. </a:t>
            </a:r>
          </a:p>
          <a:p>
            <a:pPr marL="0" indent="0">
              <a:buNone/>
            </a:pPr>
            <a:r>
              <a:rPr lang="en-US" sz="1600" dirty="0"/>
              <a:t>Sub-class ‘b’. </a:t>
            </a:r>
            <a:r>
              <a:rPr lang="en-US" sz="1600" dirty="0" err="1"/>
              <a:t>Infrabony</a:t>
            </a:r>
            <a:r>
              <a:rPr lang="en-US" sz="1600" dirty="0"/>
              <a:t> defect. </a:t>
            </a:r>
          </a:p>
          <a:p>
            <a:r>
              <a:rPr lang="en-US" sz="1600" u="sng" dirty="0"/>
              <a:t>Classification of furcation</a:t>
            </a:r>
            <a:r>
              <a:rPr lang="en-US" sz="1600" dirty="0"/>
              <a:t>: </a:t>
            </a:r>
          </a:p>
          <a:p>
            <a:pPr marL="0" indent="0">
              <a:buNone/>
            </a:pPr>
            <a:r>
              <a:rPr lang="en-IN" sz="1600" dirty="0"/>
              <a:t>AI, AII, AIII. Type A root trunks with class I, class II and class III </a:t>
            </a:r>
            <a:r>
              <a:rPr lang="en-IN" sz="1600" dirty="0" err="1"/>
              <a:t>furcations</a:t>
            </a:r>
            <a:r>
              <a:rPr lang="en-IN" sz="1600" dirty="0"/>
              <a:t>. </a:t>
            </a:r>
          </a:p>
          <a:p>
            <a:pPr marL="0" indent="0">
              <a:buNone/>
            </a:pPr>
            <a:r>
              <a:rPr lang="en-IN" sz="1600" dirty="0"/>
              <a:t>BI, BII, BIII. Type B root trunks with class I, class II and class III </a:t>
            </a:r>
            <a:r>
              <a:rPr lang="en-IN" sz="1600" dirty="0" err="1"/>
              <a:t>furcations</a:t>
            </a:r>
            <a:r>
              <a:rPr lang="en-IN" sz="1600" dirty="0"/>
              <a:t>. </a:t>
            </a:r>
          </a:p>
          <a:p>
            <a:pPr marL="0" indent="0">
              <a:buNone/>
            </a:pPr>
            <a:r>
              <a:rPr lang="en-IN" sz="1600" dirty="0"/>
              <a:t>CI, CII, CIII. Type C root trunks with class I, class II and class III </a:t>
            </a:r>
            <a:r>
              <a:rPr lang="en-IN" sz="1600" dirty="0" err="1"/>
              <a:t>furcations</a:t>
            </a:r>
            <a:r>
              <a:rPr lang="en-IN" sz="1600" dirty="0"/>
              <a:t>.</a:t>
            </a:r>
            <a:endParaRPr lang="en-US" sz="1600" dirty="0"/>
          </a:p>
          <a:p>
            <a:pPr marL="0" indent="0">
              <a:buNone/>
            </a:pPr>
            <a:endParaRPr lang="en-IN" sz="1600" dirty="0"/>
          </a:p>
        </p:txBody>
      </p:sp>
    </p:spTree>
    <p:extLst>
      <p:ext uri="{BB962C8B-B14F-4D97-AF65-F5344CB8AC3E}">
        <p14:creationId xmlns:p14="http://schemas.microsoft.com/office/powerpoint/2010/main" xmlns="" val="133743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F9B92D91-BCE3-B371-CD10-053594B3C2E2}"/>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B898666A-A34A-2152-6C1A-A460FB91F364}"/>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2" name="Google Shape;332;p44">
            <a:extLst>
              <a:ext uri="{FF2B5EF4-FFF2-40B4-BE49-F238E27FC236}">
                <a16:creationId xmlns:a16="http://schemas.microsoft.com/office/drawing/2014/main" xmlns="" id="{C132BA76-C35F-4315-1535-31E30AC6B636}"/>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IN" dirty="0"/>
              <a:t>DIAGNOSIS</a:t>
            </a:r>
            <a:endParaRPr dirty="0"/>
          </a:p>
        </p:txBody>
      </p:sp>
    </p:spTree>
    <p:extLst>
      <p:ext uri="{BB962C8B-B14F-4D97-AF65-F5344CB8AC3E}">
        <p14:creationId xmlns:p14="http://schemas.microsoft.com/office/powerpoint/2010/main" xmlns="" val="2774191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8"/>
          <p:cNvSpPr txBox="1">
            <a:spLocks noGrp="1"/>
          </p:cNvSpPr>
          <p:nvPr>
            <p:ph type="title"/>
          </p:nvPr>
        </p:nvSpPr>
        <p:spPr>
          <a:xfrm>
            <a:off x="1828260" y="42057"/>
            <a:ext cx="7772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DIAGNOSIS</a:t>
            </a:r>
            <a:endParaRPr dirty="0"/>
          </a:p>
        </p:txBody>
      </p:sp>
      <p:sp>
        <p:nvSpPr>
          <p:cNvPr id="543" name="Google Shape;543;p58"/>
          <p:cNvSpPr txBox="1">
            <a:spLocks noGrp="1"/>
          </p:cNvSpPr>
          <p:nvPr>
            <p:ph type="body" idx="4294967295"/>
          </p:nvPr>
        </p:nvSpPr>
        <p:spPr>
          <a:xfrm>
            <a:off x="1193282" y="878910"/>
            <a:ext cx="2380200" cy="572700"/>
          </a:xfrm>
          <a:prstGeom prst="rect">
            <a:avLst/>
          </a:prstGeom>
        </p:spPr>
        <p:txBody>
          <a:bodyPr spcFirstLastPara="1" wrap="square" lIns="91425" tIns="91425" rIns="91425" bIns="91425" anchor="t" anchorCtr="0">
            <a:noAutofit/>
          </a:bodyPr>
          <a:lstStyle/>
          <a:p>
            <a:pPr marL="0" lvl="0" indent="0" algn="ctr" rtl="0">
              <a:spcBef>
                <a:spcPts val="1600"/>
              </a:spcBef>
              <a:spcAft>
                <a:spcPts val="1600"/>
              </a:spcAft>
              <a:buNone/>
            </a:pPr>
            <a:r>
              <a:rPr lang="en-IN" sz="2400" dirty="0"/>
              <a:t>CLINICAL DIAGNOSIS</a:t>
            </a:r>
            <a:endParaRPr sz="2400" dirty="0"/>
          </a:p>
        </p:txBody>
      </p:sp>
      <p:sp>
        <p:nvSpPr>
          <p:cNvPr id="544" name="Google Shape;544;p58"/>
          <p:cNvSpPr/>
          <p:nvPr/>
        </p:nvSpPr>
        <p:spPr>
          <a:xfrm>
            <a:off x="1239904" y="1396580"/>
            <a:ext cx="247800" cy="247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8"/>
          <p:cNvSpPr/>
          <p:nvPr/>
        </p:nvSpPr>
        <p:spPr>
          <a:xfrm>
            <a:off x="4216440" y="1401066"/>
            <a:ext cx="247800" cy="24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43;p58">
            <a:extLst>
              <a:ext uri="{FF2B5EF4-FFF2-40B4-BE49-F238E27FC236}">
                <a16:creationId xmlns:a16="http://schemas.microsoft.com/office/drawing/2014/main" xmlns="" id="{B72F5865-4E21-E486-6A66-D12B48048888}"/>
              </a:ext>
            </a:extLst>
          </p:cNvPr>
          <p:cNvSpPr txBox="1">
            <a:spLocks/>
          </p:cNvSpPr>
          <p:nvPr/>
        </p:nvSpPr>
        <p:spPr>
          <a:xfrm>
            <a:off x="4464240" y="877521"/>
            <a:ext cx="2500440" cy="7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Ubuntu Medium"/>
              <a:buChar char="●"/>
              <a:defRPr sz="1800" b="0" i="0" u="none" strike="noStrike" cap="none">
                <a:solidFill>
                  <a:schemeClr val="dk2"/>
                </a:solidFill>
                <a:latin typeface="Ubuntu Medium"/>
                <a:ea typeface="Ubuntu Medium"/>
                <a:cs typeface="Ubuntu Medium"/>
                <a:sym typeface="Ubuntu Medium"/>
              </a:defRPr>
            </a:lvl1pPr>
            <a:lvl2pPr marL="914400" marR="0" lvl="1"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2pPr>
            <a:lvl3pPr marL="1371600" marR="0" lvl="2"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3pPr>
            <a:lvl4pPr marL="1828800" marR="0" lvl="3"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4pPr>
            <a:lvl5pPr marL="2286000" marR="0" lvl="4"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5pPr>
            <a:lvl6pPr marL="2743200" marR="0" lvl="5"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6pPr>
            <a:lvl7pPr marL="3200400" marR="0" lvl="6"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7pPr>
            <a:lvl8pPr marL="3657600" marR="0" lvl="7" indent="-317500" algn="l" rtl="0">
              <a:lnSpc>
                <a:spcPct val="115000"/>
              </a:lnSpc>
              <a:spcBef>
                <a:spcPts val="1600"/>
              </a:spcBef>
              <a:spcAft>
                <a:spcPts val="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8pPr>
            <a:lvl9pPr marL="4114800" marR="0" lvl="8" indent="-317500" algn="l" rtl="0">
              <a:lnSpc>
                <a:spcPct val="115000"/>
              </a:lnSpc>
              <a:spcBef>
                <a:spcPts val="1600"/>
              </a:spcBef>
              <a:spcAft>
                <a:spcPts val="1600"/>
              </a:spcAft>
              <a:buClr>
                <a:schemeClr val="dk2"/>
              </a:buClr>
              <a:buSzPts val="1400"/>
              <a:buFont typeface="Ubuntu Medium"/>
              <a:buChar char="■"/>
              <a:defRPr sz="1400" b="0" i="0" u="none" strike="noStrike" cap="none">
                <a:solidFill>
                  <a:schemeClr val="dk2"/>
                </a:solidFill>
                <a:latin typeface="Ubuntu Medium"/>
                <a:ea typeface="Ubuntu Medium"/>
                <a:cs typeface="Ubuntu Medium"/>
                <a:sym typeface="Ubuntu Medium"/>
              </a:defRPr>
            </a:lvl9pPr>
          </a:lstStyle>
          <a:p>
            <a:pPr marL="0" indent="0" algn="ctr">
              <a:spcBef>
                <a:spcPts val="1600"/>
              </a:spcBef>
              <a:spcAft>
                <a:spcPts val="1600"/>
              </a:spcAft>
              <a:buFont typeface="Ubuntu Medium"/>
              <a:buNone/>
            </a:pPr>
            <a:r>
              <a:rPr lang="en-IN" sz="2400" dirty="0"/>
              <a:t>RADIOGRAPHIC DIAGNOSIS</a:t>
            </a:r>
          </a:p>
        </p:txBody>
      </p:sp>
      <p:pic>
        <p:nvPicPr>
          <p:cNvPr id="7170" name="Picture 2" descr="Classification of Furcation Involvement - A Literature Review">
            <a:extLst>
              <a:ext uri="{FF2B5EF4-FFF2-40B4-BE49-F238E27FC236}">
                <a16:creationId xmlns:a16="http://schemas.microsoft.com/office/drawing/2014/main" xmlns="" id="{AC98BF3C-248C-A7AE-A432-16DDCB6497D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0412" y="2379413"/>
            <a:ext cx="1545939" cy="2071877"/>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pic>
        <p:nvPicPr>
          <p:cNvPr id="7172" name="Picture 4" descr="A retrospective study on molar furcation assessment via clinical detection,  intraoral radiography and cone beam computed tomography | BMC Oral Health |  Full Text">
            <a:extLst>
              <a:ext uri="{FF2B5EF4-FFF2-40B4-BE49-F238E27FC236}">
                <a16:creationId xmlns:a16="http://schemas.microsoft.com/office/drawing/2014/main" xmlns="" id="{B8CF9547-4F62-3771-7A6B-B83D3365C834}"/>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667" t="10684" r="50000" b="-81"/>
          <a:stretch/>
        </p:blipFill>
        <p:spPr bwMode="auto">
          <a:xfrm>
            <a:off x="4846508" y="2379413"/>
            <a:ext cx="2476311" cy="1817996"/>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3">
                                            <p:txEl>
                                              <p:pRg st="0" end="0"/>
                                            </p:txEl>
                                          </p:spTgt>
                                        </p:tgtEl>
                                        <p:attrNameLst>
                                          <p:attrName>style.visibility</p:attrName>
                                        </p:attrNameLst>
                                      </p:cBhvr>
                                      <p:to>
                                        <p:strVal val="visible"/>
                                      </p:to>
                                    </p:set>
                                    <p:animEffect transition="in" filter="fade">
                                      <p:cBhvr>
                                        <p:cTn id="7" dur="500"/>
                                        <p:tgtEl>
                                          <p:spTgt spid="5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4"/>
                                        </p:tgtEl>
                                        <p:attrNameLst>
                                          <p:attrName>style.visibility</p:attrName>
                                        </p:attrNameLst>
                                      </p:cBhvr>
                                      <p:to>
                                        <p:strVal val="visible"/>
                                      </p:to>
                                    </p:set>
                                    <p:animEffect transition="in" filter="fade">
                                      <p:cBhvr>
                                        <p:cTn id="10" dur="500"/>
                                        <p:tgtEl>
                                          <p:spTgt spid="544"/>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45"/>
                                        </p:tgtEl>
                                        <p:attrNameLst>
                                          <p:attrName>style.visibility</p:attrName>
                                        </p:attrNameLst>
                                      </p:cBhvr>
                                      <p:to>
                                        <p:strVal val="visible"/>
                                      </p:to>
                                    </p:set>
                                    <p:animEffect transition="in" filter="fade">
                                      <p:cBhvr>
                                        <p:cTn id="18" dur="500"/>
                                        <p:tgtEl>
                                          <p:spTgt spid="5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0" build="p"/>
      <p:bldP spid="544" grpId="0" animBg="1"/>
      <p:bldP spid="545"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60"/>
          <p:cNvSpPr txBox="1">
            <a:spLocks noGrp="1"/>
          </p:cNvSpPr>
          <p:nvPr>
            <p:ph type="body" idx="1"/>
          </p:nvPr>
        </p:nvSpPr>
        <p:spPr>
          <a:xfrm>
            <a:off x="236220" y="630004"/>
            <a:ext cx="8435340" cy="4262036"/>
          </a:xfrm>
          <a:prstGeom prst="rect">
            <a:avLst/>
          </a:prstGeom>
        </p:spPr>
        <p:txBody>
          <a:bodyPr spcFirstLastPara="1" wrap="square" lIns="91425" tIns="91425" rIns="91425" bIns="91425" anchor="t" anchorCtr="0">
            <a:noAutofit/>
          </a:bodyPr>
          <a:lstStyle/>
          <a:p>
            <a:pPr marL="0" indent="0" algn="l">
              <a:buNone/>
            </a:pPr>
            <a:r>
              <a:rPr lang="en-IN" dirty="0"/>
              <a:t>Careful probing – presence and extent of furcation involvement</a:t>
            </a:r>
          </a:p>
          <a:p>
            <a:pPr marL="0" indent="0" algn="l">
              <a:buNone/>
            </a:pPr>
            <a:r>
              <a:rPr lang="en-IN" dirty="0"/>
              <a:t>Mealy and </a:t>
            </a:r>
            <a:r>
              <a:rPr lang="en-IN" dirty="0" err="1"/>
              <a:t>Beybayer</a:t>
            </a:r>
            <a:r>
              <a:rPr lang="en-IN" dirty="0"/>
              <a:t> (1994) – role of transgingival probing in determining anatomy of furcation</a:t>
            </a:r>
          </a:p>
          <a:p>
            <a:pPr marL="0" lvl="0" indent="0" algn="l" rtl="0">
              <a:spcBef>
                <a:spcPts val="0"/>
              </a:spcBef>
              <a:spcAft>
                <a:spcPts val="1600"/>
              </a:spcAft>
              <a:buNone/>
            </a:pPr>
            <a:r>
              <a:rPr lang="en-US" dirty="0"/>
              <a:t>Bowers R C (1979) </a:t>
            </a:r>
          </a:p>
          <a:p>
            <a:pPr marL="0" lvl="0" indent="0" algn="l" rtl="0">
              <a:spcBef>
                <a:spcPts val="0"/>
              </a:spcBef>
              <a:spcAft>
                <a:spcPts val="1600"/>
              </a:spcAft>
              <a:buNone/>
            </a:pPr>
            <a:r>
              <a:rPr lang="en-US" dirty="0"/>
              <a:t>studied the diameter of entrance to various </a:t>
            </a:r>
            <a:r>
              <a:rPr lang="en-US" dirty="0" err="1"/>
              <a:t>furcations</a:t>
            </a:r>
            <a:endParaRPr lang="en-US" dirty="0"/>
          </a:p>
          <a:p>
            <a:pPr marL="0" lvl="0" indent="0" algn="l" rtl="0">
              <a:spcBef>
                <a:spcPts val="0"/>
              </a:spcBef>
              <a:spcAft>
                <a:spcPts val="1600"/>
              </a:spcAft>
              <a:buNone/>
            </a:pPr>
            <a:r>
              <a:rPr lang="en-US" dirty="0"/>
              <a:t> 81% - orifice of &lt; 1 mm </a:t>
            </a:r>
          </a:p>
          <a:p>
            <a:pPr marL="0" lvl="0" indent="0" algn="l" rtl="0">
              <a:spcBef>
                <a:spcPts val="0"/>
              </a:spcBef>
              <a:spcAft>
                <a:spcPts val="1600"/>
              </a:spcAft>
              <a:buNone/>
            </a:pPr>
            <a:r>
              <a:rPr lang="en-US" dirty="0"/>
              <a:t> 58% &lt; 0.75 mm.</a:t>
            </a:r>
          </a:p>
          <a:p>
            <a:pPr marL="0" lvl="0" indent="0" algn="l" rtl="0">
              <a:spcBef>
                <a:spcPts val="0"/>
              </a:spcBef>
              <a:spcAft>
                <a:spcPts val="1600"/>
              </a:spcAft>
              <a:buNone/>
            </a:pPr>
            <a:r>
              <a:rPr lang="en-US" dirty="0"/>
              <a:t>Probing of the furcation.</a:t>
            </a:r>
          </a:p>
          <a:p>
            <a:pPr marL="0" lvl="0" indent="0" algn="l" rtl="0">
              <a:spcBef>
                <a:spcPts val="0"/>
              </a:spcBef>
              <a:spcAft>
                <a:spcPts val="1600"/>
              </a:spcAft>
              <a:buNone/>
            </a:pPr>
            <a:r>
              <a:rPr lang="en-US" dirty="0"/>
              <a:t>Instruments: Nabers probe.</a:t>
            </a:r>
          </a:p>
          <a:p>
            <a:pPr marL="0" lvl="0" indent="0" algn="l" rtl="0">
              <a:spcBef>
                <a:spcPts val="0"/>
              </a:spcBef>
              <a:spcAft>
                <a:spcPts val="1600"/>
              </a:spcAft>
              <a:buNone/>
            </a:pPr>
            <a:r>
              <a:rPr lang="en-US" dirty="0"/>
              <a:t>                            Columbia curette 4R / 4L</a:t>
            </a:r>
            <a:endParaRPr dirty="0"/>
          </a:p>
        </p:txBody>
      </p:sp>
      <p:sp>
        <p:nvSpPr>
          <p:cNvPr id="4" name="Google Shape;556;p59">
            <a:extLst>
              <a:ext uri="{FF2B5EF4-FFF2-40B4-BE49-F238E27FC236}">
                <a16:creationId xmlns:a16="http://schemas.microsoft.com/office/drawing/2014/main" xmlns="" id="{13EA3869-5F28-63C4-AAF9-634DB93BB35C}"/>
              </a:ext>
            </a:extLst>
          </p:cNvPr>
          <p:cNvSpPr txBox="1">
            <a:spLocks noGrp="1"/>
          </p:cNvSpPr>
          <p:nvPr>
            <p:ph type="title"/>
          </p:nvPr>
        </p:nvSpPr>
        <p:spPr>
          <a:xfrm>
            <a:off x="2072640" y="1"/>
            <a:ext cx="7772400" cy="7162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N" sz="3200" dirty="0"/>
              <a:t>Clinical diagnosis</a:t>
            </a:r>
            <a:endParaRPr sz="3200" dirty="0"/>
          </a:p>
        </p:txBody>
      </p:sp>
      <p:pic>
        <p:nvPicPr>
          <p:cNvPr id="5" name="Picture 4">
            <a:extLst>
              <a:ext uri="{FF2B5EF4-FFF2-40B4-BE49-F238E27FC236}">
                <a16:creationId xmlns:a16="http://schemas.microsoft.com/office/drawing/2014/main" xmlns="" id="{A44EEDF8-DF1F-397F-13AE-9EB6D6C7B81E}"/>
              </a:ext>
            </a:extLst>
          </p:cNvPr>
          <p:cNvPicPr>
            <a:picLocks noChangeAspect="1"/>
          </p:cNvPicPr>
          <p:nvPr/>
        </p:nvPicPr>
        <p:blipFill>
          <a:blip r:embed="rId3"/>
          <a:stretch>
            <a:fillRect/>
          </a:stretch>
        </p:blipFill>
        <p:spPr>
          <a:xfrm>
            <a:off x="5978113" y="1379554"/>
            <a:ext cx="2807072" cy="1373903"/>
          </a:xfrm>
          <a:prstGeom prst="rect">
            <a:avLst/>
          </a:prstGeom>
          <a:ln w="38100">
            <a:solidFill>
              <a:srgbClr val="FF0000"/>
            </a:solidFill>
          </a:ln>
        </p:spPr>
      </p:pic>
      <p:pic>
        <p:nvPicPr>
          <p:cNvPr id="9218" name="Picture 2" descr="4R/4L COLUMBIA CURETTE HUFRIEDY USA">
            <a:extLst>
              <a:ext uri="{FF2B5EF4-FFF2-40B4-BE49-F238E27FC236}">
                <a16:creationId xmlns:a16="http://schemas.microsoft.com/office/drawing/2014/main" xmlns="" id="{A8FC90E1-3C5B-1766-14C5-9ADAA4F6A9F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05876" y="3000376"/>
            <a:ext cx="1988314" cy="1988314"/>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62F6A5-8A7D-8D42-9439-95A95A467444}"/>
              </a:ext>
            </a:extLst>
          </p:cNvPr>
          <p:cNvPicPr>
            <a:picLocks noChangeAspect="1"/>
          </p:cNvPicPr>
          <p:nvPr/>
        </p:nvPicPr>
        <p:blipFill>
          <a:blip r:embed="rId2"/>
          <a:stretch>
            <a:fillRect/>
          </a:stretch>
        </p:blipFill>
        <p:spPr>
          <a:xfrm>
            <a:off x="1700823" y="2335530"/>
            <a:ext cx="5742354" cy="2631372"/>
          </a:xfrm>
          <a:prstGeom prst="rect">
            <a:avLst/>
          </a:prstGeom>
          <a:ln>
            <a:solidFill>
              <a:srgbClr val="FFC000"/>
            </a:solidFill>
          </a:ln>
        </p:spPr>
      </p:pic>
      <p:sp>
        <p:nvSpPr>
          <p:cNvPr id="7" name="TextBox 6">
            <a:extLst>
              <a:ext uri="{FF2B5EF4-FFF2-40B4-BE49-F238E27FC236}">
                <a16:creationId xmlns:a16="http://schemas.microsoft.com/office/drawing/2014/main" xmlns="" id="{F1C07272-AF5B-D5B8-F719-F784D66CF529}"/>
              </a:ext>
            </a:extLst>
          </p:cNvPr>
          <p:cNvSpPr txBox="1"/>
          <p:nvPr/>
        </p:nvSpPr>
        <p:spPr>
          <a:xfrm>
            <a:off x="166953" y="408653"/>
            <a:ext cx="8977047" cy="1815882"/>
          </a:xfrm>
          <a:prstGeom prst="rect">
            <a:avLst/>
          </a:prstGeom>
          <a:noFill/>
        </p:spPr>
        <p:txBody>
          <a:bodyPr wrap="square">
            <a:spAutoFit/>
          </a:bodyPr>
          <a:lstStyle/>
          <a:p>
            <a:r>
              <a:rPr lang="en-US" dirty="0"/>
              <a:t>The goals of this examination are to identify and classify the extent of furcation involvement and to identify factors that may have contributed to the development of the furcation defect or that could affect treatment outcome. These factors include </a:t>
            </a:r>
          </a:p>
          <a:p>
            <a:pPr marL="342900" indent="-342900">
              <a:buAutoNum type="arabicParenBoth"/>
            </a:pPr>
            <a:r>
              <a:rPr lang="en-US" dirty="0"/>
              <a:t>the morphology of the affected tooth, </a:t>
            </a:r>
          </a:p>
          <a:p>
            <a:pPr marL="342900" indent="-342900">
              <a:buAutoNum type="arabicParenBoth"/>
            </a:pPr>
            <a:r>
              <a:rPr lang="en-US" dirty="0"/>
              <a:t>the position of the tooth relative to adjacent teeth, </a:t>
            </a:r>
          </a:p>
          <a:p>
            <a:pPr marL="342900" indent="-342900">
              <a:buAutoNum type="arabicParenBoth"/>
            </a:pPr>
            <a:r>
              <a:rPr lang="en-US" dirty="0"/>
              <a:t>the local anatomy of the alveolar bone, </a:t>
            </a:r>
          </a:p>
          <a:p>
            <a:pPr marL="342900" indent="-342900">
              <a:buAutoNum type="arabicParenBoth"/>
            </a:pPr>
            <a:r>
              <a:rPr lang="en-US" dirty="0"/>
              <a:t>the configuration of any bony defects, </a:t>
            </a:r>
          </a:p>
          <a:p>
            <a:pPr marL="342900" indent="-342900">
              <a:buAutoNum type="arabicParenBoth"/>
            </a:pPr>
            <a:r>
              <a:rPr lang="en-US" dirty="0"/>
              <a:t>the presence and extent of other dental diseases </a:t>
            </a:r>
            <a:endParaRPr lang="en-IN" sz="1100" dirty="0"/>
          </a:p>
        </p:txBody>
      </p:sp>
    </p:spTree>
    <p:extLst>
      <p:ext uri="{BB962C8B-B14F-4D97-AF65-F5344CB8AC3E}">
        <p14:creationId xmlns:p14="http://schemas.microsoft.com/office/powerpoint/2010/main" xmlns="" val="173677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p47"/>
          <p:cNvSpPr txBox="1">
            <a:spLocks noGrp="1"/>
          </p:cNvSpPr>
          <p:nvPr>
            <p:ph type="subTitle" idx="1"/>
          </p:nvPr>
        </p:nvSpPr>
        <p:spPr>
          <a:xfrm>
            <a:off x="182880" y="220980"/>
            <a:ext cx="5905500" cy="4244152"/>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IN" sz="2000" dirty="0"/>
              <a:t>Inflammatory periodontal disease - </a:t>
            </a:r>
            <a:r>
              <a:rPr lang="en-US" sz="2000" dirty="0"/>
              <a:t>attachment loss - affect the bifurcation or trifurcation of multirooted teeth.</a:t>
            </a:r>
          </a:p>
          <a:p>
            <a:pPr>
              <a:buFont typeface="Arial" panose="020B0604020202020204" pitchFamily="34" charset="0"/>
              <a:buChar char="•"/>
            </a:pPr>
            <a:r>
              <a:rPr lang="en-US" sz="2000" dirty="0"/>
              <a:t>Furcation area</a:t>
            </a:r>
          </a:p>
          <a:p>
            <a:pPr>
              <a:buFont typeface="Arial" panose="020B0604020202020204" pitchFamily="34" charset="0"/>
              <a:buChar char="•"/>
            </a:pPr>
            <a:r>
              <a:rPr lang="en-IN" sz="2000" dirty="0"/>
              <a:t>Routine home care methods</a:t>
            </a:r>
            <a:endParaRPr lang="en-US" sz="2000" dirty="0"/>
          </a:p>
          <a:p>
            <a:pPr>
              <a:buFont typeface="Arial" panose="020B0604020202020204" pitchFamily="34" charset="0"/>
              <a:buChar char="•"/>
            </a:pPr>
            <a:r>
              <a:rPr lang="en-US" sz="2000" dirty="0"/>
              <a:t>Furcation involvement is a clinical finding that can lead to a diagnosis of advanced periodontitis</a:t>
            </a:r>
          </a:p>
          <a:p>
            <a:pPr>
              <a:buFont typeface="Arial" panose="020B0604020202020204" pitchFamily="34" charset="0"/>
              <a:buChar char="•"/>
            </a:pPr>
            <a:r>
              <a:rPr lang="en-US" sz="2000" dirty="0"/>
              <a:t>Furcation involvement - diagnostic and therapeutic dilemmas</a:t>
            </a:r>
            <a:endParaRPr lang="en-IN" sz="2000" dirty="0"/>
          </a:p>
          <a:p>
            <a:pPr marL="285750" lvl="0" indent="-285750" algn="l" rtl="0">
              <a:spcBef>
                <a:spcPts val="0"/>
              </a:spcBef>
              <a:spcAft>
                <a:spcPts val="1600"/>
              </a:spcAft>
              <a:buFont typeface="Arial" panose="020B0604020202020204" pitchFamily="34" charset="0"/>
              <a:buChar char="•"/>
            </a:pPr>
            <a:endParaRPr sz="2000" dirty="0"/>
          </a:p>
        </p:txBody>
      </p:sp>
      <p:pic>
        <p:nvPicPr>
          <p:cNvPr id="5122" name="Picture 2" descr="What Are Furcations? - Branching Tooth Roots Can Be Periodontal Nightmares">
            <a:extLst>
              <a:ext uri="{FF2B5EF4-FFF2-40B4-BE49-F238E27FC236}">
                <a16:creationId xmlns:a16="http://schemas.microsoft.com/office/drawing/2014/main" xmlns="" id="{FFF0CDD2-EF39-1282-5CEF-3F72E1FAFFE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08370" y="99060"/>
            <a:ext cx="2472690" cy="2472690"/>
          </a:xfrm>
          <a:prstGeom prst="rect">
            <a:avLst/>
          </a:prstGeom>
          <a:noFill/>
          <a:ln w="38100">
            <a:solidFill>
              <a:schemeClr val="tx1">
                <a:lumMod val="95000"/>
                <a:lumOff val="5000"/>
              </a:schemeClr>
            </a:solidFill>
          </a:ln>
          <a:extLst>
            <a:ext uri="{909E8E84-426E-40DD-AFC4-6F175D3DCCD1}">
              <a14:hiddenFill xmlns:a14="http://schemas.microsoft.com/office/drawing/2010/main" xmlns="">
                <a:solidFill>
                  <a:srgbClr val="FFFFFF"/>
                </a:solidFill>
              </a14:hiddenFill>
            </a:ext>
          </a:extLst>
        </p:spPr>
      </p:pic>
      <p:pic>
        <p:nvPicPr>
          <p:cNvPr id="5124" name="Picture 4" descr="Furcation Involvement in Periodontal Disease: A Narrative Review | Cureus">
            <a:extLst>
              <a:ext uri="{FF2B5EF4-FFF2-40B4-BE49-F238E27FC236}">
                <a16:creationId xmlns:a16="http://schemas.microsoft.com/office/drawing/2014/main" xmlns="" id="{B9F98761-B5BF-B3A1-25A3-74A0F5804269}"/>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8741"/>
          <a:stretch/>
        </p:blipFill>
        <p:spPr bwMode="auto">
          <a:xfrm>
            <a:off x="6286604" y="2667000"/>
            <a:ext cx="1916221" cy="2339340"/>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xmlns="" id="{B972750C-3441-F231-25C6-796CF0BE9077}"/>
              </a:ext>
            </a:extLst>
          </p:cNvPr>
          <p:cNvGraphicFramePr/>
          <p:nvPr>
            <p:extLst>
              <p:ext uri="{D42A27DB-BD31-4B8C-83A1-F6EECF244321}">
                <p14:modId xmlns:p14="http://schemas.microsoft.com/office/powerpoint/2010/main" xmlns="" val="2410776991"/>
              </p:ext>
            </p:extLst>
          </p:nvPr>
        </p:nvGraphicFramePr>
        <p:xfrm>
          <a:off x="798653" y="150471"/>
          <a:ext cx="7249802" cy="4676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0EEA8C0-9EAA-136B-B36F-D0CECD9D5EFD}"/>
              </a:ext>
            </a:extLst>
          </p:cNvPr>
          <p:cNvPicPr>
            <a:picLocks noChangeAspect="1"/>
          </p:cNvPicPr>
          <p:nvPr/>
        </p:nvPicPr>
        <p:blipFill>
          <a:blip r:embed="rId2"/>
          <a:stretch>
            <a:fillRect/>
          </a:stretch>
        </p:blipFill>
        <p:spPr>
          <a:xfrm>
            <a:off x="685463" y="614764"/>
            <a:ext cx="7773074" cy="3913971"/>
          </a:xfrm>
          <a:prstGeom prst="rect">
            <a:avLst/>
          </a:prstGeom>
        </p:spPr>
      </p:pic>
      <p:pic>
        <p:nvPicPr>
          <p:cNvPr id="19" name="Picture 18">
            <a:extLst>
              <a:ext uri="{FF2B5EF4-FFF2-40B4-BE49-F238E27FC236}">
                <a16:creationId xmlns:a16="http://schemas.microsoft.com/office/drawing/2014/main" xmlns="" id="{E191A667-AA0B-DD15-3115-4B1BEAC1B476}"/>
              </a:ext>
            </a:extLst>
          </p:cNvPr>
          <p:cNvPicPr>
            <a:picLocks noChangeAspect="1"/>
          </p:cNvPicPr>
          <p:nvPr/>
        </p:nvPicPr>
        <p:blipFill>
          <a:blip r:embed="rId3"/>
          <a:srcRect l="2920" t="23260" r="3580" b="3163"/>
          <a:stretch/>
        </p:blipFill>
        <p:spPr>
          <a:xfrm>
            <a:off x="922020" y="822961"/>
            <a:ext cx="7023639" cy="3108959"/>
          </a:xfrm>
          <a:prstGeom prst="rect">
            <a:avLst/>
          </a:prstGeom>
        </p:spPr>
      </p:pic>
    </p:spTree>
    <p:extLst>
      <p:ext uri="{BB962C8B-B14F-4D97-AF65-F5344CB8AC3E}">
        <p14:creationId xmlns:p14="http://schemas.microsoft.com/office/powerpoint/2010/main" xmlns="" val="1534801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5"/>
          <p:cNvSpPr txBox="1">
            <a:spLocks noGrp="1"/>
          </p:cNvSpPr>
          <p:nvPr>
            <p:ph type="title"/>
          </p:nvPr>
        </p:nvSpPr>
        <p:spPr>
          <a:xfrm>
            <a:off x="523754" y="108752"/>
            <a:ext cx="7772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RADIOGRAPHIC DIAGNOSIS</a:t>
            </a:r>
            <a:endParaRPr dirty="0"/>
          </a:p>
        </p:txBody>
      </p:sp>
      <p:sp>
        <p:nvSpPr>
          <p:cNvPr id="656" name="Google Shape;656;p65"/>
          <p:cNvSpPr txBox="1">
            <a:spLocks noGrp="1"/>
          </p:cNvSpPr>
          <p:nvPr>
            <p:ph type="subTitle" idx="3"/>
          </p:nvPr>
        </p:nvSpPr>
        <p:spPr>
          <a:xfrm>
            <a:off x="251460" y="850542"/>
            <a:ext cx="9035293" cy="4006295"/>
          </a:xfrm>
          <a:prstGeom prst="rect">
            <a:avLst/>
          </a:prstGeom>
        </p:spPr>
        <p:txBody>
          <a:bodyPr spcFirstLastPara="1" wrap="square" lIns="91425" tIns="91425" rIns="91425" bIns="91425" anchor="t" anchorCtr="0">
            <a:noAutofit/>
          </a:bodyPr>
          <a:lstStyle/>
          <a:p>
            <a:pPr marL="285750" lvl="0" indent="-285750" algn="l" rtl="0">
              <a:spcBef>
                <a:spcPts val="0"/>
              </a:spcBef>
              <a:spcAft>
                <a:spcPts val="1600"/>
              </a:spcAft>
              <a:buClr>
                <a:schemeClr val="dk1"/>
              </a:buClr>
              <a:buSzPts val="1100"/>
              <a:buFont typeface="Arial" panose="020B0604020202020204" pitchFamily="34" charset="0"/>
              <a:buChar char="•"/>
            </a:pPr>
            <a:r>
              <a:rPr lang="en-US" sz="1600" dirty="0"/>
              <a:t>Radiographs tell a substantial part of but not the whole story about furcation involvement.</a:t>
            </a:r>
          </a:p>
          <a:p>
            <a:pPr marL="285750" lvl="0" indent="-285750" algn="l" rtl="0">
              <a:spcBef>
                <a:spcPts val="0"/>
              </a:spcBef>
              <a:spcAft>
                <a:spcPts val="1600"/>
              </a:spcAft>
              <a:buClr>
                <a:schemeClr val="dk1"/>
              </a:buClr>
              <a:buSzPts val="1100"/>
              <a:buFont typeface="Arial" panose="020B0604020202020204" pitchFamily="34" charset="0"/>
              <a:buChar char="•"/>
            </a:pPr>
            <a:r>
              <a:rPr lang="en-US" sz="1600" dirty="0"/>
              <a:t>Using two‐dimensional radiographic techniques (projection radiography: periapical and panoramic radiographs), reliable diagnosis of furcation involvement is not provided (</a:t>
            </a:r>
            <a:r>
              <a:rPr lang="en-US" sz="1600" dirty="0" err="1"/>
              <a:t>topoll</a:t>
            </a:r>
            <a:r>
              <a:rPr lang="en-US" sz="1600" dirty="0"/>
              <a:t> et al. 1988).</a:t>
            </a:r>
          </a:p>
          <a:p>
            <a:pPr marL="285750" lvl="0" indent="-285750" algn="l" rtl="0">
              <a:spcBef>
                <a:spcPts val="0"/>
              </a:spcBef>
              <a:spcAft>
                <a:spcPts val="1600"/>
              </a:spcAft>
              <a:buClr>
                <a:schemeClr val="dk1"/>
              </a:buClr>
              <a:buSzPts val="1100"/>
              <a:buFont typeface="Arial" panose="020B0604020202020204" pitchFamily="34" charset="0"/>
              <a:buChar char="•"/>
            </a:pPr>
            <a:r>
              <a:rPr lang="en-US" sz="1600" dirty="0"/>
              <a:t>Radiographs only provide information on resorption or density of bone</a:t>
            </a:r>
          </a:p>
          <a:p>
            <a:pPr marL="285750" lvl="0" indent="-285750" algn="l" rtl="0">
              <a:spcBef>
                <a:spcPts val="0"/>
              </a:spcBef>
              <a:spcAft>
                <a:spcPts val="1600"/>
              </a:spcAft>
              <a:buClr>
                <a:schemeClr val="dk1"/>
              </a:buClr>
              <a:buSzPts val="1100"/>
              <a:buFont typeface="Arial" panose="020B0604020202020204" pitchFamily="34" charset="0"/>
              <a:buChar char="•"/>
            </a:pPr>
            <a:r>
              <a:rPr lang="en-US" sz="1600" dirty="0"/>
              <a:t>Conventional radiographs may only provide hints for a suspicion of furcation involvement</a:t>
            </a:r>
          </a:p>
          <a:p>
            <a:pPr marL="285750" lvl="0" indent="-285750" algn="l" rtl="0">
              <a:spcBef>
                <a:spcPts val="0"/>
              </a:spcBef>
              <a:spcAft>
                <a:spcPts val="1600"/>
              </a:spcAft>
              <a:buClr>
                <a:schemeClr val="dk1"/>
              </a:buClr>
              <a:buSzPts val="1100"/>
              <a:buFont typeface="Arial" panose="020B0604020202020204" pitchFamily="34" charset="0"/>
              <a:buChar char="•"/>
            </a:pPr>
            <a:r>
              <a:rPr lang="en-IN" sz="1600" dirty="0"/>
              <a:t>Digital subtraction radiography</a:t>
            </a:r>
            <a:endParaRPr lang="en-US" sz="1600" dirty="0"/>
          </a:p>
          <a:p>
            <a:pPr marL="285750" lvl="0" indent="-285750" algn="l" rtl="0">
              <a:spcBef>
                <a:spcPts val="0"/>
              </a:spcBef>
              <a:spcAft>
                <a:spcPts val="1600"/>
              </a:spcAft>
              <a:buClr>
                <a:schemeClr val="dk1"/>
              </a:buClr>
              <a:buSzPts val="1100"/>
              <a:buFont typeface="Arial" panose="020B0604020202020204" pitchFamily="34" charset="0"/>
              <a:buChar char="•"/>
            </a:pPr>
            <a:r>
              <a:rPr lang="en-IN" sz="1600" dirty="0"/>
              <a:t>Three‐dimensional radiography</a:t>
            </a:r>
            <a:r>
              <a:rPr lang="en-US" sz="1600" dirty="0"/>
              <a:t> </a:t>
            </a:r>
          </a:p>
          <a:p>
            <a:pPr marL="0" lvl="0" indent="0" algn="l" rtl="0">
              <a:spcBef>
                <a:spcPts val="0"/>
              </a:spcBef>
              <a:spcAft>
                <a:spcPts val="1600"/>
              </a:spcAft>
              <a:buClr>
                <a:schemeClr val="dk1"/>
              </a:buClr>
              <a:buSzPts val="1100"/>
            </a:pPr>
            <a:r>
              <a:rPr lang="en-US" sz="1600" dirty="0"/>
              <a:t>           - cone beam computed tomography (CBCT) - </a:t>
            </a:r>
            <a:r>
              <a:rPr lang="en-IN" sz="1600" dirty="0" err="1"/>
              <a:t>walter</a:t>
            </a:r>
            <a:r>
              <a:rPr lang="en-IN" sz="1600" dirty="0"/>
              <a:t> et al. 2016</a:t>
            </a:r>
            <a:endParaRPr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Google Shape;701;p68"/>
          <p:cNvSpPr txBox="1">
            <a:spLocks noGrp="1"/>
          </p:cNvSpPr>
          <p:nvPr>
            <p:ph type="subTitle" idx="1"/>
          </p:nvPr>
        </p:nvSpPr>
        <p:spPr>
          <a:xfrm>
            <a:off x="405003" y="2504473"/>
            <a:ext cx="3253188" cy="3073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standardized radiograph of teeth 46 and 47 prior to regenerative therapy</a:t>
            </a:r>
            <a:endParaRPr lang="en-US" dirty="0"/>
          </a:p>
        </p:txBody>
      </p:sp>
      <p:pic>
        <p:nvPicPr>
          <p:cNvPr id="15" name="Picture 14">
            <a:extLst>
              <a:ext uri="{FF2B5EF4-FFF2-40B4-BE49-F238E27FC236}">
                <a16:creationId xmlns:a16="http://schemas.microsoft.com/office/drawing/2014/main" xmlns="" id="{4111EC96-96CA-F43A-7376-3D7394962CDA}"/>
              </a:ext>
            </a:extLst>
          </p:cNvPr>
          <p:cNvPicPr>
            <a:picLocks noChangeAspect="1"/>
          </p:cNvPicPr>
          <p:nvPr/>
        </p:nvPicPr>
        <p:blipFill>
          <a:blip r:embed="rId3"/>
          <a:stretch>
            <a:fillRect/>
          </a:stretch>
        </p:blipFill>
        <p:spPr>
          <a:xfrm>
            <a:off x="712385" y="78088"/>
            <a:ext cx="2638425" cy="2400300"/>
          </a:xfrm>
          <a:prstGeom prst="rect">
            <a:avLst/>
          </a:prstGeom>
        </p:spPr>
      </p:pic>
      <p:pic>
        <p:nvPicPr>
          <p:cNvPr id="17" name="Picture 16">
            <a:extLst>
              <a:ext uri="{FF2B5EF4-FFF2-40B4-BE49-F238E27FC236}">
                <a16:creationId xmlns:a16="http://schemas.microsoft.com/office/drawing/2014/main" xmlns="" id="{35D22FB7-96E8-138B-378C-C265515AE4C7}"/>
              </a:ext>
            </a:extLst>
          </p:cNvPr>
          <p:cNvPicPr>
            <a:picLocks noChangeAspect="1"/>
          </p:cNvPicPr>
          <p:nvPr/>
        </p:nvPicPr>
        <p:blipFill>
          <a:blip r:embed="rId4"/>
          <a:stretch>
            <a:fillRect/>
          </a:stretch>
        </p:blipFill>
        <p:spPr>
          <a:xfrm>
            <a:off x="5283891" y="78088"/>
            <a:ext cx="2609850" cy="2419350"/>
          </a:xfrm>
          <a:prstGeom prst="rect">
            <a:avLst/>
          </a:prstGeom>
        </p:spPr>
      </p:pic>
      <p:sp>
        <p:nvSpPr>
          <p:cNvPr id="18" name="Google Shape;701;p68">
            <a:extLst>
              <a:ext uri="{FF2B5EF4-FFF2-40B4-BE49-F238E27FC236}">
                <a16:creationId xmlns:a16="http://schemas.microsoft.com/office/drawing/2014/main" xmlns="" id="{B0BF355D-1C5C-F1EE-0B46-49D9EB053669}"/>
              </a:ext>
            </a:extLst>
          </p:cNvPr>
          <p:cNvSpPr txBox="1">
            <a:spLocks/>
          </p:cNvSpPr>
          <p:nvPr/>
        </p:nvSpPr>
        <p:spPr>
          <a:xfrm>
            <a:off x="4962222" y="2504473"/>
            <a:ext cx="3253188" cy="612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000"/>
              <a:buFont typeface="Montserrat"/>
              <a:buNone/>
              <a:defRPr sz="1400" b="0" i="0" u="none" strike="noStrike" cap="none">
                <a:solidFill>
                  <a:schemeClr val="dk2"/>
                </a:solidFill>
                <a:latin typeface="Ubuntu"/>
                <a:ea typeface="Ubuntu"/>
                <a:cs typeface="Ubuntu"/>
                <a:sym typeface="Ubuntu"/>
              </a:defRPr>
            </a:lvl1pPr>
            <a:lvl2pPr marL="914400" marR="0" lvl="1" indent="-317500" algn="l" rtl="0">
              <a:lnSpc>
                <a:spcPct val="115000"/>
              </a:lnSpc>
              <a:spcBef>
                <a:spcPts val="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2pPr>
            <a:lvl3pPr marL="1371600" marR="0" lvl="2"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3pPr>
            <a:lvl4pPr marL="1828800" marR="0" lvl="3"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4pPr>
            <a:lvl5pPr marL="2286000" marR="0" lvl="4"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5pPr>
            <a:lvl6pPr marL="2743200" marR="0" lvl="5"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6pPr>
            <a:lvl7pPr marL="3200400" marR="0" lvl="6"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7pPr>
            <a:lvl8pPr marL="3657600" marR="0" lvl="7" indent="-317500" algn="l" rtl="0">
              <a:lnSpc>
                <a:spcPct val="115000"/>
              </a:lnSpc>
              <a:spcBef>
                <a:spcPts val="1600"/>
              </a:spcBef>
              <a:spcAft>
                <a:spcPts val="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8pPr>
            <a:lvl9pPr marL="4114800" marR="0" lvl="8" indent="-317500" algn="l" rtl="0">
              <a:lnSpc>
                <a:spcPct val="115000"/>
              </a:lnSpc>
              <a:spcBef>
                <a:spcPts val="1600"/>
              </a:spcBef>
              <a:spcAft>
                <a:spcPts val="1600"/>
              </a:spcAft>
              <a:buClr>
                <a:schemeClr val="dk2"/>
              </a:buClr>
              <a:buSzPts val="1400"/>
              <a:buFont typeface="Ubuntu Medium"/>
              <a:buNone/>
              <a:defRPr sz="1400" b="0" i="0" u="none" strike="noStrike" cap="none">
                <a:solidFill>
                  <a:schemeClr val="dk2"/>
                </a:solidFill>
                <a:latin typeface="Ubuntu Medium"/>
                <a:ea typeface="Ubuntu Medium"/>
                <a:cs typeface="Ubuntu Medium"/>
                <a:sym typeface="Ubuntu Medium"/>
              </a:defRPr>
            </a:lvl9pPr>
          </a:lstStyle>
          <a:p>
            <a:pPr marL="0" indent="0"/>
            <a:r>
              <a:rPr lang="en-US" dirty="0"/>
              <a:t>standardized radiograph six months after regenerative therapy</a:t>
            </a:r>
          </a:p>
        </p:txBody>
      </p:sp>
      <p:pic>
        <p:nvPicPr>
          <p:cNvPr id="20" name="Picture 19">
            <a:extLst>
              <a:ext uri="{FF2B5EF4-FFF2-40B4-BE49-F238E27FC236}">
                <a16:creationId xmlns:a16="http://schemas.microsoft.com/office/drawing/2014/main" xmlns="" id="{0018033E-B180-B66C-D6FD-AFD0EECCC922}"/>
              </a:ext>
            </a:extLst>
          </p:cNvPr>
          <p:cNvPicPr>
            <a:picLocks noChangeAspect="1"/>
          </p:cNvPicPr>
          <p:nvPr/>
        </p:nvPicPr>
        <p:blipFill>
          <a:blip r:embed="rId5"/>
          <a:stretch>
            <a:fillRect/>
          </a:stretch>
        </p:blipFill>
        <p:spPr>
          <a:xfrm>
            <a:off x="3350810" y="3109940"/>
            <a:ext cx="2489910" cy="2033560"/>
          </a:xfrm>
          <a:prstGeom prst="rect">
            <a:avLst/>
          </a:prstGeom>
        </p:spPr>
      </p:pic>
      <p:sp>
        <p:nvSpPr>
          <p:cNvPr id="22" name="TextBox 21">
            <a:extLst>
              <a:ext uri="{FF2B5EF4-FFF2-40B4-BE49-F238E27FC236}">
                <a16:creationId xmlns:a16="http://schemas.microsoft.com/office/drawing/2014/main" xmlns="" id="{B9B9A098-2212-DBEF-3AC6-6FCDFEEC6636}"/>
              </a:ext>
            </a:extLst>
          </p:cNvPr>
          <p:cNvSpPr txBox="1"/>
          <p:nvPr/>
        </p:nvSpPr>
        <p:spPr>
          <a:xfrm>
            <a:off x="929259" y="4404836"/>
            <a:ext cx="2489910" cy="738664"/>
          </a:xfrm>
          <a:prstGeom prst="rect">
            <a:avLst/>
          </a:prstGeom>
          <a:noFill/>
        </p:spPr>
        <p:txBody>
          <a:bodyPr wrap="square">
            <a:spAutoFit/>
          </a:bodyPr>
          <a:lstStyle/>
          <a:p>
            <a:r>
              <a:rPr lang="en-US" dirty="0"/>
              <a:t>subtraction image – increase of bone density within the </a:t>
            </a:r>
            <a:r>
              <a:rPr lang="en-US" dirty="0" err="1"/>
              <a:t>furcations</a:t>
            </a:r>
            <a:r>
              <a:rPr lang="en-US" dirty="0"/>
              <a:t> of 46 and 47</a:t>
            </a:r>
            <a:endParaRPr lang="en-IN" dirty="0"/>
          </a:p>
        </p:txBody>
      </p:sp>
      <p:sp>
        <p:nvSpPr>
          <p:cNvPr id="24" name="TextBox 23">
            <a:extLst>
              <a:ext uri="{FF2B5EF4-FFF2-40B4-BE49-F238E27FC236}">
                <a16:creationId xmlns:a16="http://schemas.microsoft.com/office/drawing/2014/main" xmlns="" id="{5FC3BF2D-93EC-4CEE-C4BF-2BF6125DE35E}"/>
              </a:ext>
            </a:extLst>
          </p:cNvPr>
          <p:cNvSpPr txBox="1"/>
          <p:nvPr/>
        </p:nvSpPr>
        <p:spPr>
          <a:xfrm>
            <a:off x="6657975" y="4758104"/>
            <a:ext cx="2173605" cy="307308"/>
          </a:xfrm>
          <a:prstGeom prst="rect">
            <a:avLst/>
          </a:prstGeom>
          <a:noFill/>
        </p:spPr>
        <p:txBody>
          <a:bodyPr wrap="square">
            <a:spAutoFit/>
          </a:bodyPr>
          <a:lstStyle/>
          <a:p>
            <a:r>
              <a:rPr lang="en-IN" dirty="0"/>
              <a:t>Source: </a:t>
            </a:r>
            <a:r>
              <a:rPr lang="en-IN" dirty="0" err="1"/>
              <a:t>Eickholz</a:t>
            </a:r>
            <a:r>
              <a:rPr lang="en-IN" dirty="0"/>
              <a:t> (2010)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6"/>
          <p:cNvSpPr txBox="1">
            <a:spLocks noGrp="1"/>
          </p:cNvSpPr>
          <p:nvPr>
            <p:ph type="title"/>
          </p:nvPr>
        </p:nvSpPr>
        <p:spPr>
          <a:xfrm>
            <a:off x="1089660" y="117030"/>
            <a:ext cx="7772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N" dirty="0"/>
              <a:t>CBCT</a:t>
            </a:r>
            <a:endParaRPr dirty="0"/>
          </a:p>
        </p:txBody>
      </p:sp>
      <p:sp>
        <p:nvSpPr>
          <p:cNvPr id="666" name="Google Shape;666;p66"/>
          <p:cNvSpPr txBox="1">
            <a:spLocks noGrp="1"/>
          </p:cNvSpPr>
          <p:nvPr>
            <p:ph type="subTitle" idx="1"/>
          </p:nvPr>
        </p:nvSpPr>
        <p:spPr>
          <a:xfrm>
            <a:off x="5163534" y="842864"/>
            <a:ext cx="3927126" cy="22203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Diagnosis and treatment planning using cone‐beam computed tomography (CBCT). CBCT images with horizontal, sagittal, and transversal sections of first and second left maxillary molars. According to the bone loss around the </a:t>
            </a:r>
            <a:r>
              <a:rPr lang="en-US" dirty="0" err="1"/>
              <a:t>disto</a:t>
            </a:r>
            <a:r>
              <a:rPr lang="en-US" dirty="0"/>
              <a:t>‐buccal root and the remaining periodontal attachment around the </a:t>
            </a:r>
            <a:r>
              <a:rPr lang="en-US" dirty="0" err="1"/>
              <a:t>mesio</a:t>
            </a:r>
            <a:r>
              <a:rPr lang="en-US" dirty="0"/>
              <a:t>‐buccal and palatal root, it was decided to extract the distobuccal root</a:t>
            </a:r>
            <a:endParaRPr dirty="0"/>
          </a:p>
        </p:txBody>
      </p:sp>
      <p:pic>
        <p:nvPicPr>
          <p:cNvPr id="22" name="Picture 21">
            <a:extLst>
              <a:ext uri="{FF2B5EF4-FFF2-40B4-BE49-F238E27FC236}">
                <a16:creationId xmlns:a16="http://schemas.microsoft.com/office/drawing/2014/main" xmlns="" id="{959A674E-4ED1-9FE8-4F07-0BA81A95B5EA}"/>
              </a:ext>
            </a:extLst>
          </p:cNvPr>
          <p:cNvPicPr>
            <a:picLocks noChangeAspect="1"/>
          </p:cNvPicPr>
          <p:nvPr/>
        </p:nvPicPr>
        <p:blipFill>
          <a:blip r:embed="rId3"/>
          <a:stretch>
            <a:fillRect/>
          </a:stretch>
        </p:blipFill>
        <p:spPr>
          <a:xfrm>
            <a:off x="281940" y="689730"/>
            <a:ext cx="4881594" cy="4022023"/>
          </a:xfrm>
          <a:prstGeom prst="rect">
            <a:avLst/>
          </a:prstGeom>
        </p:spPr>
      </p:pic>
      <p:sp>
        <p:nvSpPr>
          <p:cNvPr id="24" name="TextBox 23">
            <a:extLst>
              <a:ext uri="{FF2B5EF4-FFF2-40B4-BE49-F238E27FC236}">
                <a16:creationId xmlns:a16="http://schemas.microsoft.com/office/drawing/2014/main" xmlns="" id="{F69FA380-EA81-08BF-598B-E65F1B61BDBA}"/>
              </a:ext>
            </a:extLst>
          </p:cNvPr>
          <p:cNvSpPr txBox="1"/>
          <p:nvPr/>
        </p:nvSpPr>
        <p:spPr>
          <a:xfrm>
            <a:off x="6728460" y="4835723"/>
            <a:ext cx="3048000" cy="307777"/>
          </a:xfrm>
          <a:prstGeom prst="rect">
            <a:avLst/>
          </a:prstGeom>
          <a:noFill/>
        </p:spPr>
        <p:txBody>
          <a:bodyPr wrap="square">
            <a:spAutoFit/>
          </a:bodyPr>
          <a:lstStyle/>
          <a:p>
            <a:r>
              <a:rPr lang="en-IN" dirty="0"/>
              <a:t>Source: Walter et al. (2010)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EB711D22-BC63-B9F8-03E8-4F417BBAD109}"/>
              </a:ext>
            </a:extLst>
          </p:cNvPr>
          <p:cNvSpPr>
            <a:spLocks noGrp="1"/>
          </p:cNvSpPr>
          <p:nvPr>
            <p:ph type="body" idx="1"/>
          </p:nvPr>
        </p:nvSpPr>
        <p:spPr>
          <a:xfrm>
            <a:off x="349405" y="617034"/>
            <a:ext cx="8125521" cy="3951841"/>
          </a:xfrm>
        </p:spPr>
        <p:txBody>
          <a:bodyPr/>
          <a:lstStyle/>
          <a:p>
            <a:pPr>
              <a:lnSpc>
                <a:spcPct val="150000"/>
              </a:lnSpc>
            </a:pPr>
            <a:r>
              <a:rPr lang="en-US" sz="2000" u="sng" dirty="0"/>
              <a:t>To assist in detection of furcation, following radiographic </a:t>
            </a:r>
            <a:r>
              <a:rPr lang="en-US" sz="2000" b="1" u="sng" dirty="0"/>
              <a:t>diagnostic criteria</a:t>
            </a:r>
            <a:r>
              <a:rPr lang="en-US" sz="2000" u="sng" dirty="0"/>
              <a:t> are suggested:</a:t>
            </a:r>
            <a:endParaRPr lang="en-IN" sz="2000" dirty="0"/>
          </a:p>
          <a:p>
            <a:pPr marL="139700" indent="0">
              <a:lnSpc>
                <a:spcPct val="150000"/>
              </a:lnSpc>
              <a:buNone/>
            </a:pPr>
            <a:r>
              <a:rPr lang="en-US" sz="2000" b="1" dirty="0"/>
              <a:t>1</a:t>
            </a:r>
            <a:r>
              <a:rPr lang="en-US" sz="2000" dirty="0"/>
              <a:t>. Slight change in the furcation area investigated clinically, especially if there is bone loss on adjacent roots.</a:t>
            </a:r>
            <a:endParaRPr lang="en-IN" sz="2000" dirty="0"/>
          </a:p>
          <a:p>
            <a:pPr marL="139700" indent="0">
              <a:lnSpc>
                <a:spcPct val="150000"/>
              </a:lnSpc>
              <a:buNone/>
            </a:pPr>
            <a:r>
              <a:rPr lang="en-US" sz="2000" b="1" dirty="0"/>
              <a:t>2</a:t>
            </a:r>
            <a:r>
              <a:rPr lang="en-US" sz="2000" dirty="0"/>
              <a:t>. Diminished radiodensity in furcation area in which outlines of bony trabeculae are visible.</a:t>
            </a:r>
            <a:endParaRPr lang="en-IN" sz="2000" dirty="0"/>
          </a:p>
          <a:p>
            <a:pPr marL="139700" indent="0">
              <a:lnSpc>
                <a:spcPct val="150000"/>
              </a:lnSpc>
              <a:buNone/>
            </a:pPr>
            <a:r>
              <a:rPr lang="en-US" sz="2000" b="1" dirty="0"/>
              <a:t>3</a:t>
            </a:r>
            <a:r>
              <a:rPr lang="en-US" sz="2000" dirty="0"/>
              <a:t>. When there is marked bone loss in relation to single molar root, furcation is usually involved</a:t>
            </a:r>
            <a:endParaRPr lang="en-IN" sz="2000" dirty="0"/>
          </a:p>
          <a:p>
            <a:pPr>
              <a:lnSpc>
                <a:spcPct val="150000"/>
              </a:lnSpc>
            </a:pPr>
            <a:endParaRPr lang="en-IN" sz="2000" dirty="0"/>
          </a:p>
        </p:txBody>
      </p:sp>
    </p:spTree>
    <p:extLst>
      <p:ext uri="{BB962C8B-B14F-4D97-AF65-F5344CB8AC3E}">
        <p14:creationId xmlns:p14="http://schemas.microsoft.com/office/powerpoint/2010/main" xmlns="" val="38703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FF3FEE4-CA80-B853-AA1A-110D1E0E3B82}"/>
              </a:ext>
            </a:extLst>
          </p:cNvPr>
          <p:cNvPicPr>
            <a:picLocks noChangeAspect="1"/>
          </p:cNvPicPr>
          <p:nvPr/>
        </p:nvPicPr>
        <p:blipFill>
          <a:blip r:embed="rId2"/>
          <a:stretch>
            <a:fillRect/>
          </a:stretch>
        </p:blipFill>
        <p:spPr>
          <a:xfrm>
            <a:off x="581025" y="885825"/>
            <a:ext cx="7981950" cy="3371850"/>
          </a:xfrm>
          <a:prstGeom prst="rect">
            <a:avLst/>
          </a:prstGeom>
          <a:ln w="57150">
            <a:solidFill>
              <a:schemeClr val="accent4">
                <a:lumMod val="50000"/>
              </a:schemeClr>
            </a:solidFill>
          </a:ln>
        </p:spPr>
      </p:pic>
    </p:spTree>
    <p:extLst>
      <p:ext uri="{BB962C8B-B14F-4D97-AF65-F5344CB8AC3E}">
        <p14:creationId xmlns:p14="http://schemas.microsoft.com/office/powerpoint/2010/main" xmlns="" val="4230409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DE249476-7EEB-1769-96D3-BDA585813C04}"/>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751C6B56-BD13-6BAD-1F30-4AD4F884BF2B}"/>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2" name="Google Shape;332;p44">
            <a:extLst>
              <a:ext uri="{FF2B5EF4-FFF2-40B4-BE49-F238E27FC236}">
                <a16:creationId xmlns:a16="http://schemas.microsoft.com/office/drawing/2014/main" xmlns="" id="{3E3B74AF-5DE2-C539-C6D5-DFEB0F451220}"/>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IN" dirty="0"/>
              <a:t>TREATMENT</a:t>
            </a:r>
            <a:endParaRPr dirty="0"/>
          </a:p>
        </p:txBody>
      </p:sp>
    </p:spTree>
    <p:extLst>
      <p:ext uri="{BB962C8B-B14F-4D97-AF65-F5344CB8AC3E}">
        <p14:creationId xmlns:p14="http://schemas.microsoft.com/office/powerpoint/2010/main" xmlns="" val="1540006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762125" y="1358900"/>
          <a:ext cx="6096000" cy="2519680"/>
        </p:xfrm>
        <a:graphic>
          <a:graphicData uri="http://schemas.openxmlformats.org/drawingml/2006/table">
            <a:tbl>
              <a:tblPr firstRow="1" bandRow="1">
                <a:tableStyleId>{DFC0F9AC-5AED-4718-8C0C-C6BC52852072}</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US" b="1" dirty="0">
                          <a:latin typeface="Times New Roman" pitchFamily="18" charset="0"/>
                          <a:cs typeface="Times New Roman" pitchFamily="18" charset="0"/>
                        </a:rPr>
                        <a:t>          DEGREE I</a:t>
                      </a:r>
                    </a:p>
                  </a:txBody>
                  <a:tcPr/>
                </a:tc>
                <a:tc>
                  <a:txBody>
                    <a:bodyPr/>
                    <a:lstStyle/>
                    <a:p>
                      <a:r>
                        <a:rPr lang="en-US" b="1" dirty="0">
                          <a:latin typeface="Times New Roman" pitchFamily="18" charset="0"/>
                          <a:cs typeface="Times New Roman" pitchFamily="18" charset="0"/>
                        </a:rPr>
                        <a:t>           DEGREE II</a:t>
                      </a:r>
                    </a:p>
                  </a:txBody>
                  <a:tcPr/>
                </a:tc>
                <a:tc>
                  <a:txBody>
                    <a:bodyPr/>
                    <a:lstStyle/>
                    <a:p>
                      <a:r>
                        <a:rPr lang="en-US" b="1" dirty="0">
                          <a:latin typeface="Times New Roman" pitchFamily="18" charset="0"/>
                          <a:cs typeface="Times New Roman" pitchFamily="18" charset="0"/>
                        </a:rPr>
                        <a:t>       DEGREE  III</a:t>
                      </a:r>
                    </a:p>
                  </a:txBody>
                  <a:tcPr/>
                </a:tc>
                <a:extLst>
                  <a:ext uri="{0D108BD9-81ED-4DB2-BD59-A6C34878D82A}">
                    <a16:rowId xmlns:a16="http://schemas.microsoft.com/office/drawing/2014/main" xmlns="" val="10000"/>
                  </a:ext>
                </a:extLst>
              </a:tr>
              <a:tr h="370840">
                <a:tc>
                  <a:txBody>
                    <a:bodyPr/>
                    <a:lstStyle/>
                    <a:p>
                      <a:r>
                        <a:rPr lang="en-US" dirty="0">
                          <a:latin typeface="Times New Roman" pitchFamily="18" charset="0"/>
                          <a:cs typeface="Times New Roman" pitchFamily="18" charset="0"/>
                        </a:rPr>
                        <a:t>Scaling</a:t>
                      </a:r>
                      <a:r>
                        <a:rPr lang="en-US" baseline="0" dirty="0">
                          <a:latin typeface="Times New Roman" pitchFamily="18" charset="0"/>
                          <a:cs typeface="Times New Roman" pitchFamily="18" charset="0"/>
                        </a:rPr>
                        <a:t> and root planing</a:t>
                      </a:r>
                      <a:endParaRPr lang="en-US" dirty="0">
                        <a:latin typeface="Times New Roman" pitchFamily="18" charset="0"/>
                        <a:cs typeface="Times New Roman" pitchFamily="18" charset="0"/>
                      </a:endParaRPr>
                    </a:p>
                  </a:txBody>
                  <a:tcPr/>
                </a:tc>
                <a:tc>
                  <a:txBody>
                    <a:bodyPr/>
                    <a:lstStyle/>
                    <a:p>
                      <a:r>
                        <a:rPr lang="en-US" dirty="0"/>
                        <a:t>Flap curettage</a:t>
                      </a:r>
                    </a:p>
                  </a:txBody>
                  <a:tcPr/>
                </a:tc>
                <a:tc>
                  <a:txBody>
                    <a:bodyPr/>
                    <a:lstStyle/>
                    <a:p>
                      <a:r>
                        <a:rPr lang="en-US" dirty="0"/>
                        <a:t>Flap curettage</a:t>
                      </a:r>
                    </a:p>
                  </a:txBody>
                  <a:tcPr/>
                </a:tc>
                <a:extLst>
                  <a:ext uri="{0D108BD9-81ED-4DB2-BD59-A6C34878D82A}">
                    <a16:rowId xmlns:a16="http://schemas.microsoft.com/office/drawing/2014/main" xmlns="" val="10001"/>
                  </a:ext>
                </a:extLst>
              </a:tr>
              <a:tr h="370840">
                <a:tc>
                  <a:txBody>
                    <a:bodyPr/>
                    <a:lstStyle/>
                    <a:p>
                      <a:r>
                        <a:rPr lang="en-US" dirty="0"/>
                        <a:t>Flap curettage</a:t>
                      </a:r>
                    </a:p>
                  </a:txBody>
                  <a:tcPr/>
                </a:tc>
                <a:tc>
                  <a:txBody>
                    <a:bodyPr/>
                    <a:lstStyle/>
                    <a:p>
                      <a:r>
                        <a:rPr lang="en-US" dirty="0"/>
                        <a:t>Root</a:t>
                      </a:r>
                      <a:r>
                        <a:rPr lang="en-US" baseline="0" dirty="0"/>
                        <a:t> resection</a:t>
                      </a:r>
                      <a:endParaRPr lang="en-US" dirty="0"/>
                    </a:p>
                  </a:txBody>
                  <a:tcPr/>
                </a:tc>
                <a:tc>
                  <a:txBody>
                    <a:bodyPr/>
                    <a:lstStyle/>
                    <a:p>
                      <a:r>
                        <a:rPr lang="en-US" dirty="0"/>
                        <a:t>Root resection</a:t>
                      </a:r>
                    </a:p>
                  </a:txBody>
                  <a:tcPr/>
                </a:tc>
                <a:extLst>
                  <a:ext uri="{0D108BD9-81ED-4DB2-BD59-A6C34878D82A}">
                    <a16:rowId xmlns:a16="http://schemas.microsoft.com/office/drawing/2014/main" xmlns="" val="10002"/>
                  </a:ext>
                </a:extLst>
              </a:tr>
              <a:tr h="370840">
                <a:tc>
                  <a:txBody>
                    <a:bodyPr/>
                    <a:lstStyle/>
                    <a:p>
                      <a:r>
                        <a:rPr lang="en-US" dirty="0"/>
                        <a:t>Apically positioned flap</a:t>
                      </a:r>
                    </a:p>
                  </a:txBody>
                  <a:tcPr/>
                </a:tc>
                <a:tc>
                  <a:txBody>
                    <a:bodyPr/>
                    <a:lstStyle/>
                    <a:p>
                      <a:r>
                        <a:rPr lang="en-US" dirty="0"/>
                        <a:t>Hemisection</a:t>
                      </a:r>
                    </a:p>
                  </a:txBody>
                  <a:tcPr/>
                </a:tc>
                <a:tc>
                  <a:txBody>
                    <a:bodyPr/>
                    <a:lstStyle/>
                    <a:p>
                      <a:r>
                        <a:rPr lang="en-US" dirty="0"/>
                        <a:t>Hemisection</a:t>
                      </a:r>
                    </a:p>
                  </a:txBody>
                  <a:tcPr/>
                </a:tc>
                <a:extLst>
                  <a:ext uri="{0D108BD9-81ED-4DB2-BD59-A6C34878D82A}">
                    <a16:rowId xmlns:a16="http://schemas.microsoft.com/office/drawing/2014/main" xmlns="" val="10003"/>
                  </a:ext>
                </a:extLst>
              </a:tr>
              <a:tr h="370840">
                <a:tc>
                  <a:txBody>
                    <a:bodyPr/>
                    <a:lstStyle/>
                    <a:p>
                      <a:r>
                        <a:rPr lang="en-US" dirty="0"/>
                        <a:t>Odontoplasty</a:t>
                      </a:r>
                    </a:p>
                  </a:txBody>
                  <a:tcPr/>
                </a:tc>
                <a:tc>
                  <a:txBody>
                    <a:bodyPr/>
                    <a:lstStyle/>
                    <a:p>
                      <a:r>
                        <a:rPr lang="en-US" dirty="0"/>
                        <a:t>Flap curettage with barrier membrane</a:t>
                      </a:r>
                    </a:p>
                  </a:txBody>
                  <a:tcPr/>
                </a:tc>
                <a:tc>
                  <a:txBody>
                    <a:bodyPr/>
                    <a:lstStyle/>
                    <a:p>
                      <a:r>
                        <a:rPr lang="en-US" dirty="0"/>
                        <a:t>Flap curettage with barrier membrane</a:t>
                      </a:r>
                    </a:p>
                  </a:txBody>
                  <a:tcPr/>
                </a:tc>
                <a:extLst>
                  <a:ext uri="{0D108BD9-81ED-4DB2-BD59-A6C34878D82A}">
                    <a16:rowId xmlns:a16="http://schemas.microsoft.com/office/drawing/2014/main" xmlns="" val="10004"/>
                  </a:ext>
                </a:extLst>
              </a:tr>
              <a:tr h="370840">
                <a:tc>
                  <a:txBody>
                    <a:bodyPr/>
                    <a:lstStyle/>
                    <a:p>
                      <a:r>
                        <a:rPr lang="en-US" dirty="0"/>
                        <a:t>Osteoplasty , </a:t>
                      </a:r>
                      <a:r>
                        <a:rPr lang="en-US" dirty="0" err="1"/>
                        <a:t>ostectomy</a:t>
                      </a:r>
                      <a:endParaRPr lang="en-US" dirty="0"/>
                    </a:p>
                  </a:txBody>
                  <a:tcPr/>
                </a:tc>
                <a:tc>
                  <a:txBody>
                    <a:bodyPr/>
                    <a:lstStyle/>
                    <a:p>
                      <a:endParaRPr lang="en-US" dirty="0"/>
                    </a:p>
                  </a:txBody>
                  <a:tcPr/>
                </a:tc>
                <a:tc>
                  <a:txBody>
                    <a:bodyPr/>
                    <a:lstStyle/>
                    <a:p>
                      <a:r>
                        <a:rPr lang="en-US" dirty="0"/>
                        <a:t>Strategic extraction</a:t>
                      </a:r>
                    </a:p>
                  </a:txBody>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400175" y="1733551"/>
          <a:ext cx="5981700" cy="273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952625" y="885825"/>
            <a:ext cx="4419600" cy="461665"/>
          </a:xfrm>
          <a:prstGeom prst="rect">
            <a:avLst/>
          </a:prstGeom>
          <a:noFill/>
        </p:spPr>
        <p:txBody>
          <a:bodyPr wrap="square" rtlCol="0">
            <a:spAutoFit/>
          </a:bodyPr>
          <a:lstStyle/>
          <a:p>
            <a:r>
              <a:rPr lang="en-US" sz="2400" dirty="0">
                <a:latin typeface="Times New Roman" pitchFamily="18" charset="0"/>
                <a:cs typeface="Times New Roman" pitchFamily="18" charset="0"/>
              </a:rPr>
              <a:t>Kalkwarf et al (1988)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9"/>
          <p:cNvSpPr txBox="1">
            <a:spLocks noGrp="1"/>
          </p:cNvSpPr>
          <p:nvPr>
            <p:ph type="title"/>
          </p:nvPr>
        </p:nvSpPr>
        <p:spPr>
          <a:xfrm>
            <a:off x="1218005" y="0"/>
            <a:ext cx="7689900" cy="494400"/>
          </a:xfrm>
          <a:prstGeom prst="rect">
            <a:avLst/>
          </a:prstGeom>
        </p:spPr>
        <p:txBody>
          <a:bodyPr spcFirstLastPara="1" wrap="square" lIns="91425" tIns="91425" rIns="91425" bIns="91425" anchor="t" anchorCtr="0">
            <a:noAutofit/>
          </a:bodyPr>
          <a:lstStyle/>
          <a:p>
            <a:r>
              <a:rPr lang="en-US" dirty="0"/>
              <a:t>FURCATION</a:t>
            </a:r>
            <a:br>
              <a:rPr lang="en-US" dirty="0"/>
            </a:br>
            <a:r>
              <a:rPr lang="en-US" dirty="0"/>
              <a:t/>
            </a:r>
            <a:br>
              <a:rPr lang="en-US" dirty="0"/>
            </a:br>
            <a:r>
              <a:rPr lang="en-US" dirty="0"/>
              <a:t/>
            </a:r>
            <a:br>
              <a:rPr lang="en-US" dirty="0"/>
            </a:br>
            <a:endParaRPr dirty="0"/>
          </a:p>
        </p:txBody>
      </p:sp>
      <p:sp>
        <p:nvSpPr>
          <p:cNvPr id="3" name="TextBox 2">
            <a:extLst>
              <a:ext uri="{FF2B5EF4-FFF2-40B4-BE49-F238E27FC236}">
                <a16:creationId xmlns:a16="http://schemas.microsoft.com/office/drawing/2014/main" xmlns="" id="{0D07547F-48F7-6C66-3D56-B539DA3B5D67}"/>
              </a:ext>
            </a:extLst>
          </p:cNvPr>
          <p:cNvSpPr txBox="1"/>
          <p:nvPr/>
        </p:nvSpPr>
        <p:spPr>
          <a:xfrm>
            <a:off x="99060" y="601922"/>
            <a:ext cx="8892665" cy="2246769"/>
          </a:xfrm>
          <a:prstGeom prst="rect">
            <a:avLst/>
          </a:prstGeom>
          <a:noFill/>
        </p:spPr>
        <p:txBody>
          <a:bodyPr wrap="square">
            <a:spAutoFit/>
          </a:bodyPr>
          <a:lstStyle/>
          <a:p>
            <a:pPr marL="285750" indent="-285750">
              <a:buFont typeface="Arial" panose="020B0604020202020204" pitchFamily="34" charset="0"/>
              <a:buChar char="•"/>
            </a:pPr>
            <a:r>
              <a:rPr lang="en-US" dirty="0">
                <a:latin typeface="Ubuntu Medium" panose="020B0604030602030204" pitchFamily="34" charset="0"/>
              </a:rPr>
              <a:t>A furcation is defined as "the anatomic area of a multirooted tooth where the roots diverge", and furcation invasion refers to the "pathologic resorption of bone within a furcation“</a:t>
            </a:r>
          </a:p>
          <a:p>
            <a:r>
              <a:rPr lang="en-US" dirty="0">
                <a:latin typeface="Ubuntu Medium" panose="020B0604030602030204" pitchFamily="34" charset="0"/>
              </a:rPr>
              <a:t>                                                                                                                                                                      ~ AAP 1992 </a:t>
            </a:r>
          </a:p>
          <a:p>
            <a:pPr marL="285750" indent="-285750">
              <a:buFont typeface="Arial" panose="020B0604020202020204" pitchFamily="34" charset="0"/>
              <a:buChar char="•"/>
            </a:pPr>
            <a:r>
              <a:rPr lang="en-US" dirty="0">
                <a:latin typeface="Ubuntu Medium" panose="020B0604030602030204" pitchFamily="34" charset="0"/>
              </a:rPr>
              <a:t> Glickman (1950): Commonly occurring condition in which the bifurcation and trifurcation of multi-rooted teeth are denuded by periodontal disease</a:t>
            </a:r>
          </a:p>
          <a:p>
            <a:pPr marL="285750" indent="-285750">
              <a:buFont typeface="Arial" panose="020B0604020202020204" pitchFamily="34" charset="0"/>
              <a:buChar char="•"/>
            </a:pPr>
            <a:r>
              <a:rPr lang="en-US" dirty="0">
                <a:latin typeface="Ubuntu Medium" panose="020B0604030602030204" pitchFamily="34" charset="0"/>
              </a:rPr>
              <a:t>Prichard (1965): Bifurcation and trifurcation involvements are common periodontal lesions which occur as a result of gingival inflammation and bone resorption adjacent to and within the furcation of multi-rooted teeth.</a:t>
            </a:r>
          </a:p>
          <a:p>
            <a:pPr marL="285750" indent="-285750">
              <a:buFont typeface="Arial" panose="020B0604020202020204" pitchFamily="34" charset="0"/>
              <a:buChar char="•"/>
            </a:pPr>
            <a:r>
              <a:rPr lang="en-US" dirty="0">
                <a:latin typeface="Ubuntu Medium" panose="020B0604030602030204" pitchFamily="34" charset="0"/>
              </a:rPr>
              <a:t>Goldman &amp; Cohen (1968): Extension of pocket into the inter-radicular area of bone in multi-rooted teeth.</a:t>
            </a:r>
            <a:endParaRPr lang="en-IN" dirty="0">
              <a:latin typeface="Ubuntu Medium" panose="020B0604030602030204" pitchFamily="34" charset="0"/>
            </a:endParaRPr>
          </a:p>
        </p:txBody>
      </p:sp>
      <p:pic>
        <p:nvPicPr>
          <p:cNvPr id="17" name="Picture 2" descr="Treatment of Furcation - by Dr Gourav Sharma Best Painless Dentist in  Shivpuri">
            <a:extLst>
              <a:ext uri="{FF2B5EF4-FFF2-40B4-BE49-F238E27FC236}">
                <a16:creationId xmlns:a16="http://schemas.microsoft.com/office/drawing/2014/main" xmlns="" id="{AAEFEE1F-3859-1D85-514B-E2921BCE0B5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124" y="2962045"/>
            <a:ext cx="2753158" cy="1832736"/>
          </a:xfrm>
          <a:prstGeom prst="rect">
            <a:avLst/>
          </a:prstGeom>
          <a:noFill/>
          <a:ln w="38100">
            <a:solidFill>
              <a:schemeClr val="tx1">
                <a:lumMod val="95000"/>
                <a:lumOff val="5000"/>
              </a:schemeClr>
            </a:solidFill>
          </a:ln>
          <a:extLst>
            <a:ext uri="{909E8E84-426E-40DD-AFC4-6F175D3DCCD1}">
              <a14:hiddenFill xmlns:a14="http://schemas.microsoft.com/office/drawing/2010/main" xmlns="">
                <a:solidFill>
                  <a:srgbClr val="FFFFFF"/>
                </a:solidFill>
              </a14:hiddenFill>
            </a:ext>
          </a:extLst>
        </p:spPr>
      </p:pic>
      <p:pic>
        <p:nvPicPr>
          <p:cNvPr id="18" name="Picture 6" descr="62: Furcation: Involvement and Treatment | Pocket Dentistry">
            <a:extLst>
              <a:ext uri="{FF2B5EF4-FFF2-40B4-BE49-F238E27FC236}">
                <a16:creationId xmlns:a16="http://schemas.microsoft.com/office/drawing/2014/main" xmlns="" id="{53355765-9C1D-8619-2811-7C92EC0121AF}"/>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0000" t="46960"/>
          <a:stretch/>
        </p:blipFill>
        <p:spPr bwMode="auto">
          <a:xfrm>
            <a:off x="3183580" y="2965110"/>
            <a:ext cx="2809836" cy="182967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pic>
        <p:nvPicPr>
          <p:cNvPr id="19" name="Picture 8" descr="62: Furcation: Involvement and Treatment | Pocket Dentistry">
            <a:extLst>
              <a:ext uri="{FF2B5EF4-FFF2-40B4-BE49-F238E27FC236}">
                <a16:creationId xmlns:a16="http://schemas.microsoft.com/office/drawing/2014/main" xmlns="" id="{1BDE7BE2-4C91-EC3A-CCE2-2DD9E1DB45C7}"/>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47281" r="50317"/>
          <a:stretch/>
        </p:blipFill>
        <p:spPr bwMode="auto">
          <a:xfrm>
            <a:off x="6280054" y="2999871"/>
            <a:ext cx="2744363" cy="1787563"/>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AL HYGIENE.jpeg"/>
          <p:cNvPicPr>
            <a:picLocks noChangeAspect="1"/>
          </p:cNvPicPr>
          <p:nvPr/>
        </p:nvPicPr>
        <p:blipFill>
          <a:blip r:embed="rId2"/>
          <a:stretch>
            <a:fillRect/>
          </a:stretch>
        </p:blipFill>
        <p:spPr>
          <a:xfrm>
            <a:off x="370115" y="893074"/>
            <a:ext cx="3820886" cy="2047795"/>
          </a:xfrm>
          <a:prstGeom prst="rect">
            <a:avLst/>
          </a:prstGeom>
        </p:spPr>
      </p:pic>
      <p:pic>
        <p:nvPicPr>
          <p:cNvPr id="4" name="Picture 3" descr="GINGIVECTOMY.jpg"/>
          <p:cNvPicPr>
            <a:picLocks noChangeAspect="1"/>
          </p:cNvPicPr>
          <p:nvPr/>
        </p:nvPicPr>
        <p:blipFill>
          <a:blip r:embed="rId3"/>
          <a:srcRect t="13110"/>
          <a:stretch>
            <a:fillRect/>
          </a:stretch>
        </p:blipFill>
        <p:spPr>
          <a:xfrm>
            <a:off x="4465326" y="2579915"/>
            <a:ext cx="4079960" cy="1547311"/>
          </a:xfrm>
          <a:prstGeom prst="rect">
            <a:avLst/>
          </a:prstGeom>
        </p:spPr>
      </p:pic>
      <p:sp>
        <p:nvSpPr>
          <p:cNvPr id="5" name="TextBox 4"/>
          <p:cNvSpPr txBox="1"/>
          <p:nvPr/>
        </p:nvSpPr>
        <p:spPr>
          <a:xfrm>
            <a:off x="1513114" y="174171"/>
            <a:ext cx="6988629" cy="523220"/>
          </a:xfrm>
          <a:prstGeom prst="rect">
            <a:avLst/>
          </a:prstGeom>
          <a:noFill/>
        </p:spPr>
        <p:txBody>
          <a:bodyPr wrap="square" rtlCol="0">
            <a:spAutoFit/>
          </a:bodyPr>
          <a:lstStyle/>
          <a:p>
            <a:r>
              <a:rPr lang="en-US" sz="2800" dirty="0">
                <a:latin typeface="Times New Roman" pitchFamily="18" charset="0"/>
                <a:cs typeface="Times New Roman" pitchFamily="18" charset="0"/>
              </a:rPr>
              <a:t>TREATMENT OF GRADE I FURCATION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srcRect r="2530" b="55534"/>
          <a:stretch>
            <a:fillRect/>
          </a:stretch>
        </p:blipFill>
        <p:spPr bwMode="auto">
          <a:xfrm>
            <a:off x="420374" y="794657"/>
            <a:ext cx="4001008" cy="2481943"/>
          </a:xfrm>
          <a:prstGeom prst="rect">
            <a:avLst/>
          </a:prstGeom>
          <a:noFill/>
          <a:ln w="9525">
            <a:noFill/>
            <a:miter lim="800000"/>
            <a:headEnd/>
            <a:tailEnd/>
          </a:ln>
          <a:effectLst/>
        </p:spPr>
      </p:pic>
      <p:pic>
        <p:nvPicPr>
          <p:cNvPr id="8194" name="Picture 2"/>
          <p:cNvPicPr>
            <a:picLocks noChangeAspect="1" noChangeArrowheads="1"/>
          </p:cNvPicPr>
          <p:nvPr/>
        </p:nvPicPr>
        <p:blipFill>
          <a:blip r:embed="rId2"/>
          <a:srcRect t="49745" r="516" b="5450"/>
          <a:stretch>
            <a:fillRect/>
          </a:stretch>
        </p:blipFill>
        <p:spPr bwMode="auto">
          <a:xfrm>
            <a:off x="4666686" y="2013858"/>
            <a:ext cx="4052771" cy="2481944"/>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5" y="0"/>
            <a:ext cx="8273142" cy="609600"/>
          </a:xfrm>
        </p:spPr>
        <p:txBody>
          <a:bodyPr/>
          <a:lstStyle/>
          <a:p>
            <a:r>
              <a:rPr lang="en-US" sz="2800" b="1" dirty="0">
                <a:latin typeface="Times New Roman" pitchFamily="18" charset="0"/>
                <a:cs typeface="Times New Roman" pitchFamily="18" charset="0"/>
              </a:rPr>
              <a:t>TREATMENT FOR FURCATION INVOVEMENT : GRADE II</a:t>
            </a:r>
          </a:p>
        </p:txBody>
      </p:sp>
      <p:pic>
        <p:nvPicPr>
          <p:cNvPr id="7170" name="Picture 2" descr="030.furcation involvement and its therapy | PPT"/>
          <p:cNvPicPr>
            <a:picLocks noChangeAspect="1" noChangeArrowheads="1"/>
          </p:cNvPicPr>
          <p:nvPr/>
        </p:nvPicPr>
        <p:blipFill>
          <a:blip r:embed="rId2"/>
          <a:srcRect l="32396" t="32272" r="12247" b="585"/>
          <a:stretch>
            <a:fillRect/>
          </a:stretch>
        </p:blipFill>
        <p:spPr bwMode="auto">
          <a:xfrm>
            <a:off x="4991062" y="1052964"/>
            <a:ext cx="3665012" cy="3333979"/>
          </a:xfrm>
          <a:prstGeom prst="rect">
            <a:avLst/>
          </a:prstGeom>
          <a:noFill/>
        </p:spPr>
      </p:pic>
      <p:sp>
        <p:nvSpPr>
          <p:cNvPr id="7172" name="AutoShape 4" descr="Furcation defect upon flap elevation (test) | Download Scientific Dia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4" name="AutoShape 6" descr="Furcation defect upon flap elevation (test) | Download Scientific Dia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Furcation-defect-upon-flap-elevation-test (1).png"/>
          <p:cNvPicPr>
            <a:picLocks noChangeAspect="1"/>
          </p:cNvPicPr>
          <p:nvPr/>
        </p:nvPicPr>
        <p:blipFill>
          <a:blip r:embed="rId3"/>
          <a:stretch>
            <a:fillRect/>
          </a:stretch>
        </p:blipFill>
        <p:spPr>
          <a:xfrm>
            <a:off x="731521" y="1164443"/>
            <a:ext cx="3466240" cy="3070099"/>
          </a:xfrm>
          <a:prstGeom prst="rect">
            <a:avLst/>
          </a:prstGeom>
        </p:spPr>
      </p:pic>
      <p:sp>
        <p:nvSpPr>
          <p:cNvPr id="7" name="Right Arrow 6"/>
          <p:cNvSpPr/>
          <p:nvPr/>
        </p:nvSpPr>
        <p:spPr>
          <a:xfrm>
            <a:off x="4386943" y="2569029"/>
            <a:ext cx="511628" cy="32657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9" y="289364"/>
            <a:ext cx="7772400" cy="572700"/>
          </a:xfrm>
        </p:spPr>
        <p:txBody>
          <a:bodyPr/>
          <a:lstStyle/>
          <a:p>
            <a:r>
              <a:rPr lang="en-US" sz="3200" b="1" dirty="0">
                <a:latin typeface="Times New Roman" pitchFamily="18" charset="0"/>
                <a:cs typeface="Times New Roman" pitchFamily="18" charset="0"/>
              </a:rPr>
              <a:t>FURCATION PLASTY</a:t>
            </a:r>
          </a:p>
        </p:txBody>
      </p:sp>
      <p:graphicFrame>
        <p:nvGraphicFramePr>
          <p:cNvPr id="4" name="Diagram 3"/>
          <p:cNvGraphicFramePr/>
          <p:nvPr/>
        </p:nvGraphicFramePr>
        <p:xfrm>
          <a:off x="805543" y="1121230"/>
          <a:ext cx="7184572" cy="3461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rved Left Arrow 4"/>
          <p:cNvSpPr/>
          <p:nvPr/>
        </p:nvSpPr>
        <p:spPr>
          <a:xfrm>
            <a:off x="5736772" y="1534885"/>
            <a:ext cx="250371" cy="5007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a:off x="5747658" y="3886198"/>
            <a:ext cx="250371" cy="5007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Left Arrow 6"/>
          <p:cNvSpPr/>
          <p:nvPr/>
        </p:nvSpPr>
        <p:spPr>
          <a:xfrm>
            <a:off x="5715001" y="2100942"/>
            <a:ext cx="293914" cy="56605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Left Arrow 7"/>
          <p:cNvSpPr/>
          <p:nvPr/>
        </p:nvSpPr>
        <p:spPr>
          <a:xfrm>
            <a:off x="5715001" y="2688772"/>
            <a:ext cx="250371" cy="5007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Left Arrow 8"/>
          <p:cNvSpPr/>
          <p:nvPr/>
        </p:nvSpPr>
        <p:spPr>
          <a:xfrm>
            <a:off x="5715001" y="3298371"/>
            <a:ext cx="250371" cy="5007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latin typeface="Times New Roman" pitchFamily="18" charset="0"/>
                <a:cs typeface="Times New Roman" pitchFamily="18" charset="0"/>
              </a:rPr>
              <a:t>TUNNELLING TECHNIQUE</a:t>
            </a:r>
          </a:p>
        </p:txBody>
      </p:sp>
      <p:sp>
        <p:nvSpPr>
          <p:cNvPr id="3" name="TextBox 2"/>
          <p:cNvSpPr txBox="1"/>
          <p:nvPr/>
        </p:nvSpPr>
        <p:spPr>
          <a:xfrm>
            <a:off x="685799" y="1513114"/>
            <a:ext cx="7478486" cy="646331"/>
          </a:xfrm>
          <a:prstGeom prst="rect">
            <a:avLst/>
          </a:prstGeom>
          <a:noFill/>
        </p:spPr>
        <p:txBody>
          <a:bodyPr wrap="square" rtlCol="0">
            <a:spAutoFit/>
          </a:bodyPr>
          <a:lstStyle/>
          <a:p>
            <a:r>
              <a:rPr lang="en-US" sz="1800" dirty="0">
                <a:latin typeface="Times New Roman" pitchFamily="18" charset="0"/>
                <a:cs typeface="Times New Roman" pitchFamily="18" charset="0"/>
              </a:rPr>
              <a:t>Tunnel preparation is the process of deliberately removing bone from the furcation to produce an open tunnel through the furcation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17171" y="975178"/>
          <a:ext cx="6096000" cy="3037840"/>
        </p:xfrm>
        <a:graphic>
          <a:graphicData uri="http://schemas.openxmlformats.org/drawingml/2006/table">
            <a:tbl>
              <a:tblPr firstRow="1" bandRow="1">
                <a:tableStyleId>{DFC0F9AC-5AED-4718-8C0C-C6BC52852072}</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p>
                      <a:pPr algn="ctr"/>
                      <a:r>
                        <a:rPr lang="en-US" sz="1600" b="1" dirty="0">
                          <a:latin typeface="Times New Roman" pitchFamily="18" charset="0"/>
                          <a:cs typeface="Times New Roman" pitchFamily="18" charset="0"/>
                        </a:rPr>
                        <a:t>INDICATIONS</a:t>
                      </a:r>
                    </a:p>
                  </a:txBody>
                  <a:tcPr/>
                </a:tc>
                <a:tc>
                  <a:txBody>
                    <a:bodyPr/>
                    <a:lstStyle/>
                    <a:p>
                      <a:r>
                        <a:rPr lang="en-US" sz="1600" b="1" dirty="0">
                          <a:latin typeface="Times New Roman" pitchFamily="18" charset="0"/>
                          <a:cs typeface="Times New Roman" pitchFamily="18" charset="0"/>
                        </a:rPr>
                        <a:t>         CONTRAINDICATIONS</a:t>
                      </a:r>
                    </a:p>
                  </a:txBody>
                  <a:tcPr/>
                </a:tc>
                <a:extLst>
                  <a:ext uri="{0D108BD9-81ED-4DB2-BD59-A6C34878D82A}">
                    <a16:rowId xmlns:a16="http://schemas.microsoft.com/office/drawing/2014/main" xmlns="" val="10000"/>
                  </a:ext>
                </a:extLst>
              </a:tr>
              <a:tr h="370840">
                <a:tc>
                  <a:txBody>
                    <a:bodyPr/>
                    <a:lstStyle/>
                    <a:p>
                      <a:r>
                        <a:rPr lang="en-US" sz="1400" b="1" i="0" u="none" strike="noStrike" cap="none" dirty="0">
                          <a:solidFill>
                            <a:srgbClr val="000000"/>
                          </a:solidFill>
                          <a:latin typeface="Arial"/>
                          <a:ea typeface="Arial"/>
                          <a:cs typeface="Arial"/>
                          <a:sym typeface="Arial"/>
                        </a:rPr>
                        <a:t>Moderate to severe furcation involvement (Grade II and III)</a:t>
                      </a:r>
                      <a:endParaRPr lang="en-US" dirty="0"/>
                    </a:p>
                  </a:txBody>
                  <a:tcPr/>
                </a:tc>
                <a:tc>
                  <a:txBody>
                    <a:bodyPr/>
                    <a:lstStyle/>
                    <a:p>
                      <a:r>
                        <a:rPr lang="en-US" sz="1400" b="1" i="0" u="none" strike="noStrike" cap="none" dirty="0">
                          <a:solidFill>
                            <a:srgbClr val="000000"/>
                          </a:solidFill>
                          <a:latin typeface="Arial"/>
                          <a:ea typeface="Arial"/>
                          <a:cs typeface="Arial"/>
                          <a:sym typeface="Arial"/>
                        </a:rPr>
                        <a:t>Short root trunk</a:t>
                      </a:r>
                      <a:endParaRPr lang="en-US" dirty="0"/>
                    </a:p>
                  </a:txBody>
                  <a:tcPr/>
                </a:tc>
                <a:extLst>
                  <a:ext uri="{0D108BD9-81ED-4DB2-BD59-A6C34878D82A}">
                    <a16:rowId xmlns:a16="http://schemas.microsoft.com/office/drawing/2014/main" xmlns="" val="10001"/>
                  </a:ext>
                </a:extLst>
              </a:tr>
              <a:tr h="370840">
                <a:tc>
                  <a:txBody>
                    <a:bodyPr/>
                    <a:lstStyle/>
                    <a:p>
                      <a:r>
                        <a:rPr lang="en-US" sz="1400" b="1" i="0" u="none" strike="noStrike" cap="none" dirty="0">
                          <a:solidFill>
                            <a:srgbClr val="000000"/>
                          </a:solidFill>
                          <a:latin typeface="Arial"/>
                          <a:ea typeface="Arial"/>
                          <a:cs typeface="Arial"/>
                          <a:sym typeface="Arial"/>
                        </a:rPr>
                        <a:t> long, divergent roots</a:t>
                      </a:r>
                      <a:endParaRPr lang="en-US" dirty="0"/>
                    </a:p>
                  </a:txBody>
                  <a:tcPr/>
                </a:tc>
                <a:tc>
                  <a:txBody>
                    <a:bodyPr/>
                    <a:lstStyle/>
                    <a:p>
                      <a:r>
                        <a:rPr lang="en-US" sz="1400" b="1" i="0" u="none" strike="noStrike" cap="none" dirty="0">
                          <a:solidFill>
                            <a:srgbClr val="000000"/>
                          </a:solidFill>
                          <a:latin typeface="Arial"/>
                          <a:ea typeface="Arial"/>
                          <a:cs typeface="Arial"/>
                          <a:sym typeface="Arial"/>
                        </a:rPr>
                        <a:t>Narrow furcation entrance</a:t>
                      </a:r>
                      <a:endParaRPr lang="en-US" dirty="0"/>
                    </a:p>
                  </a:txBody>
                  <a:tcPr/>
                </a:tc>
                <a:extLst>
                  <a:ext uri="{0D108BD9-81ED-4DB2-BD59-A6C34878D82A}">
                    <a16:rowId xmlns:a16="http://schemas.microsoft.com/office/drawing/2014/main" xmlns="" val="10002"/>
                  </a:ext>
                </a:extLst>
              </a:tr>
              <a:tr h="370840">
                <a:tc>
                  <a:txBody>
                    <a:bodyPr/>
                    <a:lstStyle/>
                    <a:p>
                      <a:r>
                        <a:rPr lang="en-US" sz="1400" b="1" i="0" u="none" strike="noStrike" cap="none" dirty="0">
                          <a:solidFill>
                            <a:srgbClr val="000000"/>
                          </a:solidFill>
                          <a:latin typeface="Arial"/>
                          <a:ea typeface="Arial"/>
                          <a:cs typeface="Arial"/>
                          <a:sym typeface="Arial"/>
                        </a:rPr>
                        <a:t>Good patient compliance</a:t>
                      </a:r>
                      <a:endParaRPr lang="en-US" dirty="0"/>
                    </a:p>
                  </a:txBody>
                  <a:tcPr/>
                </a:tc>
                <a:tc>
                  <a:txBody>
                    <a:bodyPr/>
                    <a:lstStyle/>
                    <a:p>
                      <a:r>
                        <a:rPr lang="en-US" sz="1400" b="1" i="0" u="none" strike="noStrike" cap="none" dirty="0">
                          <a:solidFill>
                            <a:srgbClr val="000000"/>
                          </a:solidFill>
                          <a:latin typeface="Arial"/>
                          <a:ea typeface="Arial"/>
                          <a:cs typeface="Arial"/>
                          <a:sym typeface="Arial"/>
                        </a:rPr>
                        <a:t>Severe bone loss (Grade IV furcation)</a:t>
                      </a:r>
                      <a:endParaRPr lang="en-US" dirty="0"/>
                    </a:p>
                  </a:txBody>
                  <a:tcPr/>
                </a:tc>
                <a:extLst>
                  <a:ext uri="{0D108BD9-81ED-4DB2-BD59-A6C34878D82A}">
                    <a16:rowId xmlns:a16="http://schemas.microsoft.com/office/drawing/2014/main" xmlns="" val="10003"/>
                  </a:ext>
                </a:extLst>
              </a:tr>
              <a:tr h="370840">
                <a:tc>
                  <a:txBody>
                    <a:bodyPr/>
                    <a:lstStyle/>
                    <a:p>
                      <a:r>
                        <a:rPr lang="en-US" sz="1400" b="1" i="0" u="none" strike="noStrike" cap="none" dirty="0">
                          <a:solidFill>
                            <a:srgbClr val="000000"/>
                          </a:solidFill>
                          <a:latin typeface="Arial"/>
                          <a:ea typeface="Arial"/>
                          <a:cs typeface="Arial"/>
                          <a:sym typeface="Arial"/>
                        </a:rPr>
                        <a:t>Early stages of furcation involvement</a:t>
                      </a:r>
                      <a:endParaRPr lang="en-US" dirty="0"/>
                    </a:p>
                  </a:txBody>
                  <a:tcPr/>
                </a:tc>
                <a:tc>
                  <a:txBody>
                    <a:bodyPr/>
                    <a:lstStyle/>
                    <a:p>
                      <a:r>
                        <a:rPr lang="en-US" sz="1400" b="1" i="0" u="none" strike="noStrike" cap="none" dirty="0">
                          <a:solidFill>
                            <a:srgbClr val="000000"/>
                          </a:solidFill>
                          <a:latin typeface="Arial"/>
                          <a:ea typeface="Arial"/>
                          <a:cs typeface="Arial"/>
                          <a:sym typeface="Arial"/>
                        </a:rPr>
                        <a:t>Poor oral hygiene habits</a:t>
                      </a:r>
                      <a:endParaRPr lang="en-US" dirty="0"/>
                    </a:p>
                  </a:txBody>
                  <a:tcPr/>
                </a:tc>
                <a:extLst>
                  <a:ext uri="{0D108BD9-81ED-4DB2-BD59-A6C34878D82A}">
                    <a16:rowId xmlns:a16="http://schemas.microsoft.com/office/drawing/2014/main" xmlns="" val="10004"/>
                  </a:ext>
                </a:extLst>
              </a:tr>
              <a:tr h="370840">
                <a:tc>
                  <a:txBody>
                    <a:bodyPr/>
                    <a:lstStyle/>
                    <a:p>
                      <a:endParaRPr lang="en-US"/>
                    </a:p>
                  </a:txBody>
                  <a:tcPr/>
                </a:tc>
                <a:tc>
                  <a:txBody>
                    <a:bodyPr/>
                    <a:lstStyle/>
                    <a:p>
                      <a:r>
                        <a:rPr lang="en-US" sz="1400" b="1" i="0" u="none" strike="noStrike" cap="none" dirty="0">
                          <a:solidFill>
                            <a:srgbClr val="000000"/>
                          </a:solidFill>
                          <a:latin typeface="Arial"/>
                          <a:ea typeface="Arial"/>
                          <a:cs typeface="Arial"/>
                          <a:sym typeface="Arial"/>
                        </a:rPr>
                        <a:t>Extensive root caries</a:t>
                      </a:r>
                      <a:endParaRPr lang="en-US" dirty="0"/>
                    </a:p>
                  </a:txBody>
                  <a:tcPr/>
                </a:tc>
                <a:extLst>
                  <a:ext uri="{0D108BD9-81ED-4DB2-BD59-A6C34878D82A}">
                    <a16:rowId xmlns:a16="http://schemas.microsoft.com/office/drawing/2014/main" xmlns="" val="10005"/>
                  </a:ext>
                </a:extLst>
              </a:tr>
              <a:tr h="370840">
                <a:tc>
                  <a:txBody>
                    <a:bodyPr/>
                    <a:lstStyle/>
                    <a:p>
                      <a:endParaRPr lang="en-US"/>
                    </a:p>
                  </a:txBody>
                  <a:tcPr/>
                </a:tc>
                <a:tc>
                  <a:txBody>
                    <a:bodyPr/>
                    <a:lstStyle/>
                    <a:p>
                      <a:r>
                        <a:rPr lang="en-US" sz="1400" b="1" i="0" u="none" strike="noStrike" cap="none" dirty="0">
                          <a:solidFill>
                            <a:srgbClr val="000000"/>
                          </a:solidFill>
                          <a:latin typeface="Arial"/>
                          <a:ea typeface="Arial"/>
                          <a:cs typeface="Arial"/>
                          <a:sym typeface="Arial"/>
                        </a:rPr>
                        <a:t>Patient inability to cooperate</a:t>
                      </a:r>
                      <a:endParaRPr lang="en-US" dirty="0"/>
                    </a:p>
                  </a:txBody>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srcRect/>
          <a:stretch>
            <a:fillRect/>
          </a:stretch>
        </p:blipFill>
        <p:spPr bwMode="auto">
          <a:xfrm>
            <a:off x="3624943" y="68788"/>
            <a:ext cx="4484914" cy="5074711"/>
          </a:xfrm>
          <a:prstGeom prst="rect">
            <a:avLst/>
          </a:prstGeom>
          <a:noFill/>
          <a:ln w="9525">
            <a:noFill/>
            <a:miter lim="800000"/>
            <a:headEnd/>
            <a:tailEnd/>
          </a:ln>
          <a:effectLst/>
        </p:spPr>
      </p:pic>
      <p:sp>
        <p:nvSpPr>
          <p:cNvPr id="4" name="Rounded Rectangle 3"/>
          <p:cNvSpPr/>
          <p:nvPr/>
        </p:nvSpPr>
        <p:spPr>
          <a:xfrm>
            <a:off x="838200" y="816429"/>
            <a:ext cx="2405744" cy="1306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1857" y="1153885"/>
            <a:ext cx="1687286" cy="646331"/>
          </a:xfrm>
          <a:prstGeom prst="rect">
            <a:avLst/>
          </a:prstGeom>
          <a:noFill/>
        </p:spPr>
        <p:txBody>
          <a:bodyPr wrap="square" rtlCol="0">
            <a:spAutoFit/>
          </a:bodyPr>
          <a:lstStyle/>
          <a:p>
            <a:pPr algn="ctr"/>
            <a:r>
              <a:rPr lang="en-US" sz="1800" dirty="0">
                <a:latin typeface="Times New Roman" pitchFamily="18" charset="0"/>
                <a:cs typeface="Times New Roman" pitchFamily="18" charset="0"/>
              </a:rPr>
              <a:t>TUNNELLING TECHNIQUE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a:stretch>
            <a:fillRect/>
          </a:stretch>
        </p:blipFill>
        <p:spPr bwMode="auto">
          <a:xfrm>
            <a:off x="1126705" y="914400"/>
            <a:ext cx="7299388" cy="3188469"/>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Times New Roman" pitchFamily="18" charset="0"/>
                <a:cs typeface="Times New Roman" pitchFamily="18" charset="0"/>
              </a:rPr>
              <a:t>THERAPY FOR ADVANCED FURCATION DEFECTS : GRADE II - IV</a:t>
            </a:r>
          </a:p>
        </p:txBody>
      </p:sp>
      <p:sp>
        <p:nvSpPr>
          <p:cNvPr id="3" name="TextBox 2"/>
          <p:cNvSpPr txBox="1"/>
          <p:nvPr/>
        </p:nvSpPr>
        <p:spPr>
          <a:xfrm>
            <a:off x="653143" y="1600202"/>
            <a:ext cx="7522028" cy="1687963"/>
          </a:xfrm>
          <a:prstGeom prst="rect">
            <a:avLst/>
          </a:prstGeom>
          <a:noFill/>
        </p:spPr>
        <p:txBody>
          <a:bodyPr wrap="square" rtlCol="0">
            <a:spAutoFit/>
          </a:bodyPr>
          <a:lstStyle/>
          <a:p>
            <a:pPr>
              <a:lnSpc>
                <a:spcPct val="150000"/>
              </a:lnSpc>
              <a:buFont typeface="Arial" pitchFamily="34" charset="0"/>
              <a:buChar char="•"/>
            </a:pPr>
            <a:r>
              <a:rPr lang="en-US" sz="2400" dirty="0">
                <a:latin typeface="Times New Roman" pitchFamily="18" charset="0"/>
                <a:cs typeface="Times New Roman" pitchFamily="18" charset="0"/>
              </a:rPr>
              <a:t> Periodontal surgery </a:t>
            </a:r>
          </a:p>
          <a:p>
            <a:pPr>
              <a:lnSpc>
                <a:spcPct val="150000"/>
              </a:lnSpc>
              <a:buFont typeface="Arial" pitchFamily="34" charset="0"/>
              <a:buChar char="•"/>
            </a:pPr>
            <a:r>
              <a:rPr lang="en-US" sz="2400" dirty="0">
                <a:latin typeface="Times New Roman" pitchFamily="18" charset="0"/>
                <a:cs typeface="Times New Roman" pitchFamily="18" charset="0"/>
              </a:rPr>
              <a:t> Endodontics</a:t>
            </a:r>
          </a:p>
          <a:p>
            <a:pPr>
              <a:lnSpc>
                <a:spcPct val="150000"/>
              </a:lnSpc>
              <a:buFont typeface="Arial" pitchFamily="34" charset="0"/>
              <a:buChar char="•"/>
            </a:pPr>
            <a:r>
              <a:rPr lang="en-US" sz="2400" dirty="0">
                <a:latin typeface="Times New Roman" pitchFamily="18" charset="0"/>
                <a:cs typeface="Times New Roman" pitchFamily="18" charset="0"/>
              </a:rPr>
              <a:t> Restoration of the tooth to retain it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5819"/>
            <a:ext cx="7772400" cy="572700"/>
          </a:xfrm>
        </p:spPr>
        <p:txBody>
          <a:bodyPr/>
          <a:lstStyle/>
          <a:p>
            <a:r>
              <a:rPr lang="en-US" b="1" dirty="0">
                <a:latin typeface="Times New Roman" pitchFamily="18" charset="0"/>
                <a:cs typeface="Times New Roman" pitchFamily="18" charset="0"/>
              </a:rPr>
              <a:t>SURGICAL THERAPY FOR FURCATION INVOLVEMENT</a:t>
            </a:r>
          </a:p>
        </p:txBody>
      </p:sp>
      <p:sp>
        <p:nvSpPr>
          <p:cNvPr id="3" name="TextBox 2"/>
          <p:cNvSpPr txBox="1"/>
          <p:nvPr/>
        </p:nvSpPr>
        <p:spPr>
          <a:xfrm>
            <a:off x="272143" y="1328057"/>
            <a:ext cx="3015343" cy="400110"/>
          </a:xfrm>
          <a:prstGeom prst="rect">
            <a:avLst/>
          </a:prstGeom>
          <a:noFill/>
        </p:spPr>
        <p:txBody>
          <a:bodyPr wrap="square" rtlCol="0">
            <a:spAutoFit/>
          </a:bodyPr>
          <a:lstStyle/>
          <a:p>
            <a:r>
              <a:rPr lang="en-US" sz="2000" dirty="0">
                <a:latin typeface="Times New Roman" pitchFamily="18" charset="0"/>
                <a:cs typeface="Times New Roman" pitchFamily="18" charset="0"/>
              </a:rPr>
              <a:t>ROOT RESECTION</a:t>
            </a:r>
          </a:p>
        </p:txBody>
      </p:sp>
      <p:graphicFrame>
        <p:nvGraphicFramePr>
          <p:cNvPr id="5" name="Diagram 4"/>
          <p:cNvGraphicFramePr/>
          <p:nvPr/>
        </p:nvGraphicFramePr>
        <p:xfrm>
          <a:off x="674914" y="1643743"/>
          <a:ext cx="8055429" cy="2917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7AA7E658-713D-2844-37BF-C089F4737325}"/>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A3850A44-6B5C-8436-1CFD-73105AC6DA71}"/>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 name="Google Shape;332;p44">
            <a:extLst>
              <a:ext uri="{FF2B5EF4-FFF2-40B4-BE49-F238E27FC236}">
                <a16:creationId xmlns:a16="http://schemas.microsoft.com/office/drawing/2014/main" xmlns="" id="{C74076D4-0F6F-F7AF-C438-B175CF22D8C8}"/>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BASIC TERMINIOLOGIES</a:t>
            </a:r>
            <a:endParaRPr dirty="0"/>
          </a:p>
        </p:txBody>
      </p:sp>
    </p:spTree>
    <p:extLst>
      <p:ext uri="{BB962C8B-B14F-4D97-AF65-F5344CB8AC3E}">
        <p14:creationId xmlns:p14="http://schemas.microsoft.com/office/powerpoint/2010/main" xmlns="" val="379614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srcRect/>
          <a:stretch>
            <a:fillRect/>
          </a:stretch>
        </p:blipFill>
        <p:spPr bwMode="auto">
          <a:xfrm>
            <a:off x="4116842" y="0"/>
            <a:ext cx="4047444" cy="4983106"/>
          </a:xfrm>
          <a:prstGeom prst="rect">
            <a:avLst/>
          </a:prstGeom>
          <a:noFill/>
          <a:ln w="9525">
            <a:noFill/>
            <a:miter lim="800000"/>
            <a:headEnd/>
            <a:tailEnd/>
          </a:ln>
          <a:effectLst/>
        </p:spPr>
      </p:pic>
      <p:sp>
        <p:nvSpPr>
          <p:cNvPr id="4" name="TextBox 3"/>
          <p:cNvSpPr txBox="1"/>
          <p:nvPr/>
        </p:nvSpPr>
        <p:spPr>
          <a:xfrm>
            <a:off x="794657" y="816429"/>
            <a:ext cx="3102429" cy="2862322"/>
          </a:xfrm>
          <a:prstGeom prst="rect">
            <a:avLst/>
          </a:prstGeom>
          <a:noFill/>
        </p:spPr>
        <p:txBody>
          <a:bodyPr wrap="square" rtlCol="0">
            <a:spAutoFit/>
          </a:bodyPr>
          <a:lstStyle/>
          <a:p>
            <a:r>
              <a:rPr lang="en-US" sz="2000" dirty="0">
                <a:latin typeface="Times New Roman" pitchFamily="18" charset="0"/>
                <a:cs typeface="Times New Roman" pitchFamily="18" charset="0"/>
              </a:rPr>
              <a:t>CASE REPORT</a:t>
            </a:r>
          </a:p>
          <a:p>
            <a:pPr>
              <a:buFont typeface="Arial" pitchFamily="34" charset="0"/>
              <a:buChar char="•"/>
            </a:pPr>
            <a:r>
              <a:rPr lang="en-US" sz="2000" dirty="0">
                <a:latin typeface="Times New Roman" pitchFamily="18" charset="0"/>
                <a:cs typeface="Times New Roman" pitchFamily="18" charset="0"/>
              </a:rPr>
              <a:t> 33 year old woman</a:t>
            </a:r>
          </a:p>
          <a:p>
            <a:r>
              <a:rPr lang="en-US" sz="2000" dirty="0">
                <a:latin typeface="Times New Roman" pitchFamily="18" charset="0"/>
                <a:cs typeface="Times New Roman" pitchFamily="18" charset="0"/>
              </a:rPr>
              <a:t>For crown lengthening wrt 16</a:t>
            </a:r>
          </a:p>
          <a:p>
            <a:r>
              <a:rPr lang="en-US" sz="2000" dirty="0">
                <a:latin typeface="Times New Roman" pitchFamily="18" charset="0"/>
                <a:cs typeface="Times New Roman" pitchFamily="18" charset="0"/>
              </a:rPr>
              <a:t>Probing depth – (6-7) mm (distally)</a:t>
            </a:r>
          </a:p>
          <a:p>
            <a:r>
              <a:rPr lang="en-US" sz="2000" dirty="0">
                <a:latin typeface="Times New Roman" pitchFamily="18" charset="0"/>
                <a:cs typeface="Times New Roman" pitchFamily="18" charset="0"/>
              </a:rPr>
              <a:t>  -  grade II furcation involvement</a:t>
            </a:r>
          </a:p>
          <a:p>
            <a:endParaRPr lang="en-US" sz="2000" dirty="0">
              <a:latin typeface="Times New Roman" pitchFamily="18" charset="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srcRect/>
          <a:stretch>
            <a:fillRect/>
          </a:stretch>
        </p:blipFill>
        <p:spPr bwMode="auto">
          <a:xfrm>
            <a:off x="2498949" y="10886"/>
            <a:ext cx="5047277" cy="5143500"/>
          </a:xfrm>
          <a:prstGeom prst="rect">
            <a:avLst/>
          </a:prstGeom>
          <a:noFill/>
          <a:ln w="9525">
            <a:noFill/>
            <a:miter lim="800000"/>
            <a:headEnd/>
            <a:tailEnd/>
          </a:ln>
          <a:effectLst/>
        </p:spPr>
      </p:pic>
      <p:sp>
        <p:nvSpPr>
          <p:cNvPr id="4" name="TextBox 3"/>
          <p:cNvSpPr txBox="1"/>
          <p:nvPr/>
        </p:nvSpPr>
        <p:spPr>
          <a:xfrm>
            <a:off x="1317171" y="337457"/>
            <a:ext cx="1153886" cy="646331"/>
          </a:xfrm>
          <a:prstGeom prst="rect">
            <a:avLst/>
          </a:prstGeom>
          <a:noFill/>
        </p:spPr>
        <p:txBody>
          <a:bodyPr wrap="square" rtlCol="0">
            <a:spAutoFit/>
          </a:bodyPr>
          <a:lstStyle/>
          <a:p>
            <a:r>
              <a:rPr lang="en-US" sz="1800" dirty="0">
                <a:latin typeface="Times New Roman" pitchFamily="18" charset="0"/>
                <a:cs typeface="Times New Roman" pitchFamily="18" charset="0"/>
              </a:rPr>
              <a:t>Flap reflection</a:t>
            </a:r>
          </a:p>
        </p:txBody>
      </p:sp>
      <p:sp>
        <p:nvSpPr>
          <p:cNvPr id="5" name="TextBox 4"/>
          <p:cNvSpPr txBox="1"/>
          <p:nvPr/>
        </p:nvSpPr>
        <p:spPr>
          <a:xfrm>
            <a:off x="7641771" y="348343"/>
            <a:ext cx="1262743" cy="646331"/>
          </a:xfrm>
          <a:prstGeom prst="rect">
            <a:avLst/>
          </a:prstGeom>
          <a:noFill/>
        </p:spPr>
        <p:txBody>
          <a:bodyPr wrap="square" rtlCol="0">
            <a:spAutoFit/>
          </a:bodyPr>
          <a:lstStyle/>
          <a:p>
            <a:r>
              <a:rPr lang="en-US" sz="1800" dirty="0">
                <a:latin typeface="Times New Roman" pitchFamily="18" charset="0"/>
                <a:cs typeface="Times New Roman" pitchFamily="18" charset="0"/>
              </a:rPr>
              <a:t>Distal root amputation</a:t>
            </a:r>
          </a:p>
        </p:txBody>
      </p:sp>
      <p:sp>
        <p:nvSpPr>
          <p:cNvPr id="6" name="TextBox 5"/>
          <p:cNvSpPr txBox="1"/>
          <p:nvPr/>
        </p:nvSpPr>
        <p:spPr>
          <a:xfrm>
            <a:off x="740229" y="2514600"/>
            <a:ext cx="1600200" cy="400110"/>
          </a:xfrm>
          <a:prstGeom prst="rect">
            <a:avLst/>
          </a:prstGeom>
          <a:noFill/>
        </p:spPr>
        <p:txBody>
          <a:bodyPr wrap="square" rtlCol="0">
            <a:spAutoFit/>
          </a:bodyPr>
          <a:lstStyle/>
          <a:p>
            <a:r>
              <a:rPr lang="en-US" sz="2000" dirty="0" err="1">
                <a:latin typeface="Times New Roman" pitchFamily="18" charset="0"/>
                <a:cs typeface="Times New Roman" pitchFamily="18" charset="0"/>
              </a:rPr>
              <a:t>Resected</a:t>
            </a:r>
            <a:r>
              <a:rPr lang="en-US" sz="2000" dirty="0">
                <a:latin typeface="Times New Roman" pitchFamily="18" charset="0"/>
                <a:cs typeface="Times New Roman" pitchFamily="18" charset="0"/>
              </a:rPr>
              <a:t> root</a:t>
            </a:r>
          </a:p>
        </p:txBody>
      </p:sp>
      <p:sp>
        <p:nvSpPr>
          <p:cNvPr id="7" name="TextBox 6"/>
          <p:cNvSpPr txBox="1"/>
          <p:nvPr/>
        </p:nvSpPr>
        <p:spPr>
          <a:xfrm>
            <a:off x="7522029" y="2013857"/>
            <a:ext cx="1197428" cy="707886"/>
          </a:xfrm>
          <a:prstGeom prst="rect">
            <a:avLst/>
          </a:prstGeom>
          <a:noFill/>
        </p:spPr>
        <p:txBody>
          <a:bodyPr wrap="square" rtlCol="0">
            <a:spAutoFit/>
          </a:bodyPr>
          <a:lstStyle/>
          <a:p>
            <a:r>
              <a:rPr lang="en-US" sz="2000" dirty="0">
                <a:latin typeface="Times New Roman" pitchFamily="18" charset="0"/>
                <a:cs typeface="Times New Roman" pitchFamily="18" charset="0"/>
              </a:rPr>
              <a:t>1 week follow up</a:t>
            </a:r>
          </a:p>
        </p:txBody>
      </p:sp>
      <p:sp>
        <p:nvSpPr>
          <p:cNvPr id="8" name="TextBox 7"/>
          <p:cNvSpPr txBox="1"/>
          <p:nvPr/>
        </p:nvSpPr>
        <p:spPr>
          <a:xfrm>
            <a:off x="7543800" y="3624943"/>
            <a:ext cx="1436915" cy="707886"/>
          </a:xfrm>
          <a:prstGeom prst="rect">
            <a:avLst/>
          </a:prstGeom>
          <a:noFill/>
        </p:spPr>
        <p:txBody>
          <a:bodyPr wrap="square" rtlCol="0">
            <a:spAutoFit/>
          </a:bodyPr>
          <a:lstStyle/>
          <a:p>
            <a:r>
              <a:rPr lang="en-US" sz="2000" dirty="0">
                <a:latin typeface="Times New Roman" pitchFamily="18" charset="0"/>
                <a:cs typeface="Times New Roman" pitchFamily="18" charset="0"/>
              </a:rPr>
              <a:t>3 months follow up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srcRect/>
          <a:stretch>
            <a:fillRect/>
          </a:stretch>
        </p:blipFill>
        <p:spPr bwMode="auto">
          <a:xfrm>
            <a:off x="1843088" y="163290"/>
            <a:ext cx="5029200" cy="4862438"/>
          </a:xfrm>
          <a:prstGeom prst="rect">
            <a:avLst/>
          </a:prstGeom>
          <a:noFill/>
          <a:ln w="9525">
            <a:noFill/>
            <a:miter lim="800000"/>
            <a:headEnd/>
            <a:tailEnd/>
          </a:ln>
          <a:effectLst/>
        </p:spPr>
      </p:pic>
      <p:sp>
        <p:nvSpPr>
          <p:cNvPr id="5" name="TextBox 4"/>
          <p:cNvSpPr txBox="1"/>
          <p:nvPr/>
        </p:nvSpPr>
        <p:spPr>
          <a:xfrm>
            <a:off x="576948" y="772887"/>
            <a:ext cx="1230086" cy="646331"/>
          </a:xfrm>
          <a:prstGeom prst="rect">
            <a:avLst/>
          </a:prstGeom>
          <a:noFill/>
        </p:spPr>
        <p:txBody>
          <a:bodyPr wrap="square" rtlCol="0">
            <a:spAutoFit/>
          </a:bodyPr>
          <a:lstStyle/>
          <a:p>
            <a:r>
              <a:rPr lang="en-US" sz="1800" dirty="0">
                <a:latin typeface="Times New Roman" pitchFamily="18" charset="0"/>
                <a:cs typeface="Times New Roman" pitchFamily="18" charset="0"/>
              </a:rPr>
              <a:t>1 year follow up</a:t>
            </a:r>
          </a:p>
        </p:txBody>
      </p:sp>
      <p:sp>
        <p:nvSpPr>
          <p:cNvPr id="7" name="TextBox 6"/>
          <p:cNvSpPr txBox="1"/>
          <p:nvPr/>
        </p:nvSpPr>
        <p:spPr>
          <a:xfrm>
            <a:off x="6879771" y="707572"/>
            <a:ext cx="1654629" cy="646331"/>
          </a:xfrm>
          <a:prstGeom prst="rect">
            <a:avLst/>
          </a:prstGeom>
          <a:noFill/>
        </p:spPr>
        <p:txBody>
          <a:bodyPr wrap="square" rtlCol="0">
            <a:spAutoFit/>
          </a:bodyPr>
          <a:lstStyle/>
          <a:p>
            <a:r>
              <a:rPr lang="en-US" sz="1800" dirty="0">
                <a:latin typeface="Times New Roman" pitchFamily="18" charset="0"/>
                <a:cs typeface="Times New Roman" pitchFamily="18" charset="0"/>
              </a:rPr>
              <a:t>1 year radiographs</a:t>
            </a:r>
          </a:p>
        </p:txBody>
      </p:sp>
      <p:sp>
        <p:nvSpPr>
          <p:cNvPr id="8" name="TextBox 7"/>
          <p:cNvSpPr txBox="1"/>
          <p:nvPr/>
        </p:nvSpPr>
        <p:spPr>
          <a:xfrm>
            <a:off x="631378" y="2122715"/>
            <a:ext cx="1306286" cy="1200329"/>
          </a:xfrm>
          <a:prstGeom prst="rect">
            <a:avLst/>
          </a:prstGeom>
          <a:noFill/>
        </p:spPr>
        <p:txBody>
          <a:bodyPr wrap="square" rtlCol="0">
            <a:spAutoFit/>
          </a:bodyPr>
          <a:lstStyle/>
          <a:p>
            <a:r>
              <a:rPr lang="en-US" sz="1800" dirty="0">
                <a:latin typeface="Times New Roman" pitchFamily="18" charset="0"/>
                <a:cs typeface="Times New Roman" pitchFamily="18" charset="0"/>
              </a:rPr>
              <a:t>6 years follow up clinical review</a:t>
            </a:r>
          </a:p>
        </p:txBody>
      </p:sp>
      <p:sp>
        <p:nvSpPr>
          <p:cNvPr id="9" name="TextBox 8"/>
          <p:cNvSpPr txBox="1"/>
          <p:nvPr/>
        </p:nvSpPr>
        <p:spPr>
          <a:xfrm>
            <a:off x="6912429" y="2296886"/>
            <a:ext cx="1872342" cy="646331"/>
          </a:xfrm>
          <a:prstGeom prst="rect">
            <a:avLst/>
          </a:prstGeom>
          <a:noFill/>
        </p:spPr>
        <p:txBody>
          <a:bodyPr wrap="square" rtlCol="0">
            <a:spAutoFit/>
          </a:bodyPr>
          <a:lstStyle/>
          <a:p>
            <a:r>
              <a:rPr lang="en-US" sz="1800" dirty="0">
                <a:latin typeface="Times New Roman" pitchFamily="18" charset="0"/>
                <a:cs typeface="Times New Roman" pitchFamily="18" charset="0"/>
              </a:rPr>
              <a:t>10 years bitewing radiograph</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srcRect/>
          <a:stretch>
            <a:fillRect/>
          </a:stretch>
        </p:blipFill>
        <p:spPr bwMode="auto">
          <a:xfrm>
            <a:off x="1417353" y="0"/>
            <a:ext cx="6646275" cy="5143499"/>
          </a:xfrm>
          <a:prstGeom prst="rect">
            <a:avLst/>
          </a:prstGeom>
          <a:noFill/>
          <a:ln w="9525">
            <a:noFill/>
            <a:miter lim="800000"/>
            <a:headEnd/>
            <a:tailEnd/>
          </a:ln>
          <a:effectLst/>
        </p:spPr>
      </p:pic>
      <p:sp>
        <p:nvSpPr>
          <p:cNvPr id="4" name="TextBox 3"/>
          <p:cNvSpPr txBox="1"/>
          <p:nvPr/>
        </p:nvSpPr>
        <p:spPr>
          <a:xfrm>
            <a:off x="130630" y="947058"/>
            <a:ext cx="1230084" cy="923330"/>
          </a:xfrm>
          <a:prstGeom prst="rect">
            <a:avLst/>
          </a:prstGeom>
          <a:noFill/>
        </p:spPr>
        <p:txBody>
          <a:bodyPr wrap="square" rtlCol="0">
            <a:spAutoFit/>
          </a:bodyPr>
          <a:lstStyle/>
          <a:p>
            <a:r>
              <a:rPr lang="en-US" sz="1800" dirty="0">
                <a:latin typeface="Times New Roman" pitchFamily="18" charset="0"/>
                <a:cs typeface="Times New Roman" pitchFamily="18" charset="0"/>
              </a:rPr>
              <a:t>14 years bitewing radiograph </a:t>
            </a:r>
          </a:p>
        </p:txBody>
      </p:sp>
      <p:sp>
        <p:nvSpPr>
          <p:cNvPr id="5" name="TextBox 4"/>
          <p:cNvSpPr txBox="1"/>
          <p:nvPr/>
        </p:nvSpPr>
        <p:spPr>
          <a:xfrm>
            <a:off x="206829" y="2471057"/>
            <a:ext cx="1132114" cy="1477328"/>
          </a:xfrm>
          <a:prstGeom prst="rect">
            <a:avLst/>
          </a:prstGeom>
          <a:noFill/>
        </p:spPr>
        <p:txBody>
          <a:bodyPr wrap="square" rtlCol="0">
            <a:spAutoFit/>
          </a:bodyPr>
          <a:lstStyle/>
          <a:p>
            <a:r>
              <a:rPr lang="en-US" sz="1800" dirty="0">
                <a:latin typeface="Times New Roman" pitchFamily="18" charset="0"/>
                <a:cs typeface="Times New Roman" pitchFamily="18" charset="0"/>
              </a:rPr>
              <a:t>Probing depth increased up to 9mm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4-12-15 at 3.58.36 PM">
            <a:hlinkClick r:id="" action="ppaction://media"/>
            <a:extLst>
              <a:ext uri="{FF2B5EF4-FFF2-40B4-BE49-F238E27FC236}">
                <a16:creationId xmlns:a16="http://schemas.microsoft.com/office/drawing/2014/main" xmlns="" id="{BAD5C34C-5B94-9EA6-F0AD-EF80E221CD4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341438" y="742950"/>
            <a:ext cx="6461125" cy="3657600"/>
          </a:xfrm>
          <a:prstGeom prst="rect">
            <a:avLst/>
          </a:prstGeom>
        </p:spPr>
      </p:pic>
    </p:spTree>
    <p:extLst>
      <p:ext uri="{BB962C8B-B14F-4D97-AF65-F5344CB8AC3E}">
        <p14:creationId xmlns:p14="http://schemas.microsoft.com/office/powerpoint/2010/main" xmlns="" val="2023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a:srcRect/>
          <a:stretch>
            <a:fillRect/>
          </a:stretch>
        </p:blipFill>
        <p:spPr bwMode="auto">
          <a:xfrm>
            <a:off x="1857375" y="52388"/>
            <a:ext cx="5429250" cy="5038725"/>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878679"/>
            <a:ext cx="7772400" cy="572700"/>
          </a:xfrm>
        </p:spPr>
        <p:txBody>
          <a:bodyPr/>
          <a:lstStyle/>
          <a:p>
            <a:r>
              <a:rPr lang="en-US" sz="4800" dirty="0">
                <a:solidFill>
                  <a:schemeClr val="tx1"/>
                </a:solidFill>
                <a:latin typeface="Times New Roman" pitchFamily="18" charset="0"/>
                <a:cs typeface="Times New Roman" pitchFamily="18" charset="0"/>
              </a:rPr>
              <a:t>HEMISECTION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28055" y="783770"/>
          <a:ext cx="6444344" cy="3163935"/>
        </p:xfrm>
        <a:graphic>
          <a:graphicData uri="http://schemas.openxmlformats.org/drawingml/2006/table">
            <a:tbl>
              <a:tblPr firstRow="1" bandRow="1">
                <a:tableStyleId>{DFC0F9AC-5AED-4718-8C0C-C6BC52852072}</a:tableStyleId>
              </a:tblPr>
              <a:tblGrid>
                <a:gridCol w="3222172">
                  <a:extLst>
                    <a:ext uri="{9D8B030D-6E8A-4147-A177-3AD203B41FA5}">
                      <a16:colId xmlns:a16="http://schemas.microsoft.com/office/drawing/2014/main" xmlns="" val="20000"/>
                    </a:ext>
                  </a:extLst>
                </a:gridCol>
                <a:gridCol w="3222172">
                  <a:extLst>
                    <a:ext uri="{9D8B030D-6E8A-4147-A177-3AD203B41FA5}">
                      <a16:colId xmlns:a16="http://schemas.microsoft.com/office/drawing/2014/main" xmlns="" val="20001"/>
                    </a:ext>
                  </a:extLst>
                </a:gridCol>
              </a:tblGrid>
              <a:tr h="396170">
                <a:tc>
                  <a:txBody>
                    <a:bodyPr/>
                    <a:lstStyle/>
                    <a:p>
                      <a:r>
                        <a:rPr lang="en-US" b="1" dirty="0">
                          <a:latin typeface="Times New Roman" pitchFamily="18" charset="0"/>
                          <a:cs typeface="Times New Roman" pitchFamily="18" charset="0"/>
                        </a:rPr>
                        <a:t>INDICATIONS</a:t>
                      </a:r>
                    </a:p>
                  </a:txBody>
                  <a:tcPr/>
                </a:tc>
                <a:tc>
                  <a:txBody>
                    <a:bodyPr/>
                    <a:lstStyle/>
                    <a:p>
                      <a:r>
                        <a:rPr lang="en-US" b="1" dirty="0">
                          <a:latin typeface="Times New Roman" pitchFamily="18" charset="0"/>
                          <a:cs typeface="Times New Roman" pitchFamily="18" charset="0"/>
                        </a:rPr>
                        <a:t>CONTRAINDICATIONS</a:t>
                      </a:r>
                    </a:p>
                  </a:txBody>
                  <a:tcPr/>
                </a:tc>
                <a:extLst>
                  <a:ext uri="{0D108BD9-81ED-4DB2-BD59-A6C34878D82A}">
                    <a16:rowId xmlns:a16="http://schemas.microsoft.com/office/drawing/2014/main" xmlns="" val="10000"/>
                  </a:ext>
                </a:extLst>
              </a:tr>
              <a:tr h="553553">
                <a:tc>
                  <a:txBody>
                    <a:bodyPr/>
                    <a:lstStyle/>
                    <a:p>
                      <a:r>
                        <a:rPr lang="en-US" sz="1400" b="1" i="0" u="none" strike="noStrike" cap="none" dirty="0">
                          <a:solidFill>
                            <a:srgbClr val="000000"/>
                          </a:solidFill>
                          <a:latin typeface="Arial"/>
                          <a:ea typeface="Arial"/>
                          <a:cs typeface="Arial"/>
                          <a:sym typeface="Arial"/>
                        </a:rPr>
                        <a:t>Severe periodontal disease affecting one root of a molar</a:t>
                      </a:r>
                      <a:endParaRPr lang="en-US" dirty="0"/>
                    </a:p>
                  </a:txBody>
                  <a:tcPr/>
                </a:tc>
                <a:tc>
                  <a:txBody>
                    <a:bodyPr/>
                    <a:lstStyle/>
                    <a:p>
                      <a:r>
                        <a:rPr lang="en-US" sz="1400" b="1" i="0" u="none" strike="noStrike" cap="none" dirty="0">
                          <a:solidFill>
                            <a:srgbClr val="000000"/>
                          </a:solidFill>
                          <a:latin typeface="Arial"/>
                          <a:ea typeface="Arial"/>
                          <a:cs typeface="Arial"/>
                          <a:sym typeface="Arial"/>
                        </a:rPr>
                        <a:t>Fused roots</a:t>
                      </a:r>
                      <a:endParaRPr lang="en-US" dirty="0"/>
                    </a:p>
                  </a:txBody>
                  <a:tcPr/>
                </a:tc>
                <a:extLst>
                  <a:ext uri="{0D108BD9-81ED-4DB2-BD59-A6C34878D82A}">
                    <a16:rowId xmlns:a16="http://schemas.microsoft.com/office/drawing/2014/main" xmlns="" val="10001"/>
                  </a:ext>
                </a:extLst>
              </a:tr>
              <a:tr h="553553">
                <a:tc>
                  <a:txBody>
                    <a:bodyPr/>
                    <a:lstStyle/>
                    <a:p>
                      <a:r>
                        <a:rPr lang="en-US" sz="1400" b="1" i="0" u="none" strike="noStrike" cap="none" dirty="0">
                          <a:solidFill>
                            <a:srgbClr val="000000"/>
                          </a:solidFill>
                          <a:latin typeface="Arial"/>
                          <a:ea typeface="Arial"/>
                          <a:cs typeface="Arial"/>
                          <a:sym typeface="Arial"/>
                        </a:rPr>
                        <a:t>Extensive caries confined to one root</a:t>
                      </a:r>
                      <a:endParaRPr lang="en-US" dirty="0"/>
                    </a:p>
                  </a:txBody>
                  <a:tcPr/>
                </a:tc>
                <a:tc>
                  <a:txBody>
                    <a:bodyPr/>
                    <a:lstStyle/>
                    <a:p>
                      <a:r>
                        <a:rPr lang="en-US" sz="1400" b="1" i="0" u="none" strike="noStrike" cap="none" dirty="0">
                          <a:solidFill>
                            <a:srgbClr val="000000"/>
                          </a:solidFill>
                          <a:latin typeface="Arial"/>
                          <a:ea typeface="Arial"/>
                          <a:cs typeface="Arial"/>
                          <a:sym typeface="Arial"/>
                        </a:rPr>
                        <a:t>Poorly shaped roots</a:t>
                      </a:r>
                      <a:endParaRPr lang="en-US" dirty="0"/>
                    </a:p>
                  </a:txBody>
                  <a:tcPr/>
                </a:tc>
                <a:extLst>
                  <a:ext uri="{0D108BD9-81ED-4DB2-BD59-A6C34878D82A}">
                    <a16:rowId xmlns:a16="http://schemas.microsoft.com/office/drawing/2014/main" xmlns="" val="10002"/>
                  </a:ext>
                </a:extLst>
              </a:tr>
              <a:tr h="553553">
                <a:tc>
                  <a:txBody>
                    <a:bodyPr/>
                    <a:lstStyle/>
                    <a:p>
                      <a:r>
                        <a:rPr lang="en-US" sz="1400" b="1" i="0" u="none" strike="noStrike" cap="none" dirty="0">
                          <a:solidFill>
                            <a:srgbClr val="000000"/>
                          </a:solidFill>
                          <a:latin typeface="Arial"/>
                          <a:ea typeface="Arial"/>
                          <a:cs typeface="Arial"/>
                          <a:sym typeface="Arial"/>
                        </a:rPr>
                        <a:t>Vertical root fracture in a single root</a:t>
                      </a:r>
                      <a:endParaRPr lang="en-US" dirty="0"/>
                    </a:p>
                  </a:txBody>
                  <a:tcPr/>
                </a:tc>
                <a:tc>
                  <a:txBody>
                    <a:bodyPr/>
                    <a:lstStyle/>
                    <a:p>
                      <a:r>
                        <a:rPr lang="en-US" sz="1400" b="1" i="0" u="none" strike="noStrike" cap="none" dirty="0">
                          <a:solidFill>
                            <a:srgbClr val="000000"/>
                          </a:solidFill>
                          <a:latin typeface="Arial"/>
                          <a:ea typeface="Arial"/>
                          <a:cs typeface="Arial"/>
                          <a:sym typeface="Arial"/>
                        </a:rPr>
                        <a:t>Insufficient tooth structure</a:t>
                      </a:r>
                      <a:endParaRPr lang="en-US" dirty="0"/>
                    </a:p>
                  </a:txBody>
                  <a:tcPr/>
                </a:tc>
                <a:extLst>
                  <a:ext uri="{0D108BD9-81ED-4DB2-BD59-A6C34878D82A}">
                    <a16:rowId xmlns:a16="http://schemas.microsoft.com/office/drawing/2014/main" xmlns="" val="10003"/>
                  </a:ext>
                </a:extLst>
              </a:tr>
              <a:tr h="553553">
                <a:tc>
                  <a:txBody>
                    <a:bodyPr/>
                    <a:lstStyle/>
                    <a:p>
                      <a:r>
                        <a:rPr lang="en-US" sz="1400" b="1" i="0" u="none" strike="noStrike" cap="none" dirty="0">
                          <a:solidFill>
                            <a:srgbClr val="000000"/>
                          </a:solidFill>
                          <a:latin typeface="Arial"/>
                          <a:ea typeface="Arial"/>
                          <a:cs typeface="Arial"/>
                          <a:sym typeface="Arial"/>
                        </a:rPr>
                        <a:t>Failed endodontic treatment in one root</a:t>
                      </a:r>
                      <a:endParaRPr lang="en-US" dirty="0"/>
                    </a:p>
                  </a:txBody>
                  <a:tcPr/>
                </a:tc>
                <a:tc>
                  <a:txBody>
                    <a:bodyPr/>
                    <a:lstStyle/>
                    <a:p>
                      <a:r>
                        <a:rPr lang="en-US" sz="1400" b="1" i="0" u="none" strike="noStrike" cap="none" dirty="0">
                          <a:solidFill>
                            <a:srgbClr val="000000"/>
                          </a:solidFill>
                          <a:latin typeface="Arial"/>
                          <a:ea typeface="Arial"/>
                          <a:cs typeface="Arial"/>
                          <a:sym typeface="Arial"/>
                        </a:rPr>
                        <a:t>Patient non-compliance</a:t>
                      </a:r>
                      <a:endParaRPr lang="en-US" dirty="0"/>
                    </a:p>
                  </a:txBody>
                  <a:tcPr/>
                </a:tc>
                <a:extLst>
                  <a:ext uri="{0D108BD9-81ED-4DB2-BD59-A6C34878D82A}">
                    <a16:rowId xmlns:a16="http://schemas.microsoft.com/office/drawing/2014/main" xmlns="" val="10004"/>
                  </a:ext>
                </a:extLst>
              </a:tr>
              <a:tr h="553553">
                <a:tc>
                  <a:txBody>
                    <a:bodyPr/>
                    <a:lstStyle/>
                    <a:p>
                      <a:r>
                        <a:rPr lang="en-US" sz="1400" b="1" i="0" u="none" strike="noStrike" cap="none" dirty="0">
                          <a:solidFill>
                            <a:srgbClr val="000000"/>
                          </a:solidFill>
                          <a:latin typeface="Arial"/>
                          <a:ea typeface="Arial"/>
                          <a:cs typeface="Arial"/>
                          <a:sym typeface="Arial"/>
                        </a:rPr>
                        <a:t>Trauma causing significant damage to one root</a:t>
                      </a:r>
                      <a:endParaRPr lang="en-US" dirty="0"/>
                    </a:p>
                  </a:txBody>
                  <a:tcPr/>
                </a:tc>
                <a:tc>
                  <a:txBody>
                    <a:bodyPr/>
                    <a:lstStyle/>
                    <a:p>
                      <a:endParaRPr lang="en-US" dirty="0"/>
                    </a:p>
                  </a:txBody>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srcRect r="112" b="27999"/>
          <a:stretch>
            <a:fillRect/>
          </a:stretch>
        </p:blipFill>
        <p:spPr bwMode="auto">
          <a:xfrm>
            <a:off x="1349828" y="370114"/>
            <a:ext cx="6589006" cy="4245429"/>
          </a:xfrm>
          <a:prstGeom prst="rect">
            <a:avLst/>
          </a:prstGeom>
          <a:noFill/>
          <a:ln w="9525">
            <a:noFill/>
            <a:miter lim="800000"/>
            <a:headEnd/>
            <a:tailEnd/>
          </a:ln>
          <a:effectLst/>
        </p:spPr>
      </p:pic>
      <p:sp>
        <p:nvSpPr>
          <p:cNvPr id="4" name="TextBox 3"/>
          <p:cNvSpPr txBox="1"/>
          <p:nvPr/>
        </p:nvSpPr>
        <p:spPr>
          <a:xfrm>
            <a:off x="1273628" y="0"/>
            <a:ext cx="3744686" cy="369332"/>
          </a:xfrm>
          <a:prstGeom prst="rect">
            <a:avLst/>
          </a:prstGeom>
          <a:noFill/>
        </p:spPr>
        <p:txBody>
          <a:bodyPr wrap="square" rtlCol="0">
            <a:spAutoFit/>
          </a:bodyPr>
          <a:lstStyle/>
          <a:p>
            <a:r>
              <a:rPr lang="en-US" sz="1800" dirty="0">
                <a:latin typeface="Times New Roman" pitchFamily="18" charset="0"/>
                <a:cs typeface="Times New Roman" pitchFamily="18" charset="0"/>
              </a:rPr>
              <a:t>GRADE II FURCATION WRT 47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srcRect/>
          <a:stretch>
            <a:fillRect/>
          </a:stretch>
        </p:blipFill>
        <p:spPr bwMode="auto">
          <a:xfrm>
            <a:off x="-1" y="990601"/>
            <a:ext cx="9013371" cy="268862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9"/>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52578965-1C9A-979C-AF53-FAA7C9C862A9}"/>
              </a:ext>
            </a:extLst>
          </p:cNvPr>
          <p:cNvSpPr txBox="1">
            <a:spLocks/>
          </p:cNvSpPr>
          <p:nvPr/>
        </p:nvSpPr>
        <p:spPr>
          <a:xfrm>
            <a:off x="2164080" y="215819"/>
            <a:ext cx="6777703" cy="260927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Ubuntu Medium" panose="020B0604030602030204" pitchFamily="34" charset="0"/>
              </a:rPr>
              <a:t>ROOT COMPLEX: </a:t>
            </a:r>
            <a:r>
              <a:rPr lang="en-US" sz="2000" dirty="0">
                <a:latin typeface="Ubuntu" panose="020B0504030602030204" pitchFamily="34" charset="0"/>
              </a:rPr>
              <a:t>the portion of the root apical to the cementoenamel junction (CEJ)</a:t>
            </a:r>
          </a:p>
          <a:p>
            <a:r>
              <a:rPr lang="en-US" sz="2000" dirty="0">
                <a:latin typeface="Ubuntu Medium" panose="020B0604030602030204" pitchFamily="34" charset="0"/>
              </a:rPr>
              <a:t>ROOT TRUNK: </a:t>
            </a:r>
            <a:r>
              <a:rPr lang="en-US" sz="2000" dirty="0">
                <a:latin typeface="Ubuntu" panose="020B0504030602030204" pitchFamily="34" charset="0"/>
              </a:rPr>
              <a:t>the undivided portion of the root from the CEJ to the furcation</a:t>
            </a:r>
          </a:p>
          <a:p>
            <a:r>
              <a:rPr lang="en-US" sz="2000" dirty="0">
                <a:latin typeface="Ubuntu Medium" panose="020B0604030602030204" pitchFamily="34" charset="0"/>
              </a:rPr>
              <a:t>ROOT CONE: </a:t>
            </a:r>
            <a:r>
              <a:rPr lang="en-US" sz="2000" dirty="0">
                <a:latin typeface="Ubuntu" panose="020B0504030602030204" pitchFamily="34" charset="0"/>
              </a:rPr>
              <a:t>that part of the root that extends from the root trunk</a:t>
            </a:r>
            <a:endParaRPr lang="en-IN" sz="2000" dirty="0">
              <a:latin typeface="Ubuntu" panose="020B0504030602030204" pitchFamily="34" charset="0"/>
            </a:endParaRPr>
          </a:p>
        </p:txBody>
      </p:sp>
      <p:pic>
        <p:nvPicPr>
          <p:cNvPr id="5" name="Picture 4">
            <a:extLst>
              <a:ext uri="{FF2B5EF4-FFF2-40B4-BE49-F238E27FC236}">
                <a16:creationId xmlns:a16="http://schemas.microsoft.com/office/drawing/2014/main" xmlns="" id="{4CF80BB2-8026-0E85-839C-FB245B85F857}"/>
              </a:ext>
            </a:extLst>
          </p:cNvPr>
          <p:cNvPicPr>
            <a:picLocks noChangeAspect="1"/>
          </p:cNvPicPr>
          <p:nvPr/>
        </p:nvPicPr>
        <p:blipFill>
          <a:blip r:embed="rId3"/>
          <a:srcRect l="6875" t="18495" r="77097" b="40645"/>
          <a:stretch/>
        </p:blipFill>
        <p:spPr>
          <a:xfrm>
            <a:off x="273337" y="104090"/>
            <a:ext cx="1819623" cy="2609271"/>
          </a:xfrm>
          <a:prstGeom prst="rect">
            <a:avLst/>
          </a:prstGeom>
          <a:ln w="38100">
            <a:solidFill>
              <a:srgbClr val="FF0000"/>
            </a:solidFill>
          </a:ln>
        </p:spPr>
      </p:pic>
      <p:pic>
        <p:nvPicPr>
          <p:cNvPr id="6" name="Picture 5">
            <a:extLst>
              <a:ext uri="{FF2B5EF4-FFF2-40B4-BE49-F238E27FC236}">
                <a16:creationId xmlns:a16="http://schemas.microsoft.com/office/drawing/2014/main" xmlns="" id="{AF54FB5E-75B2-1CD0-E0A5-A6F1C171453D}"/>
              </a:ext>
            </a:extLst>
          </p:cNvPr>
          <p:cNvPicPr>
            <a:picLocks noChangeAspect="1"/>
          </p:cNvPicPr>
          <p:nvPr/>
        </p:nvPicPr>
        <p:blipFill>
          <a:blip r:embed="rId3"/>
          <a:srcRect l="37933" t="19068" r="40887" b="40072"/>
          <a:stretch/>
        </p:blipFill>
        <p:spPr>
          <a:xfrm>
            <a:off x="6289040" y="2450469"/>
            <a:ext cx="2282843" cy="2477212"/>
          </a:xfrm>
          <a:prstGeom prst="rect">
            <a:avLst/>
          </a:prstGeom>
          <a:ln w="38100">
            <a:solidFill>
              <a:srgbClr val="FF0000"/>
            </a:solidFill>
          </a:ln>
        </p:spPr>
      </p:pic>
      <p:sp>
        <p:nvSpPr>
          <p:cNvPr id="7" name="Content Placeholder 2">
            <a:extLst>
              <a:ext uri="{FF2B5EF4-FFF2-40B4-BE49-F238E27FC236}">
                <a16:creationId xmlns:a16="http://schemas.microsoft.com/office/drawing/2014/main" xmlns="" id="{DDB667DF-F868-80CC-5BE7-89C4B61B3377}"/>
              </a:ext>
            </a:extLst>
          </p:cNvPr>
          <p:cNvSpPr txBox="1">
            <a:spLocks/>
          </p:cNvSpPr>
          <p:nvPr/>
        </p:nvSpPr>
        <p:spPr>
          <a:xfrm>
            <a:off x="310371" y="2898058"/>
            <a:ext cx="5795789" cy="1988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Ubuntu Medium" panose="020B0604030602030204" pitchFamily="34" charset="0"/>
              </a:rPr>
              <a:t>FURCATION ENTRANCE: </a:t>
            </a:r>
            <a:r>
              <a:rPr lang="en-US" sz="2000" dirty="0">
                <a:latin typeface="Ubuntu" panose="020B0504030602030204" pitchFamily="34" charset="0"/>
              </a:rPr>
              <a:t>It is the transitional area between the undivided and divided part of the root.</a:t>
            </a:r>
          </a:p>
          <a:p>
            <a:pPr marL="0" indent="0">
              <a:buFont typeface="Arial" panose="020B0604020202020204" pitchFamily="34" charset="0"/>
              <a:buNone/>
            </a:pPr>
            <a:endParaRPr lang="en-US" sz="2000" dirty="0">
              <a:latin typeface="Ubuntu Medium" panose="020B0604030602030204" pitchFamily="34" charset="0"/>
            </a:endParaRPr>
          </a:p>
          <a:p>
            <a:pPr marL="0" indent="0">
              <a:buFont typeface="Arial" panose="020B0604020202020204" pitchFamily="34" charset="0"/>
              <a:buNone/>
            </a:pPr>
            <a:r>
              <a:rPr lang="en-US" sz="2000" dirty="0">
                <a:latin typeface="Ubuntu Medium" panose="020B0604030602030204" pitchFamily="34" charset="0"/>
              </a:rPr>
              <a:t>FURCATION FORNIX: </a:t>
            </a:r>
            <a:r>
              <a:rPr lang="en-US" sz="2000" dirty="0">
                <a:latin typeface="Ubuntu" panose="020B0504030602030204" pitchFamily="34" charset="0"/>
              </a:rPr>
              <a:t>Roof of the furcation</a:t>
            </a:r>
            <a:endParaRPr lang="en-IN" sz="2000" dirty="0">
              <a:latin typeface="Ubuntu" panose="020B05040306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1007821"/>
            <a:ext cx="7772400" cy="572700"/>
          </a:xfrm>
        </p:spPr>
        <p:txBody>
          <a:bodyPr/>
          <a:lstStyle/>
          <a:p>
            <a:pPr>
              <a:buFont typeface="Arial" pitchFamily="34" charset="0"/>
              <a:buChar char="•"/>
            </a:pPr>
            <a:r>
              <a:rPr lang="en-US" sz="2800" dirty="0">
                <a:solidFill>
                  <a:schemeClr val="tx1"/>
                </a:solidFill>
                <a:latin typeface="Times New Roman" pitchFamily="18" charset="0"/>
                <a:cs typeface="Times New Roman" pitchFamily="18" charset="0"/>
              </a:rPr>
              <a:t>For hemisection a vertically oriented cut is made facial and lingual through </a:t>
            </a:r>
            <a:r>
              <a:rPr lang="en-US" sz="2800" dirty="0" err="1">
                <a:solidFill>
                  <a:schemeClr val="tx1"/>
                </a:solidFill>
                <a:latin typeface="Times New Roman" pitchFamily="18" charset="0"/>
                <a:cs typeface="Times New Roman" pitchFamily="18" charset="0"/>
              </a:rPr>
              <a:t>buccal</a:t>
            </a:r>
            <a:r>
              <a:rPr lang="en-US" sz="2800" dirty="0">
                <a:solidFill>
                  <a:schemeClr val="tx1"/>
                </a:solidFill>
                <a:latin typeface="Times New Roman" pitchFamily="18" charset="0"/>
                <a:cs typeface="Times New Roman" pitchFamily="18" charset="0"/>
              </a:rPr>
              <a:t> and lingual developmental grooves of the tooth ,through pulp chamber and through furcation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86017" name="Picture 1"/>
          <p:cNvPicPr>
            <a:picLocks noChangeAspect="1" noChangeArrowheads="1"/>
          </p:cNvPicPr>
          <p:nvPr/>
        </p:nvPicPr>
        <p:blipFill>
          <a:blip r:embed="rId3"/>
          <a:srcRect r="846" b="7732"/>
          <a:stretch>
            <a:fillRect/>
          </a:stretch>
        </p:blipFill>
        <p:spPr bwMode="auto">
          <a:xfrm>
            <a:off x="189130" y="295277"/>
            <a:ext cx="3250756" cy="2208439"/>
          </a:xfrm>
          <a:prstGeom prst="rect">
            <a:avLst/>
          </a:prstGeom>
          <a:noFill/>
          <a:ln w="9525">
            <a:noFill/>
            <a:miter lim="800000"/>
            <a:headEnd/>
            <a:tailEnd/>
          </a:ln>
          <a:effectLst/>
        </p:spPr>
      </p:pic>
      <p:pic>
        <p:nvPicPr>
          <p:cNvPr id="86018" name="Picture 2"/>
          <p:cNvPicPr>
            <a:picLocks noChangeAspect="1" noChangeArrowheads="1"/>
          </p:cNvPicPr>
          <p:nvPr/>
        </p:nvPicPr>
        <p:blipFill>
          <a:blip r:embed="rId4"/>
          <a:srcRect/>
          <a:stretch>
            <a:fillRect/>
          </a:stretch>
        </p:blipFill>
        <p:spPr bwMode="auto">
          <a:xfrm>
            <a:off x="3807941" y="275549"/>
            <a:ext cx="3311297" cy="2352530"/>
          </a:xfrm>
          <a:prstGeom prst="rect">
            <a:avLst/>
          </a:prstGeom>
          <a:noFill/>
          <a:ln w="9525">
            <a:noFill/>
            <a:miter lim="800000"/>
            <a:headEnd/>
            <a:tailEnd/>
          </a:ln>
          <a:effectLst/>
        </p:spPr>
      </p:pic>
      <p:pic>
        <p:nvPicPr>
          <p:cNvPr id="86019" name="Picture 3"/>
          <p:cNvPicPr>
            <a:picLocks noChangeAspect="1" noChangeArrowheads="1"/>
          </p:cNvPicPr>
          <p:nvPr/>
        </p:nvPicPr>
        <p:blipFill>
          <a:blip r:embed="rId5"/>
          <a:srcRect/>
          <a:stretch>
            <a:fillRect/>
          </a:stretch>
        </p:blipFill>
        <p:spPr bwMode="auto">
          <a:xfrm>
            <a:off x="2612573" y="2741329"/>
            <a:ext cx="3320143" cy="2402171"/>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srcRect/>
          <a:stretch>
            <a:fillRect/>
          </a:stretch>
        </p:blipFill>
        <p:spPr bwMode="auto">
          <a:xfrm>
            <a:off x="199345" y="0"/>
            <a:ext cx="3112684" cy="2438400"/>
          </a:xfrm>
          <a:prstGeom prst="rect">
            <a:avLst/>
          </a:prstGeom>
          <a:noFill/>
          <a:ln w="9525">
            <a:noFill/>
            <a:miter lim="800000"/>
            <a:headEnd/>
            <a:tailEnd/>
          </a:ln>
          <a:effectLst/>
        </p:spPr>
      </p:pic>
      <p:pic>
        <p:nvPicPr>
          <p:cNvPr id="190467" name="Picture 3"/>
          <p:cNvPicPr>
            <a:picLocks noChangeAspect="1" noChangeArrowheads="1"/>
          </p:cNvPicPr>
          <p:nvPr/>
        </p:nvPicPr>
        <p:blipFill>
          <a:blip r:embed="rId3"/>
          <a:srcRect/>
          <a:stretch>
            <a:fillRect/>
          </a:stretch>
        </p:blipFill>
        <p:spPr bwMode="auto">
          <a:xfrm>
            <a:off x="3329667" y="688521"/>
            <a:ext cx="3136446" cy="2395677"/>
          </a:xfrm>
          <a:prstGeom prst="rect">
            <a:avLst/>
          </a:prstGeom>
          <a:noFill/>
          <a:ln w="9525">
            <a:noFill/>
            <a:miter lim="800000"/>
            <a:headEnd/>
            <a:tailEnd/>
          </a:ln>
          <a:effectLst/>
        </p:spPr>
      </p:pic>
      <p:pic>
        <p:nvPicPr>
          <p:cNvPr id="190468" name="Picture 4"/>
          <p:cNvPicPr>
            <a:picLocks noChangeAspect="1" noChangeArrowheads="1"/>
          </p:cNvPicPr>
          <p:nvPr/>
        </p:nvPicPr>
        <p:blipFill>
          <a:blip r:embed="rId4"/>
          <a:srcRect/>
          <a:stretch>
            <a:fillRect/>
          </a:stretch>
        </p:blipFill>
        <p:spPr bwMode="auto">
          <a:xfrm>
            <a:off x="5661252" y="2873829"/>
            <a:ext cx="2979458" cy="2269671"/>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4-12-15 at 4.11.39 PM">
            <a:hlinkClick r:id="" action="ppaction://media"/>
            <a:extLst>
              <a:ext uri="{FF2B5EF4-FFF2-40B4-BE49-F238E27FC236}">
                <a16:creationId xmlns:a16="http://schemas.microsoft.com/office/drawing/2014/main" xmlns="" id="{B7703282-154B-49E6-8B07-02EFECE7258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95423" y="463292"/>
            <a:ext cx="6516547" cy="3842478"/>
          </a:xfrm>
          <a:prstGeom prst="rect">
            <a:avLst/>
          </a:prstGeom>
        </p:spPr>
      </p:pic>
    </p:spTree>
    <p:extLst>
      <p:ext uri="{BB962C8B-B14F-4D97-AF65-F5344CB8AC3E}">
        <p14:creationId xmlns:p14="http://schemas.microsoft.com/office/powerpoint/2010/main" xmlns="" val="17628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1" y="1718807"/>
            <a:ext cx="7772400" cy="572700"/>
          </a:xfrm>
        </p:spPr>
        <p:txBody>
          <a:bodyPr/>
          <a:lstStyle/>
          <a:p>
            <a:r>
              <a:rPr lang="en-US" sz="4800" dirty="0">
                <a:solidFill>
                  <a:schemeClr val="tx1"/>
                </a:solidFill>
                <a:latin typeface="Times New Roman" pitchFamily="18" charset="0"/>
                <a:cs typeface="Times New Roman" pitchFamily="18" charset="0"/>
              </a:rPr>
              <a:t>REGENERATION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6056" y="1081190"/>
            <a:ext cx="7913915" cy="2554545"/>
          </a:xfrm>
          <a:prstGeom prst="rect">
            <a:avLst/>
          </a:prstGeom>
        </p:spPr>
        <p:txBody>
          <a:bodyPr wrap="square">
            <a:spAutoFit/>
          </a:bodyPr>
          <a:lstStyle/>
          <a:p>
            <a:pPr>
              <a:buFont typeface="Arial" pitchFamily="34" charset="0"/>
              <a:buChar char="•"/>
            </a:pPr>
            <a:r>
              <a:rPr lang="en-US" sz="2000" dirty="0">
                <a:latin typeface="Times New Roman" pitchFamily="18" charset="0"/>
                <a:cs typeface="Times New Roman" pitchFamily="18" charset="0"/>
              </a:rPr>
              <a:t> Many surgical procedures using a variety of grafting materials have been tested on teeth with different classes of furcation involvement</a:t>
            </a:r>
          </a:p>
          <a:p>
            <a:pPr>
              <a:buFont typeface="Arial" pitchFamily="34" charset="0"/>
              <a:buChar char="•"/>
            </a:pPr>
            <a:endParaRPr lang="en-US" sz="2000" dirty="0">
              <a:latin typeface="Times New Roman" pitchFamily="18" charset="0"/>
              <a:cs typeface="Times New Roman" pitchFamily="18" charset="0"/>
            </a:endParaRPr>
          </a:p>
          <a:p>
            <a:pPr>
              <a:buFont typeface="Arial" pitchFamily="34" charset="0"/>
              <a:buChar char="•"/>
            </a:pPr>
            <a:r>
              <a:rPr lang="en-US" sz="2000" dirty="0">
                <a:latin typeface="Times New Roman" pitchFamily="18" charset="0"/>
                <a:cs typeface="Times New Roman" pitchFamily="18" charset="0"/>
              </a:rPr>
              <a:t> GTR in the treatment of degree Il furcations in maxillary molars.</a:t>
            </a:r>
          </a:p>
          <a:p>
            <a:pPr>
              <a:buFont typeface="Arial" pitchFamily="34" charset="0"/>
              <a:buChar char="•"/>
            </a:pPr>
            <a:endParaRPr lang="en-US" sz="2000" dirty="0">
              <a:latin typeface="Times New Roman" pitchFamily="18" charset="0"/>
              <a:cs typeface="Times New Roman" pitchFamily="18" charset="0"/>
            </a:endParaRPr>
          </a:p>
          <a:p>
            <a:pPr>
              <a:buFont typeface="Arial" pitchFamily="34" charset="0"/>
              <a:buChar char="•"/>
            </a:pPr>
            <a:r>
              <a:rPr lang="en-US" sz="2000" dirty="0">
                <a:latin typeface="Times New Roman" pitchFamily="18" charset="0"/>
                <a:cs typeface="Times New Roman" pitchFamily="18" charset="0"/>
              </a:rPr>
              <a:t> 28 patients, age: 21-59 yrs-advanced periodontal disease were included &amp; had bilateral defects . After basic therapy defects were randomly assigned to test and control groups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870856" y="413657"/>
          <a:ext cx="7358744" cy="3505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642257" y="4180113"/>
            <a:ext cx="7587343" cy="584775"/>
          </a:xfrm>
          <a:prstGeom prst="rect">
            <a:avLst/>
          </a:prstGeom>
        </p:spPr>
        <p:txBody>
          <a:bodyPr wrap="square">
            <a:spAutoFit/>
          </a:bodyPr>
          <a:lstStyle/>
          <a:p>
            <a:r>
              <a:rPr lang="en-US" sz="1600" dirty="0">
                <a:latin typeface="Times New Roman" pitchFamily="18" charset="0"/>
                <a:cs typeface="Times New Roman" pitchFamily="18" charset="0"/>
              </a:rPr>
              <a:t>Re-entry after 6 months . The addition of GTR enhanced the result by promoting probing attachment and bone gain and decrease soft tissue recession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828" y="979714"/>
            <a:ext cx="8207829" cy="2616101"/>
          </a:xfrm>
          <a:prstGeom prst="rect">
            <a:avLst/>
          </a:prstGeom>
        </p:spPr>
        <p:txBody>
          <a:bodyPr wrap="square">
            <a:spAutoFit/>
          </a:bodyPr>
          <a:lstStyle/>
          <a:p>
            <a:pPr algn="ctr"/>
            <a:r>
              <a:rPr lang="en-US" sz="3200" dirty="0">
                <a:latin typeface="Times New Roman" pitchFamily="18" charset="0"/>
                <a:cs typeface="Times New Roman" pitchFamily="18" charset="0"/>
              </a:rPr>
              <a:t>GTR in the treatment of degree </a:t>
            </a:r>
            <a:r>
              <a:rPr lang="en-US" sz="3200" dirty="0" err="1">
                <a:latin typeface="Times New Roman" pitchFamily="18" charset="0"/>
                <a:cs typeface="Times New Roman" pitchFamily="18" charset="0"/>
              </a:rPr>
              <a:t>IlI</a:t>
            </a:r>
            <a:r>
              <a:rPr lang="en-US" sz="3200" dirty="0">
                <a:latin typeface="Times New Roman" pitchFamily="18" charset="0"/>
                <a:cs typeface="Times New Roman" pitchFamily="18" charset="0"/>
              </a:rPr>
              <a:t> furcation defects in max. molars</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11 subjects with generalized periodontitis and advanced lesions in the maxillary molar regions,-bilateral mesial distal, but not </a:t>
            </a:r>
            <a:r>
              <a:rPr lang="en-US" sz="2000" dirty="0" err="1">
                <a:latin typeface="Times New Roman" pitchFamily="18" charset="0"/>
                <a:cs typeface="Times New Roman" pitchFamily="18" charset="0"/>
              </a:rPr>
              <a:t>buccal</a:t>
            </a:r>
            <a:r>
              <a:rPr lang="en-US" sz="2000" dirty="0">
                <a:latin typeface="Times New Roman" pitchFamily="18" charset="0"/>
                <a:cs typeface="Times New Roman" pitchFamily="18" charset="0"/>
              </a:rPr>
              <a:t> degree III furcation defects in 1st and 2nd molars were recruited for the study.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91885" y="293914"/>
          <a:ext cx="8055428" cy="3265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00743" y="3842656"/>
            <a:ext cx="7511143" cy="923330"/>
          </a:xfrm>
          <a:prstGeom prst="rect">
            <a:avLst/>
          </a:prstGeom>
        </p:spPr>
        <p:txBody>
          <a:bodyPr wrap="square">
            <a:spAutoFit/>
          </a:bodyPr>
          <a:lstStyle/>
          <a:p>
            <a:r>
              <a:rPr lang="en-US" sz="1800" dirty="0">
                <a:latin typeface="Times New Roman" pitchFamily="18" charset="0"/>
                <a:cs typeface="Times New Roman" pitchFamily="18" charset="0"/>
              </a:rPr>
              <a:t>Final examination showed that although some reduction in PD and some gain in CAL had occurred at both test and control sites none of the furcation defects had closed, but retained the characteristics of degree III furcation defects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6855" y="1524000"/>
            <a:ext cx="184731" cy="307777"/>
          </a:xfrm>
          <a:prstGeom prst="rect">
            <a:avLst/>
          </a:prstGeom>
          <a:noFill/>
        </p:spPr>
        <p:txBody>
          <a:bodyPr wrap="none" rtlCol="0">
            <a:spAutoFit/>
          </a:bodyPr>
          <a:lstStyle/>
          <a:p>
            <a:endParaRPr lang="en-US" dirty="0"/>
          </a:p>
        </p:txBody>
      </p:sp>
      <p:sp>
        <p:nvSpPr>
          <p:cNvPr id="4" name="TextBox 3"/>
          <p:cNvSpPr txBox="1"/>
          <p:nvPr/>
        </p:nvSpPr>
        <p:spPr>
          <a:xfrm>
            <a:off x="1529255" y="1676400"/>
            <a:ext cx="184731" cy="307777"/>
          </a:xfrm>
          <a:prstGeom prst="rect">
            <a:avLst/>
          </a:prstGeom>
          <a:noFill/>
        </p:spPr>
        <p:txBody>
          <a:bodyPr wrap="none" rtlCol="0">
            <a:spAutoFit/>
          </a:bodyPr>
          <a:lstStyle/>
          <a:p>
            <a:endParaRPr lang="en-US" dirty="0"/>
          </a:p>
        </p:txBody>
      </p:sp>
      <p:pic>
        <p:nvPicPr>
          <p:cNvPr id="191490" name="Picture 2"/>
          <p:cNvPicPr>
            <a:picLocks noChangeAspect="1" noChangeArrowheads="1"/>
          </p:cNvPicPr>
          <p:nvPr/>
        </p:nvPicPr>
        <p:blipFill>
          <a:blip r:embed="rId2"/>
          <a:srcRect/>
          <a:stretch>
            <a:fillRect/>
          </a:stretch>
        </p:blipFill>
        <p:spPr bwMode="auto">
          <a:xfrm>
            <a:off x="661864" y="816429"/>
            <a:ext cx="3931907" cy="3894010"/>
          </a:xfrm>
          <a:prstGeom prst="rect">
            <a:avLst/>
          </a:prstGeom>
          <a:noFill/>
          <a:ln w="9525">
            <a:noFill/>
            <a:miter lim="800000"/>
            <a:headEnd/>
            <a:tailEnd/>
          </a:ln>
          <a:effectLst/>
        </p:spPr>
      </p:pic>
      <p:pic>
        <p:nvPicPr>
          <p:cNvPr id="191491" name="Picture 3"/>
          <p:cNvPicPr>
            <a:picLocks noChangeAspect="1" noChangeArrowheads="1"/>
          </p:cNvPicPr>
          <p:nvPr/>
        </p:nvPicPr>
        <p:blipFill>
          <a:blip r:embed="rId3"/>
          <a:srcRect/>
          <a:stretch>
            <a:fillRect/>
          </a:stretch>
        </p:blipFill>
        <p:spPr bwMode="auto">
          <a:xfrm>
            <a:off x="4878161" y="805544"/>
            <a:ext cx="3912924" cy="3650116"/>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011A9D-1D85-C56B-F77F-7FBDD6B11985}"/>
              </a:ext>
            </a:extLst>
          </p:cNvPr>
          <p:cNvPicPr>
            <a:picLocks noChangeAspect="1"/>
          </p:cNvPicPr>
          <p:nvPr/>
        </p:nvPicPr>
        <p:blipFill>
          <a:blip r:embed="rId2"/>
          <a:srcRect l="71290" t="20796" r="12985" b="43004"/>
          <a:stretch/>
        </p:blipFill>
        <p:spPr>
          <a:xfrm>
            <a:off x="268670" y="142240"/>
            <a:ext cx="1639876" cy="2123440"/>
          </a:xfrm>
          <a:prstGeom prst="rect">
            <a:avLst/>
          </a:prstGeom>
          <a:ln w="38100">
            <a:solidFill>
              <a:srgbClr val="FF0000"/>
            </a:solidFill>
          </a:ln>
        </p:spPr>
      </p:pic>
      <p:sp>
        <p:nvSpPr>
          <p:cNvPr id="4" name="Content Placeholder 2">
            <a:extLst>
              <a:ext uri="{FF2B5EF4-FFF2-40B4-BE49-F238E27FC236}">
                <a16:creationId xmlns:a16="http://schemas.microsoft.com/office/drawing/2014/main" xmlns="" id="{30975691-6EED-7F99-BFF4-4F22870DFAD0}"/>
              </a:ext>
            </a:extLst>
          </p:cNvPr>
          <p:cNvSpPr txBox="1">
            <a:spLocks/>
          </p:cNvSpPr>
          <p:nvPr/>
        </p:nvSpPr>
        <p:spPr>
          <a:xfrm>
            <a:off x="2153920" y="562526"/>
            <a:ext cx="6841285" cy="1367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Ubuntu Medium" panose="020B0604030602030204" pitchFamily="34" charset="0"/>
              </a:rPr>
              <a:t>DIVERGENCE: </a:t>
            </a:r>
            <a:r>
              <a:rPr lang="en-US" sz="2000" dirty="0">
                <a:latin typeface="Ubuntu" panose="020B0504030602030204" pitchFamily="34" charset="0"/>
              </a:rPr>
              <a:t>Distance between the roots</a:t>
            </a:r>
          </a:p>
          <a:p>
            <a:pPr marL="0" indent="0">
              <a:buFont typeface="Arial" panose="020B0604020202020204" pitchFamily="34" charset="0"/>
              <a:buNone/>
            </a:pPr>
            <a:r>
              <a:rPr lang="en-US" sz="2000" dirty="0">
                <a:latin typeface="Ubuntu Medium" panose="020B0604030602030204" pitchFamily="34" charset="0"/>
              </a:rPr>
              <a:t>DEGREE OF SEPERATION:</a:t>
            </a:r>
          </a:p>
          <a:p>
            <a:pPr marL="0" indent="0">
              <a:buFont typeface="Arial" panose="020B0604020202020204" pitchFamily="34" charset="0"/>
              <a:buNone/>
            </a:pPr>
            <a:r>
              <a:rPr lang="en-US" sz="2000" dirty="0">
                <a:latin typeface="Ubuntu" panose="020B0504030602030204" pitchFamily="34" charset="0"/>
              </a:rPr>
              <a:t>It is the angle of separation between two root cones.</a:t>
            </a:r>
            <a:endParaRPr lang="en-IN" sz="2000" dirty="0">
              <a:latin typeface="Ubuntu" panose="020B0504030602030204" pitchFamily="34" charset="0"/>
            </a:endParaRPr>
          </a:p>
        </p:txBody>
      </p:sp>
      <p:pic>
        <p:nvPicPr>
          <p:cNvPr id="5" name="Picture 4">
            <a:extLst>
              <a:ext uri="{FF2B5EF4-FFF2-40B4-BE49-F238E27FC236}">
                <a16:creationId xmlns:a16="http://schemas.microsoft.com/office/drawing/2014/main" xmlns="" id="{A26178DC-1BFB-6664-DFA0-911BAA30C358}"/>
              </a:ext>
            </a:extLst>
          </p:cNvPr>
          <p:cNvPicPr>
            <a:picLocks noChangeAspect="1"/>
          </p:cNvPicPr>
          <p:nvPr/>
        </p:nvPicPr>
        <p:blipFill>
          <a:blip r:embed="rId3"/>
          <a:srcRect l="7580" t="13621" r="73549" b="30753"/>
          <a:stretch/>
        </p:blipFill>
        <p:spPr>
          <a:xfrm>
            <a:off x="7338503" y="1828800"/>
            <a:ext cx="1656702" cy="2034630"/>
          </a:xfrm>
          <a:prstGeom prst="rect">
            <a:avLst/>
          </a:prstGeom>
          <a:ln w="38100">
            <a:solidFill>
              <a:srgbClr val="FF0000"/>
            </a:solidFill>
          </a:ln>
        </p:spPr>
      </p:pic>
      <p:sp>
        <p:nvSpPr>
          <p:cNvPr id="6" name="Content Placeholder 11">
            <a:extLst>
              <a:ext uri="{FF2B5EF4-FFF2-40B4-BE49-F238E27FC236}">
                <a16:creationId xmlns:a16="http://schemas.microsoft.com/office/drawing/2014/main" xmlns="" id="{C60F3A13-6C98-F676-4555-634D667EC984}"/>
              </a:ext>
            </a:extLst>
          </p:cNvPr>
          <p:cNvSpPr txBox="1">
            <a:spLocks/>
          </p:cNvSpPr>
          <p:nvPr/>
        </p:nvSpPr>
        <p:spPr>
          <a:xfrm>
            <a:off x="2357120" y="2265680"/>
            <a:ext cx="5053126" cy="115316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Ubuntu Medium" panose="020B0604030602030204" pitchFamily="34" charset="0"/>
              </a:rPr>
              <a:t>CO EFFICIENT OF SEPERATION: </a:t>
            </a:r>
            <a:r>
              <a:rPr lang="en-US" sz="2000" dirty="0">
                <a:latin typeface="Ubuntu" panose="020B0504030602030204" pitchFamily="34" charset="0"/>
              </a:rPr>
              <a:t>Length of root cones in relation to root complex</a:t>
            </a:r>
            <a:endParaRPr lang="en-IN" sz="2000" dirty="0">
              <a:latin typeface="Ubuntu" panose="020B0504030602030204" pitchFamily="34" charset="0"/>
            </a:endParaRPr>
          </a:p>
        </p:txBody>
      </p:sp>
      <p:pic>
        <p:nvPicPr>
          <p:cNvPr id="7" name="Picture 6">
            <a:extLst>
              <a:ext uri="{FF2B5EF4-FFF2-40B4-BE49-F238E27FC236}">
                <a16:creationId xmlns:a16="http://schemas.microsoft.com/office/drawing/2014/main" xmlns="" id="{14B6E8B2-F5AA-8BD6-B2C6-BFA431A47E2F}"/>
              </a:ext>
            </a:extLst>
          </p:cNvPr>
          <p:cNvPicPr>
            <a:picLocks noChangeAspect="1"/>
          </p:cNvPicPr>
          <p:nvPr/>
        </p:nvPicPr>
        <p:blipFill>
          <a:blip r:embed="rId3"/>
          <a:srcRect l="44787" t="13405" r="22642" b="45681"/>
          <a:stretch/>
        </p:blipFill>
        <p:spPr>
          <a:xfrm>
            <a:off x="365761" y="3304541"/>
            <a:ext cx="2397760" cy="1694179"/>
          </a:xfrm>
          <a:prstGeom prst="rect">
            <a:avLst/>
          </a:prstGeom>
          <a:ln w="38100">
            <a:solidFill>
              <a:srgbClr val="FF0000"/>
            </a:solidFill>
          </a:ln>
        </p:spPr>
      </p:pic>
      <p:sp>
        <p:nvSpPr>
          <p:cNvPr id="8" name="Content Placeholder 11">
            <a:extLst>
              <a:ext uri="{FF2B5EF4-FFF2-40B4-BE49-F238E27FC236}">
                <a16:creationId xmlns:a16="http://schemas.microsoft.com/office/drawing/2014/main" xmlns="" id="{FD764B35-A5F1-6920-4FC0-5B2BDB131F44}"/>
              </a:ext>
            </a:extLst>
          </p:cNvPr>
          <p:cNvSpPr txBox="1">
            <a:spLocks/>
          </p:cNvSpPr>
          <p:nvPr/>
        </p:nvSpPr>
        <p:spPr>
          <a:xfrm>
            <a:off x="2908300" y="3886290"/>
            <a:ext cx="5567680" cy="1153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Ubuntu Medium" panose="020B0604030602030204" pitchFamily="34" charset="0"/>
              </a:rPr>
              <a:t>FLUTE: </a:t>
            </a:r>
            <a:r>
              <a:rPr lang="en-US" sz="2000" dirty="0">
                <a:latin typeface="Ubuntu" panose="020B0504030602030204" pitchFamily="34" charset="0"/>
              </a:rPr>
              <a:t>Concave or grooving of the root trunk, extending from cervical line and blending into furcation area</a:t>
            </a:r>
            <a:endParaRPr lang="en-IN" sz="2000" dirty="0">
              <a:latin typeface="Ubuntu" panose="020B0504030602030204" pitchFamily="34" charset="0"/>
            </a:endParaRPr>
          </a:p>
        </p:txBody>
      </p:sp>
    </p:spTree>
    <p:extLst>
      <p:ext uri="{BB962C8B-B14F-4D97-AF65-F5344CB8AC3E}">
        <p14:creationId xmlns:p14="http://schemas.microsoft.com/office/powerpoint/2010/main" xmlns="" val="68733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srcRect/>
          <a:stretch>
            <a:fillRect/>
          </a:stretch>
        </p:blipFill>
        <p:spPr bwMode="auto">
          <a:xfrm>
            <a:off x="615724" y="958624"/>
            <a:ext cx="3973130" cy="3537176"/>
          </a:xfrm>
          <a:prstGeom prst="rect">
            <a:avLst/>
          </a:prstGeom>
          <a:noFill/>
          <a:ln w="9525">
            <a:noFill/>
            <a:miter lim="800000"/>
            <a:headEnd/>
            <a:tailEnd/>
          </a:ln>
          <a:effectLst/>
        </p:spPr>
      </p:pic>
      <p:pic>
        <p:nvPicPr>
          <p:cNvPr id="192515" name="Picture 3"/>
          <p:cNvPicPr>
            <a:picLocks noChangeAspect="1" noChangeArrowheads="1"/>
          </p:cNvPicPr>
          <p:nvPr/>
        </p:nvPicPr>
        <p:blipFill>
          <a:blip r:embed="rId3"/>
          <a:srcRect/>
          <a:stretch>
            <a:fillRect/>
          </a:stretch>
        </p:blipFill>
        <p:spPr bwMode="auto">
          <a:xfrm>
            <a:off x="5234668" y="990599"/>
            <a:ext cx="3528332" cy="3510602"/>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srcRect/>
          <a:stretch>
            <a:fillRect/>
          </a:stretch>
        </p:blipFill>
        <p:spPr bwMode="auto">
          <a:xfrm>
            <a:off x="758599" y="632732"/>
            <a:ext cx="3838575" cy="3943350"/>
          </a:xfrm>
          <a:prstGeom prst="rect">
            <a:avLst/>
          </a:prstGeom>
          <a:noFill/>
          <a:ln w="9525">
            <a:noFill/>
            <a:miter lim="800000"/>
            <a:headEnd/>
            <a:tailEnd/>
          </a:ln>
          <a:effectLst/>
        </p:spPr>
      </p:pic>
      <p:pic>
        <p:nvPicPr>
          <p:cNvPr id="193539" name="Picture 3"/>
          <p:cNvPicPr>
            <a:picLocks noChangeAspect="1" noChangeArrowheads="1"/>
          </p:cNvPicPr>
          <p:nvPr/>
        </p:nvPicPr>
        <p:blipFill>
          <a:blip r:embed="rId3"/>
          <a:srcRect/>
          <a:stretch>
            <a:fillRect/>
          </a:stretch>
        </p:blipFill>
        <p:spPr bwMode="auto">
          <a:xfrm>
            <a:off x="4739368" y="662666"/>
            <a:ext cx="4252232" cy="3623823"/>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srcRect/>
          <a:stretch>
            <a:fillRect/>
          </a:stretch>
        </p:blipFill>
        <p:spPr bwMode="auto">
          <a:xfrm>
            <a:off x="514339" y="915760"/>
            <a:ext cx="3848100" cy="3638550"/>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3"/>
          <a:srcRect/>
          <a:stretch>
            <a:fillRect/>
          </a:stretch>
        </p:blipFill>
        <p:spPr bwMode="auto">
          <a:xfrm>
            <a:off x="4935992" y="936170"/>
            <a:ext cx="3952875" cy="36195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6" y="1675264"/>
            <a:ext cx="7772400" cy="572700"/>
          </a:xfrm>
        </p:spPr>
        <p:txBody>
          <a:bodyPr/>
          <a:lstStyle/>
          <a:p>
            <a:r>
              <a:rPr lang="en-US" sz="3600" dirty="0">
                <a:latin typeface="Times New Roman" pitchFamily="18" charset="0"/>
                <a:cs typeface="Times New Roman" pitchFamily="18" charset="0"/>
              </a:rPr>
              <a:t>EXTRACTION OF FURCATION INVOLVED TEETH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62001" y="892629"/>
          <a:ext cx="7772400" cy="358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xmlns="" id="{F080E865-C27E-0FB1-F7BD-68AAE105EEB1}"/>
            </a:ext>
          </a:extLst>
        </p:cNvPr>
        <p:cNvGrpSpPr/>
        <p:nvPr/>
      </p:nvGrpSpPr>
      <p:grpSpPr>
        <a:xfrm>
          <a:off x="0" y="0"/>
          <a:ext cx="0" cy="0"/>
          <a:chOff x="0" y="0"/>
          <a:chExt cx="0" cy="0"/>
        </a:xfrm>
      </p:grpSpPr>
      <p:sp>
        <p:nvSpPr>
          <p:cNvPr id="347" name="Google Shape;347;p46">
            <a:extLst>
              <a:ext uri="{FF2B5EF4-FFF2-40B4-BE49-F238E27FC236}">
                <a16:creationId xmlns:a16="http://schemas.microsoft.com/office/drawing/2014/main" xmlns="" id="{7B086381-C823-4660-5880-7F103B54D57B}"/>
              </a:ext>
            </a:extLst>
          </p:cNvPr>
          <p:cNvSpPr txBox="1">
            <a:spLocks noGrp="1"/>
          </p:cNvSpPr>
          <p:nvPr>
            <p:ph type="title"/>
          </p:nvPr>
        </p:nvSpPr>
        <p:spPr>
          <a:xfrm>
            <a:off x="2899125" y="1675602"/>
            <a:ext cx="349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a:t>
            </a:r>
            <a:endParaRPr dirty="0"/>
          </a:p>
        </p:txBody>
      </p:sp>
      <p:sp>
        <p:nvSpPr>
          <p:cNvPr id="2" name="Google Shape;332;p44">
            <a:extLst>
              <a:ext uri="{FF2B5EF4-FFF2-40B4-BE49-F238E27FC236}">
                <a16:creationId xmlns:a16="http://schemas.microsoft.com/office/drawing/2014/main" xmlns="" id="{EE0EB86E-4210-BF30-317D-0F5B3D1FDED3}"/>
              </a:ext>
            </a:extLst>
          </p:cNvPr>
          <p:cNvSpPr txBox="1">
            <a:spLocks noGrp="1"/>
          </p:cNvSpPr>
          <p:nvPr>
            <p:ph type="title" idx="2"/>
          </p:nvPr>
        </p:nvSpPr>
        <p:spPr>
          <a:xfrm>
            <a:off x="1219200" y="2486025"/>
            <a:ext cx="6786880" cy="66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IN" dirty="0"/>
              <a:t>PROGNOSIS</a:t>
            </a:r>
            <a:endParaRPr dirty="0"/>
          </a:p>
        </p:txBody>
      </p:sp>
    </p:spTree>
    <p:extLst>
      <p:ext uri="{BB962C8B-B14F-4D97-AF65-F5344CB8AC3E}">
        <p14:creationId xmlns:p14="http://schemas.microsoft.com/office/powerpoint/2010/main" xmlns="" val="2751134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9140" y="649555"/>
            <a:ext cx="7772400" cy="3416400"/>
          </a:xfrm>
        </p:spPr>
        <p:txBody>
          <a:bodyPr/>
          <a:lstStyle/>
          <a:p>
            <a:pPr>
              <a:lnSpc>
                <a:spcPct val="150000"/>
              </a:lnSpc>
            </a:pPr>
            <a:r>
              <a:rPr lang="en-US" sz="1800" dirty="0">
                <a:solidFill>
                  <a:schemeClr val="tx1"/>
                </a:solidFill>
                <a:latin typeface="Times New Roman" pitchFamily="18" charset="0"/>
                <a:cs typeface="Times New Roman" pitchFamily="18" charset="0"/>
              </a:rPr>
              <a:t>5 year study of </a:t>
            </a:r>
            <a:r>
              <a:rPr lang="en-US" sz="1800" dirty="0" err="1">
                <a:solidFill>
                  <a:schemeClr val="tx1"/>
                </a:solidFill>
                <a:latin typeface="Times New Roman" pitchFamily="18" charset="0"/>
                <a:cs typeface="Times New Roman" pitchFamily="18" charset="0"/>
              </a:rPr>
              <a:t>hamp</a:t>
            </a:r>
            <a:r>
              <a:rPr lang="en-US" sz="1800" dirty="0">
                <a:solidFill>
                  <a:schemeClr val="tx1"/>
                </a:solidFill>
                <a:latin typeface="Times New Roman" pitchFamily="18" charset="0"/>
                <a:cs typeface="Times New Roman" pitchFamily="18" charset="0"/>
              </a:rPr>
              <a:t> et al 1975</a:t>
            </a:r>
          </a:p>
          <a:p>
            <a:pPr>
              <a:lnSpc>
                <a:spcPct val="150000"/>
              </a:lnSpc>
            </a:pPr>
            <a:r>
              <a:rPr lang="en-US" sz="1800" dirty="0">
                <a:solidFill>
                  <a:schemeClr val="tx1"/>
                </a:solidFill>
                <a:latin typeface="Times New Roman" pitchFamily="18" charset="0"/>
                <a:cs typeface="Times New Roman" pitchFamily="18" charset="0"/>
              </a:rPr>
              <a:t>175 teeth , 100 patients were noted</a:t>
            </a:r>
          </a:p>
          <a:p>
            <a:pPr>
              <a:lnSpc>
                <a:spcPct val="150000"/>
              </a:lnSpc>
            </a:pPr>
            <a:r>
              <a:rPr lang="en-US" sz="1800" dirty="0">
                <a:solidFill>
                  <a:schemeClr val="tx1"/>
                </a:solidFill>
                <a:latin typeface="Times New Roman" pitchFamily="18" charset="0"/>
                <a:cs typeface="Times New Roman" pitchFamily="18" charset="0"/>
              </a:rPr>
              <a:t>175    -    32(18%)  SRP</a:t>
            </a:r>
          </a:p>
          <a:p>
            <a:pPr>
              <a:lnSpc>
                <a:spcPct val="150000"/>
              </a:lnSpc>
              <a:buNone/>
            </a:pPr>
            <a:r>
              <a:rPr lang="en-US" sz="1800" dirty="0">
                <a:solidFill>
                  <a:schemeClr val="tx1"/>
                </a:solidFill>
                <a:latin typeface="Times New Roman" pitchFamily="18" charset="0"/>
                <a:cs typeface="Times New Roman" pitchFamily="18" charset="0"/>
              </a:rPr>
              <a:t>                -    49(28%)  SRP + FURCATION PLASTY</a:t>
            </a:r>
          </a:p>
          <a:p>
            <a:pPr>
              <a:lnSpc>
                <a:spcPct val="150000"/>
              </a:lnSpc>
              <a:buNone/>
            </a:pPr>
            <a:r>
              <a:rPr lang="en-US" sz="1800" dirty="0">
                <a:solidFill>
                  <a:schemeClr val="tx1"/>
                </a:solidFill>
                <a:latin typeface="Times New Roman" pitchFamily="18" charset="0"/>
                <a:cs typeface="Times New Roman" pitchFamily="18" charset="0"/>
              </a:rPr>
              <a:t>                -    87(50%)  ROOT RESECTION</a:t>
            </a:r>
          </a:p>
          <a:p>
            <a:pPr>
              <a:lnSpc>
                <a:spcPct val="150000"/>
              </a:lnSpc>
              <a:buNone/>
            </a:pPr>
            <a:r>
              <a:rPr lang="en-US" sz="1800" dirty="0">
                <a:solidFill>
                  <a:schemeClr val="tx1"/>
                </a:solidFill>
                <a:latin typeface="Times New Roman" pitchFamily="18" charset="0"/>
                <a:cs typeface="Times New Roman" pitchFamily="18" charset="0"/>
              </a:rPr>
              <a:t>                -    7 (4%) TUNNEL PREPARATION</a:t>
            </a:r>
          </a:p>
          <a:p>
            <a:r>
              <a:rPr lang="en-US" sz="1800" dirty="0">
                <a:solidFill>
                  <a:schemeClr val="tx1"/>
                </a:solidFill>
                <a:latin typeface="Times New Roman" pitchFamily="18" charset="0"/>
                <a:cs typeface="Times New Roman" pitchFamily="18" charset="0"/>
              </a:rPr>
              <a:t>Maintenance program of 3-6 months</a:t>
            </a:r>
          </a:p>
          <a:p>
            <a:r>
              <a:rPr lang="en-US" sz="1800" dirty="0">
                <a:solidFill>
                  <a:schemeClr val="tx1"/>
                </a:solidFill>
                <a:latin typeface="Times New Roman" pitchFamily="18" charset="0"/>
                <a:cs typeface="Times New Roman" pitchFamily="18" charset="0"/>
              </a:rPr>
              <a:t>None of teeth during 5 years of study</a:t>
            </a:r>
          </a:p>
          <a:p>
            <a:pPr>
              <a:lnSpc>
                <a:spcPct val="150000"/>
              </a:lnSpc>
              <a:buNone/>
            </a:pPr>
            <a:endParaRPr lang="en-US" sz="1800" dirty="0">
              <a:solidFill>
                <a:schemeClr val="tx1"/>
              </a:solidFill>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2201E6D-1B51-3324-8D89-AE0CAEE1816F}"/>
              </a:ext>
            </a:extLst>
          </p:cNvPr>
          <p:cNvSpPr>
            <a:spLocks noGrp="1"/>
          </p:cNvSpPr>
          <p:nvPr>
            <p:ph type="title"/>
          </p:nvPr>
        </p:nvSpPr>
        <p:spPr/>
        <p:txBody>
          <a:bodyPr/>
          <a:lstStyle/>
          <a:p>
            <a:r>
              <a:rPr lang="en-IN" b="0" dirty="0">
                <a:solidFill>
                  <a:schemeClr val="tx1"/>
                </a:solidFill>
                <a:latin typeface="Times New Roman" pitchFamily="18" charset="0"/>
                <a:cs typeface="Times New Roman" pitchFamily="18" charset="0"/>
              </a:rPr>
              <a:t>CONCLUSION</a:t>
            </a:r>
          </a:p>
        </p:txBody>
      </p:sp>
      <p:sp>
        <p:nvSpPr>
          <p:cNvPr id="5" name="Subtitle 4">
            <a:extLst>
              <a:ext uri="{FF2B5EF4-FFF2-40B4-BE49-F238E27FC236}">
                <a16:creationId xmlns:a16="http://schemas.microsoft.com/office/drawing/2014/main" xmlns="" id="{C5AF8E65-FEDF-B131-904C-337CE2466DE3}"/>
              </a:ext>
            </a:extLst>
          </p:cNvPr>
          <p:cNvSpPr>
            <a:spLocks noGrp="1"/>
          </p:cNvSpPr>
          <p:nvPr>
            <p:ph type="subTitle" idx="1"/>
          </p:nvPr>
        </p:nvSpPr>
        <p:spPr>
          <a:xfrm>
            <a:off x="0" y="1200150"/>
            <a:ext cx="6294796" cy="3055432"/>
          </a:xfrm>
        </p:spPr>
        <p:txBody>
          <a:bodyPr/>
          <a:lstStyle/>
          <a:p>
            <a:pPr>
              <a:lnSpc>
                <a:spcPct val="150000"/>
              </a:lnSpc>
            </a:pPr>
            <a:r>
              <a:rPr lang="en-US" sz="1800" dirty="0">
                <a:latin typeface="Times New Roman" pitchFamily="18" charset="0"/>
                <a:cs typeface="Times New Roman" pitchFamily="18" charset="0"/>
              </a:rPr>
              <a:t>         Furcation involvement is a significant indicator of advanced periodontal disease, often impacting the prognosis of affected teeth due to the difficulty in cleaning these complex anatomical areas; careful diagnosis and appropriate treatment planning are crucial for managing furcation involvement, considering the severity of the defect and potential need for specialized procedures to improve tooth survival and function</a:t>
            </a:r>
            <a:endParaRPr lang="en-IN" sz="1800" dirty="0">
              <a:latin typeface="Times New Roman" pitchFamily="18" charset="0"/>
              <a:cs typeface="Times New Roman" pitchFamily="18" charset="0"/>
            </a:endParaRPr>
          </a:p>
        </p:txBody>
      </p:sp>
    </p:spTree>
    <p:extLst>
      <p:ext uri="{BB962C8B-B14F-4D97-AF65-F5344CB8AC3E}">
        <p14:creationId xmlns:p14="http://schemas.microsoft.com/office/powerpoint/2010/main" xmlns="" val="3109982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2A517948-9090-70CD-0BE6-FC2B75363E46}"/>
              </a:ext>
            </a:extLst>
          </p:cNvPr>
          <p:cNvSpPr>
            <a:spLocks noGrp="1"/>
          </p:cNvSpPr>
          <p:nvPr>
            <p:ph type="title"/>
          </p:nvPr>
        </p:nvSpPr>
        <p:spPr>
          <a:xfrm>
            <a:off x="518160" y="240720"/>
            <a:ext cx="7772400" cy="572700"/>
          </a:xfrm>
        </p:spPr>
        <p:txBody>
          <a:bodyPr/>
          <a:lstStyle/>
          <a:p>
            <a:r>
              <a:rPr lang="en-IN" dirty="0"/>
              <a:t>REFERENCES</a:t>
            </a:r>
          </a:p>
        </p:txBody>
      </p:sp>
      <p:sp>
        <p:nvSpPr>
          <p:cNvPr id="10" name="TextBox 9">
            <a:extLst>
              <a:ext uri="{FF2B5EF4-FFF2-40B4-BE49-F238E27FC236}">
                <a16:creationId xmlns:a16="http://schemas.microsoft.com/office/drawing/2014/main" xmlns="" id="{40A604E3-E273-A45F-29E0-B2614E0BDA70}"/>
              </a:ext>
            </a:extLst>
          </p:cNvPr>
          <p:cNvSpPr txBox="1"/>
          <p:nvPr/>
        </p:nvSpPr>
        <p:spPr>
          <a:xfrm>
            <a:off x="198120" y="1019160"/>
            <a:ext cx="8564880" cy="37870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1800" dirty="0"/>
              <a:t>Newman and Carranza clinical periodontology , 13 edition </a:t>
            </a:r>
          </a:p>
          <a:p>
            <a:pPr marL="285750" indent="-285750">
              <a:lnSpc>
                <a:spcPct val="150000"/>
              </a:lnSpc>
              <a:buFont typeface="Arial" panose="020B0604020202020204" pitchFamily="34" charset="0"/>
              <a:buChar char="•"/>
            </a:pPr>
            <a:r>
              <a:rPr lang="en-US" sz="1800" b="0" i="0" dirty="0" err="1">
                <a:solidFill>
                  <a:srgbClr val="1C1D1E"/>
                </a:solidFill>
                <a:effectLst/>
                <a:latin typeface="Open Sans" panose="020B0606030504020204" pitchFamily="34" charset="0"/>
              </a:rPr>
              <a:t>Pretzl</a:t>
            </a:r>
            <a:r>
              <a:rPr lang="en-US" sz="1800" b="0" i="0" dirty="0">
                <a:solidFill>
                  <a:srgbClr val="1C1D1E"/>
                </a:solidFill>
                <a:effectLst/>
                <a:latin typeface="Open Sans" panose="020B0606030504020204" pitchFamily="34" charset="0"/>
              </a:rPr>
              <a:t>, B. (2018). Anatomy of Multi-rooted Teeth and </a:t>
            </a:r>
            <a:r>
              <a:rPr lang="en-US" sz="1800" b="0" i="0" dirty="0" err="1">
                <a:solidFill>
                  <a:srgbClr val="1C1D1E"/>
                </a:solidFill>
                <a:effectLst/>
                <a:latin typeface="Open Sans" panose="020B0606030504020204" pitchFamily="34" charset="0"/>
              </a:rPr>
              <a:t>Aetiopathogenesis</a:t>
            </a:r>
            <a:r>
              <a:rPr lang="en-US" sz="1800" b="0" i="0" dirty="0">
                <a:solidFill>
                  <a:srgbClr val="1C1D1E"/>
                </a:solidFill>
                <a:effectLst/>
                <a:latin typeface="Open Sans" panose="020B0606030504020204" pitchFamily="34" charset="0"/>
              </a:rPr>
              <a:t> of the Furcation Defect. In Diagnosis and Treatment of Furcation-Involved Teeth, L. Nibali (Ed.).</a:t>
            </a:r>
            <a:endParaRPr lang="en-IN" sz="1800" b="0" i="0" dirty="0">
              <a:solidFill>
                <a:srgbClr val="1C1D1E"/>
              </a:solidFill>
              <a:effectLst/>
              <a:latin typeface="Open Sans" panose="020B0606030504020204" pitchFamily="34" charset="0"/>
            </a:endParaRPr>
          </a:p>
          <a:p>
            <a:pPr marL="285750" indent="-285750">
              <a:lnSpc>
                <a:spcPct val="150000"/>
              </a:lnSpc>
              <a:buFont typeface="Arial" panose="020B0604020202020204" pitchFamily="34" charset="0"/>
              <a:buChar char="•"/>
            </a:pPr>
            <a:r>
              <a:rPr lang="en-US" sz="1800" b="0" i="0" dirty="0">
                <a:solidFill>
                  <a:srgbClr val="212121"/>
                </a:solidFill>
                <a:effectLst/>
                <a:latin typeface="BlinkMacSystemFont"/>
              </a:rPr>
              <a:t>Tarnow D, Fletcher P. Classification of the vertical component of furcation involvement. J </a:t>
            </a:r>
            <a:r>
              <a:rPr lang="en-US" sz="1800" b="0" i="0" dirty="0" err="1">
                <a:solidFill>
                  <a:srgbClr val="212121"/>
                </a:solidFill>
                <a:effectLst/>
                <a:latin typeface="BlinkMacSystemFont"/>
              </a:rPr>
              <a:t>Periodontol</a:t>
            </a:r>
            <a:r>
              <a:rPr lang="en-US" sz="1800" b="0" i="0" dirty="0">
                <a:solidFill>
                  <a:srgbClr val="212121"/>
                </a:solidFill>
                <a:effectLst/>
                <a:latin typeface="BlinkMacSystemFont"/>
              </a:rPr>
              <a:t>. 1984 May;55(5):283-4.</a:t>
            </a:r>
          </a:p>
          <a:p>
            <a:pPr marL="285750" indent="-285750">
              <a:lnSpc>
                <a:spcPct val="150000"/>
              </a:lnSpc>
              <a:buFont typeface="Arial" panose="020B0604020202020204" pitchFamily="34" charset="0"/>
              <a:buChar char="•"/>
            </a:pPr>
            <a:r>
              <a:rPr lang="en-US" sz="1800" dirty="0" err="1"/>
              <a:t>Eickholz</a:t>
            </a:r>
            <a:r>
              <a:rPr lang="en-US" sz="1800" dirty="0"/>
              <a:t>, Peter &amp; Walter, Clemens. (2018). Clinical and Radiographic Diagnosis and Epidemiology of Furcation Involvement. 10.1002/9781119270638.ch2. </a:t>
            </a:r>
            <a:endParaRPr lang="en-US" sz="1800" dirty="0">
              <a:solidFill>
                <a:srgbClr val="212121"/>
              </a:solidFill>
              <a:latin typeface="BlinkMacSystemFont"/>
            </a:endParaRPr>
          </a:p>
          <a:p>
            <a:pPr marL="285750" indent="-285750">
              <a:lnSpc>
                <a:spcPct val="150000"/>
              </a:lnSpc>
              <a:buFont typeface="Arial" panose="020B0604020202020204" pitchFamily="34" charset="0"/>
              <a:buChar char="•"/>
            </a:pPr>
            <a:r>
              <a:rPr lang="en-US" sz="1800" dirty="0"/>
              <a:t>Hall’s Critical Decisions in Periodontology and Dental Implantology</a:t>
            </a:r>
            <a:r>
              <a:rPr lang="en-US" sz="1800" dirty="0">
                <a:solidFill>
                  <a:srgbClr val="212121"/>
                </a:solidFill>
                <a:latin typeface="BlinkMacSystemFont"/>
              </a:rPr>
              <a:t>, </a:t>
            </a:r>
            <a:r>
              <a:rPr lang="en-IN" sz="1800" dirty="0"/>
              <a:t>Fifth Edition</a:t>
            </a:r>
          </a:p>
        </p:txBody>
      </p:sp>
    </p:spTree>
    <p:extLst>
      <p:ext uri="{BB962C8B-B14F-4D97-AF65-F5344CB8AC3E}">
        <p14:creationId xmlns:p14="http://schemas.microsoft.com/office/powerpoint/2010/main" xmlns="" val="2369877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FF07AA-28AC-75D0-9198-218868010E7C}"/>
              </a:ext>
            </a:extLst>
          </p:cNvPr>
          <p:cNvSpPr txBox="1"/>
          <p:nvPr/>
        </p:nvSpPr>
        <p:spPr>
          <a:xfrm>
            <a:off x="350520" y="571500"/>
            <a:ext cx="7924800" cy="2884059"/>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solidFill>
                  <a:srgbClr val="1C1D1E"/>
                </a:solidFill>
                <a:effectLst/>
                <a:latin typeface="Open Sans" panose="020B0606030504020204" pitchFamily="34" charset="0"/>
              </a:rPr>
              <a:t>Nibali, L. (2018). </a:t>
            </a:r>
            <a:r>
              <a:rPr lang="en-US" sz="1600" b="0" i="0" dirty="0" err="1">
                <a:solidFill>
                  <a:srgbClr val="1C1D1E"/>
                </a:solidFill>
                <a:effectLst/>
                <a:latin typeface="Open Sans" panose="020B0606030504020204" pitchFamily="34" charset="0"/>
              </a:rPr>
              <a:t>Furcations</a:t>
            </a:r>
            <a:r>
              <a:rPr lang="en-US" sz="1600" b="0" i="0" dirty="0">
                <a:solidFill>
                  <a:srgbClr val="1C1D1E"/>
                </a:solidFill>
                <a:effectLst/>
                <a:latin typeface="Open Sans" panose="020B0606030504020204" pitchFamily="34" charset="0"/>
              </a:rPr>
              <a:t>. In Diagnosis and Treatment of Furcation-Involved Teeth, L. Nibali (Ed.).</a:t>
            </a:r>
            <a:endParaRPr lang="en-IN" sz="1600" b="0" i="0" dirty="0">
              <a:solidFill>
                <a:srgbClr val="1C1D1E"/>
              </a:solidFill>
              <a:effectLst/>
              <a:latin typeface="Open Sans" panose="020B0606030504020204" pitchFamily="34" charset="0"/>
            </a:endParaRPr>
          </a:p>
          <a:p>
            <a:pPr marL="285750" indent="-285750">
              <a:buFont typeface="Arial" panose="020B0604020202020204" pitchFamily="34" charset="0"/>
              <a:buChar char="•"/>
            </a:pPr>
            <a:r>
              <a:rPr lang="en-IN" sz="1600" b="0" i="0" dirty="0">
                <a:solidFill>
                  <a:srgbClr val="212121"/>
                </a:solidFill>
                <a:effectLst/>
                <a:latin typeface="BlinkMacSystemFont"/>
              </a:rPr>
              <a:t>Carnevale G, </a:t>
            </a:r>
            <a:r>
              <a:rPr lang="en-IN" sz="1600" b="0" i="0" dirty="0" err="1">
                <a:solidFill>
                  <a:srgbClr val="212121"/>
                </a:solidFill>
                <a:effectLst/>
                <a:latin typeface="BlinkMacSystemFont"/>
              </a:rPr>
              <a:t>Pontoriero</a:t>
            </a:r>
            <a:r>
              <a:rPr lang="en-IN" sz="1600" b="0" i="0" dirty="0">
                <a:solidFill>
                  <a:srgbClr val="212121"/>
                </a:solidFill>
                <a:effectLst/>
                <a:latin typeface="BlinkMacSystemFont"/>
              </a:rPr>
              <a:t> R, </a:t>
            </a:r>
            <a:r>
              <a:rPr lang="en-IN" sz="1600" b="0" i="0" dirty="0" err="1">
                <a:solidFill>
                  <a:srgbClr val="212121"/>
                </a:solidFill>
                <a:effectLst/>
                <a:latin typeface="BlinkMacSystemFont"/>
              </a:rPr>
              <a:t>Hürzeler</a:t>
            </a:r>
            <a:r>
              <a:rPr lang="en-IN" sz="1600" b="0" i="0" dirty="0">
                <a:solidFill>
                  <a:srgbClr val="212121"/>
                </a:solidFill>
                <a:effectLst/>
                <a:latin typeface="BlinkMacSystemFont"/>
              </a:rPr>
              <a:t> MB. Management of furcation involvement. </a:t>
            </a:r>
            <a:r>
              <a:rPr lang="en-IN" sz="1600" b="0" i="0" dirty="0" err="1">
                <a:solidFill>
                  <a:srgbClr val="212121"/>
                </a:solidFill>
                <a:effectLst/>
                <a:latin typeface="BlinkMacSystemFont"/>
              </a:rPr>
              <a:t>Periodontol</a:t>
            </a:r>
            <a:r>
              <a:rPr lang="en-IN" sz="1600" b="0" i="0" dirty="0">
                <a:solidFill>
                  <a:srgbClr val="212121"/>
                </a:solidFill>
                <a:effectLst/>
                <a:latin typeface="BlinkMacSystemFont"/>
              </a:rPr>
              <a:t> 2000. 1995 Oct;9:69-89. </a:t>
            </a:r>
            <a:endParaRPr lang="en-IN" sz="1600" dirty="0"/>
          </a:p>
          <a:p>
            <a:pPr marL="285750" indent="-285750">
              <a:lnSpc>
                <a:spcPct val="150000"/>
              </a:lnSpc>
              <a:buFont typeface="Arial" panose="020B0604020202020204" pitchFamily="34" charset="0"/>
              <a:buChar char="•"/>
            </a:pPr>
            <a:r>
              <a:rPr lang="en-US" sz="1600" b="0" i="0" dirty="0" err="1">
                <a:solidFill>
                  <a:srgbClr val="212121"/>
                </a:solidFill>
                <a:effectLst/>
                <a:latin typeface="BlinkMacSystemFont"/>
              </a:rPr>
              <a:t>Ajlan</a:t>
            </a:r>
            <a:r>
              <a:rPr lang="en-US" sz="1600" b="0" i="0" dirty="0">
                <a:solidFill>
                  <a:srgbClr val="212121"/>
                </a:solidFill>
                <a:effectLst/>
                <a:latin typeface="BlinkMacSystemFont"/>
              </a:rPr>
              <a:t> SA. Maxillary root amputation: Case report with a 14-year-follow-up and updated mini review. Clin Case Rep. 2024 Mar 1;12(3):e8553. </a:t>
            </a:r>
          </a:p>
          <a:p>
            <a:pPr marL="285750" indent="-285750">
              <a:lnSpc>
                <a:spcPct val="150000"/>
              </a:lnSpc>
              <a:buFont typeface="Arial" panose="020B0604020202020204" pitchFamily="34" charset="0"/>
              <a:buChar char="•"/>
            </a:pPr>
            <a:r>
              <a:rPr lang="en-IN" sz="1600" b="0" i="0" dirty="0">
                <a:solidFill>
                  <a:srgbClr val="212121"/>
                </a:solidFill>
                <a:effectLst/>
                <a:latin typeface="BlinkMacSystemFont"/>
              </a:rPr>
              <a:t>Avera JB, Camargo PM, </a:t>
            </a:r>
            <a:r>
              <a:rPr lang="en-IN" sz="1600" b="0" i="0" dirty="0" err="1">
                <a:solidFill>
                  <a:srgbClr val="212121"/>
                </a:solidFill>
                <a:effectLst/>
                <a:latin typeface="BlinkMacSystemFont"/>
              </a:rPr>
              <a:t>Klokkevold</a:t>
            </a:r>
            <a:r>
              <a:rPr lang="en-IN" sz="1600" b="0" i="0" dirty="0">
                <a:solidFill>
                  <a:srgbClr val="212121"/>
                </a:solidFill>
                <a:effectLst/>
                <a:latin typeface="BlinkMacSystemFont"/>
              </a:rPr>
              <a:t> PR, Kenney EB, Lekovic V. Guided tissue regeneration in Class II furcation involved maxillary molars: a controlled study of 8 split-mouth cases. J </a:t>
            </a:r>
            <a:r>
              <a:rPr lang="en-IN" sz="1600" b="0" i="0" dirty="0" err="1">
                <a:solidFill>
                  <a:srgbClr val="212121"/>
                </a:solidFill>
                <a:effectLst/>
                <a:latin typeface="BlinkMacSystemFont"/>
              </a:rPr>
              <a:t>Periodontol</a:t>
            </a:r>
            <a:r>
              <a:rPr lang="en-IN" sz="1600" b="0" i="0" dirty="0">
                <a:solidFill>
                  <a:srgbClr val="212121"/>
                </a:solidFill>
                <a:effectLst/>
                <a:latin typeface="BlinkMacSystemFont"/>
              </a:rPr>
              <a:t>. 1998 Sep;69(9):1020-6. </a:t>
            </a:r>
            <a:endParaRPr lang="en-IN" sz="1600" dirty="0"/>
          </a:p>
        </p:txBody>
      </p:sp>
    </p:spTree>
    <p:extLst>
      <p:ext uri="{BB962C8B-B14F-4D97-AF65-F5344CB8AC3E}">
        <p14:creationId xmlns:p14="http://schemas.microsoft.com/office/powerpoint/2010/main" xmlns="" val="185658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5" name="Google Shape;415;p51"/>
          <p:cNvSpPr/>
          <p:nvPr/>
        </p:nvSpPr>
        <p:spPr>
          <a:xfrm rot="10800000">
            <a:off x="-622450" y="-41960"/>
            <a:ext cx="10996647" cy="2048934"/>
          </a:xfrm>
          <a:custGeom>
            <a:avLst/>
            <a:gdLst/>
            <a:ahLst/>
            <a:cxnLst/>
            <a:rect l="l" t="t" r="r" b="b"/>
            <a:pathLst>
              <a:path w="284795" h="53064" extrusionOk="0">
                <a:moveTo>
                  <a:pt x="7058" y="0"/>
                </a:moveTo>
                <a:lnTo>
                  <a:pt x="0" y="53064"/>
                </a:lnTo>
                <a:lnTo>
                  <a:pt x="284795" y="53064"/>
                </a:lnTo>
                <a:lnTo>
                  <a:pt x="284795" y="47758"/>
                </a:lnTo>
                <a:cubicBezTo>
                  <a:pt x="284795" y="47758"/>
                  <a:pt x="280389" y="28166"/>
                  <a:pt x="228590" y="28166"/>
                </a:cubicBezTo>
                <a:cubicBezTo>
                  <a:pt x="210768" y="28166"/>
                  <a:pt x="187334" y="30485"/>
                  <a:pt x="156539" y="36720"/>
                </a:cubicBezTo>
                <a:cubicBezTo>
                  <a:pt x="136562" y="40756"/>
                  <a:pt x="119098" y="42439"/>
                  <a:pt x="103863" y="42439"/>
                </a:cubicBezTo>
                <a:cubicBezTo>
                  <a:pt x="27354" y="42439"/>
                  <a:pt x="7058" y="0"/>
                  <a:pt x="7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1"/>
          <p:cNvSpPr/>
          <p:nvPr/>
        </p:nvSpPr>
        <p:spPr>
          <a:xfrm flipH="1">
            <a:off x="-908930" y="3608392"/>
            <a:ext cx="5712585" cy="2148020"/>
          </a:xfrm>
          <a:custGeom>
            <a:avLst/>
            <a:gdLst/>
            <a:ahLst/>
            <a:cxnLst/>
            <a:rect l="l" t="t" r="r" b="b"/>
            <a:pathLst>
              <a:path w="130910" h="49227" extrusionOk="0">
                <a:moveTo>
                  <a:pt x="117240" y="1"/>
                </a:moveTo>
                <a:cubicBezTo>
                  <a:pt x="105254" y="1"/>
                  <a:pt x="85138" y="4423"/>
                  <a:pt x="57045" y="25347"/>
                </a:cubicBezTo>
                <a:cubicBezTo>
                  <a:pt x="57045" y="25347"/>
                  <a:pt x="39799" y="39515"/>
                  <a:pt x="1" y="49226"/>
                </a:cubicBezTo>
                <a:lnTo>
                  <a:pt x="130910" y="49226"/>
                </a:lnTo>
                <a:lnTo>
                  <a:pt x="130432" y="2371"/>
                </a:lnTo>
                <a:cubicBezTo>
                  <a:pt x="130432" y="2371"/>
                  <a:pt x="126015" y="1"/>
                  <a:pt x="117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1"/>
          <p:cNvSpPr/>
          <p:nvPr/>
        </p:nvSpPr>
        <p:spPr>
          <a:xfrm rot="10800000">
            <a:off x="3504424" y="4698300"/>
            <a:ext cx="1577100" cy="1577100"/>
          </a:xfrm>
          <a:prstGeom prst="ellipse">
            <a:avLst/>
          </a:prstGeom>
          <a:noFill/>
          <a:ln w="2286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1"/>
          <p:cNvSpPr/>
          <p:nvPr/>
        </p:nvSpPr>
        <p:spPr>
          <a:xfrm rot="10800000">
            <a:off x="5389847" y="-507800"/>
            <a:ext cx="1475100" cy="1475100"/>
          </a:xfrm>
          <a:prstGeom prst="ellipse">
            <a:avLst/>
          </a:prstGeom>
          <a:noFill/>
          <a:ln w="2286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1"/>
          <p:cNvSpPr/>
          <p:nvPr/>
        </p:nvSpPr>
        <p:spPr>
          <a:xfrm rot="10800000">
            <a:off x="-827553" y="-1234500"/>
            <a:ext cx="2316900" cy="2316600"/>
          </a:xfrm>
          <a:prstGeom prst="ellipse">
            <a:avLst/>
          </a:prstGeom>
          <a:no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xmlns="" id="{CB1281BA-D785-1987-B616-484707197D73}"/>
              </a:ext>
            </a:extLst>
          </p:cNvPr>
          <p:cNvPicPr>
            <a:picLocks noChangeAspect="1"/>
          </p:cNvPicPr>
          <p:nvPr/>
        </p:nvPicPr>
        <p:blipFill>
          <a:blip r:embed="rId3"/>
          <a:stretch>
            <a:fillRect/>
          </a:stretch>
        </p:blipFill>
        <p:spPr>
          <a:xfrm>
            <a:off x="1804884" y="229749"/>
            <a:ext cx="5183981" cy="4619596"/>
          </a:xfrm>
          <a:prstGeom prst="rect">
            <a:avLst/>
          </a:prstGeom>
          <a:ln w="38100">
            <a:solidFill>
              <a:srgbClr val="7030A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B1F49C-FA92-E386-7E7C-DC4B18A19E33}"/>
              </a:ext>
            </a:extLst>
          </p:cNvPr>
          <p:cNvPicPr>
            <a:picLocks noChangeAspect="1"/>
          </p:cNvPicPr>
          <p:nvPr/>
        </p:nvPicPr>
        <p:blipFill>
          <a:blip r:embed="rId2"/>
          <a:stretch>
            <a:fillRect/>
          </a:stretch>
        </p:blipFill>
        <p:spPr>
          <a:xfrm>
            <a:off x="667702" y="874394"/>
            <a:ext cx="8023393" cy="2867026"/>
          </a:xfrm>
          <a:prstGeom prst="rect">
            <a:avLst/>
          </a:prstGeom>
        </p:spPr>
      </p:pic>
    </p:spTree>
    <p:extLst>
      <p:ext uri="{BB962C8B-B14F-4D97-AF65-F5344CB8AC3E}">
        <p14:creationId xmlns:p14="http://schemas.microsoft.com/office/powerpoint/2010/main" xmlns="" val="3608547768"/>
      </p:ext>
    </p:extLst>
  </p:cSld>
  <p:clrMapOvr>
    <a:masterClrMapping/>
  </p:clrMapOvr>
</p:sld>
</file>

<file path=ppt/theme/theme1.xml><?xml version="1.0" encoding="utf-8"?>
<a:theme xmlns:a="http://schemas.openxmlformats.org/drawingml/2006/main" name="Miness Medicine by Slidesgo">
  <a:themeElements>
    <a:clrScheme name="Simple Light">
      <a:dk1>
        <a:srgbClr val="000000"/>
      </a:dk1>
      <a:lt1>
        <a:srgbClr val="FFFFFF"/>
      </a:lt1>
      <a:dk2>
        <a:srgbClr val="595959"/>
      </a:dk2>
      <a:lt2>
        <a:srgbClr val="EEEEEE"/>
      </a:lt2>
      <a:accent1>
        <a:srgbClr val="8FDFFC"/>
      </a:accent1>
      <a:accent2>
        <a:srgbClr val="212121"/>
      </a:accent2>
      <a:accent3>
        <a:srgbClr val="78909C"/>
      </a:accent3>
      <a:accent4>
        <a:srgbClr val="9900FF"/>
      </a:accent4>
      <a:accent5>
        <a:srgbClr val="C7F2F7"/>
      </a:accent5>
      <a:accent6>
        <a:srgbClr val="3AE2E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TotalTime>
  <Words>3601</Words>
  <Application>Microsoft Office PowerPoint</Application>
  <PresentationFormat>On-screen Show (16:9)</PresentationFormat>
  <Paragraphs>428</Paragraphs>
  <Slides>90</Slides>
  <Notes>30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90</vt:i4>
      </vt:variant>
    </vt:vector>
  </HeadingPairs>
  <TitlesOfParts>
    <vt:vector size="101" baseType="lpstr">
      <vt:lpstr>Arial</vt:lpstr>
      <vt:lpstr>Montserrat</vt:lpstr>
      <vt:lpstr>Ubuntu Medium</vt:lpstr>
      <vt:lpstr>Ubuntu</vt:lpstr>
      <vt:lpstr>Lato</vt:lpstr>
      <vt:lpstr>Wingdings</vt:lpstr>
      <vt:lpstr>Montserrat SemiBold</vt:lpstr>
      <vt:lpstr>Times New Roman</vt:lpstr>
      <vt:lpstr>Open Sans</vt:lpstr>
      <vt:lpstr>BlinkMacSystemFont</vt:lpstr>
      <vt:lpstr>Miness Medicine by Slidesgo</vt:lpstr>
      <vt:lpstr>MINESS MEDICINE  PRESENTATION</vt:lpstr>
      <vt:lpstr>CONTENTS </vt:lpstr>
      <vt:lpstr>01</vt:lpstr>
      <vt:lpstr>Slide 4</vt:lpstr>
      <vt:lpstr>FURCATION   </vt:lpstr>
      <vt:lpstr>02</vt:lpstr>
      <vt:lpstr>Slide 7</vt:lpstr>
      <vt:lpstr>Slide 8</vt:lpstr>
      <vt:lpstr>Slide 9</vt:lpstr>
      <vt:lpstr>03</vt:lpstr>
      <vt:lpstr>Primary etiologic factor - bacterial plaque  Extent of attachment loss - furcation defect -- local anatomic factors and local developmental anomalies   Dental caries and pulpal death  </vt:lpstr>
      <vt:lpstr>Local Anatomic Factors</vt:lpstr>
      <vt:lpstr>A. TOOTH</vt:lpstr>
      <vt:lpstr>Slide 14</vt:lpstr>
      <vt:lpstr>Slide 15</vt:lpstr>
      <vt:lpstr>Slide 16</vt:lpstr>
      <vt:lpstr>Slide 17</vt:lpstr>
      <vt:lpstr>B. ANATOMY OF THE BONY LESIONS</vt:lpstr>
      <vt:lpstr>Periodontal Aetiological Factors</vt:lpstr>
      <vt:lpstr>Slide 20</vt:lpstr>
      <vt:lpstr>Slide 21</vt:lpstr>
      <vt:lpstr>Slide 22</vt:lpstr>
      <vt:lpstr>Slide 23</vt:lpstr>
      <vt:lpstr>Slide 24</vt:lpstr>
      <vt:lpstr>04</vt:lpstr>
      <vt:lpstr>Slide 26</vt:lpstr>
      <vt:lpstr>Slide 27</vt:lpstr>
      <vt:lpstr>GLICKMAN CLASSIFICATION (1958) </vt:lpstr>
      <vt:lpstr>HAMP’S CLASSIFICATION (1975) </vt:lpstr>
      <vt:lpstr>RICCHETTI CLASSIFICATION (1982): </vt:lpstr>
      <vt:lpstr>RAMJFORD AND ASH CLASSIFICATION(1979) </vt:lpstr>
      <vt:lpstr>Slide 32</vt:lpstr>
      <vt:lpstr>ESKOW AND KAPIN (1984) </vt:lpstr>
      <vt:lpstr>Slide 34</vt:lpstr>
      <vt:lpstr>HOU, G.L. ET AL. (1998) </vt:lpstr>
      <vt:lpstr>05</vt:lpstr>
      <vt:lpstr>DIAGNOSIS</vt:lpstr>
      <vt:lpstr>Clinical diagnosis</vt:lpstr>
      <vt:lpstr>Slide 39</vt:lpstr>
      <vt:lpstr>Slide 40</vt:lpstr>
      <vt:lpstr>Slide 41</vt:lpstr>
      <vt:lpstr>RADIOGRAPHIC DIAGNOSIS</vt:lpstr>
      <vt:lpstr>Slide 43</vt:lpstr>
      <vt:lpstr>CBCT</vt:lpstr>
      <vt:lpstr>Slide 45</vt:lpstr>
      <vt:lpstr>Slide 46</vt:lpstr>
      <vt:lpstr>06</vt:lpstr>
      <vt:lpstr>Slide 48</vt:lpstr>
      <vt:lpstr>Slide 49</vt:lpstr>
      <vt:lpstr>Slide 50</vt:lpstr>
      <vt:lpstr>Slide 51</vt:lpstr>
      <vt:lpstr>TREATMENT FOR FURCATION INVOVEMENT : GRADE II</vt:lpstr>
      <vt:lpstr>FURCATION PLASTY</vt:lpstr>
      <vt:lpstr>TUNNELLING TECHNIQUE</vt:lpstr>
      <vt:lpstr>Slide 55</vt:lpstr>
      <vt:lpstr>Slide 56</vt:lpstr>
      <vt:lpstr>Slide 57</vt:lpstr>
      <vt:lpstr>THERAPY FOR ADVANCED FURCATION DEFECTS : GRADE II - IV</vt:lpstr>
      <vt:lpstr>SURGICAL THERAPY FOR FURCATION INVOLVEMENT</vt:lpstr>
      <vt:lpstr>Slide 60</vt:lpstr>
      <vt:lpstr>Slide 61</vt:lpstr>
      <vt:lpstr>Slide 62</vt:lpstr>
      <vt:lpstr>Slide 63</vt:lpstr>
      <vt:lpstr>Slide 64</vt:lpstr>
      <vt:lpstr>Slide 65</vt:lpstr>
      <vt:lpstr>HEMISECTION</vt:lpstr>
      <vt:lpstr>Slide 67</vt:lpstr>
      <vt:lpstr>Slide 68</vt:lpstr>
      <vt:lpstr>Slide 69</vt:lpstr>
      <vt:lpstr>For hemisection a vertically oriented cut is made facial and lingual through buccal and lingual developmental grooves of the tooth ,through pulp chamber and through furcation</vt:lpstr>
      <vt:lpstr>Slide 71</vt:lpstr>
      <vt:lpstr>Slide 72</vt:lpstr>
      <vt:lpstr>Slide 73</vt:lpstr>
      <vt:lpstr>REGENERATION</vt:lpstr>
      <vt:lpstr>Slide 75</vt:lpstr>
      <vt:lpstr>Slide 76</vt:lpstr>
      <vt:lpstr>Slide 77</vt:lpstr>
      <vt:lpstr>Slide 78</vt:lpstr>
      <vt:lpstr>Slide 79</vt:lpstr>
      <vt:lpstr>Slide 80</vt:lpstr>
      <vt:lpstr>Slide 81</vt:lpstr>
      <vt:lpstr>Slide 82</vt:lpstr>
      <vt:lpstr>EXTRACTION OF FURCATION INVOLVED TEETH</vt:lpstr>
      <vt:lpstr>Slide 84</vt:lpstr>
      <vt:lpstr>07</vt:lpstr>
      <vt:lpstr>Slide 86</vt:lpstr>
      <vt:lpstr>CONCLUSION</vt:lpstr>
      <vt:lpstr>REFERENCES</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MINESS MEDICINE  PRESENTATION</dc:title>
  <dc:creator>rohit nagave</dc:creator>
  <cp:lastModifiedBy>User</cp:lastModifiedBy>
  <cp:revision>8</cp:revision>
  <dcterms:modified xsi:type="dcterms:W3CDTF">2024-12-28T04:44:39Z</dcterms:modified>
</cp:coreProperties>
</file>